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8" r:id="rId10"/>
    <p:sldId id="269" r:id="rId11"/>
    <p:sldId id="274" r:id="rId12"/>
    <p:sldId id="270" r:id="rId13"/>
    <p:sldId id="271" r:id="rId14"/>
    <p:sldId id="278" r:id="rId15"/>
    <p:sldId id="266" r:id="rId16"/>
    <p:sldId id="272" r:id="rId17"/>
    <p:sldId id="273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AD06-3DE7-499F-BFB4-37456CD0F63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328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6EA8-B1D8-46DD-AB6B-6E20D5E3BEB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180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6EA8-B1D8-46DD-AB6B-6E20D5E3BEB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7057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6EA8-B1D8-46DD-AB6B-6E20D5E3BEB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1810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6EA8-B1D8-46DD-AB6B-6E20D5E3BEB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8140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6EA8-B1D8-46DD-AB6B-6E20D5E3BEB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6962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898B3-8229-468C-9D75-287179DA5BB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2434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79E57-4619-41E3-AA29-831205BD853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084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E651-FA8C-41E3-81C6-EAD48DB22BB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918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2AF5-6CB8-4451-A10D-4AC87A9D69E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038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A7426-55CA-47D0-B9DF-109965A6D7C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0065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B568-934C-41E6-A3E2-969D005456D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840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BE076-7511-4F6C-8398-452F91D823A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856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3776-9C0D-46B7-BEFD-342C879B143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951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0671D-F979-490D-88F6-EC870568D8A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558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FEC2-6C87-4D3B-B0FC-A61AFBCA191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2869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8336EA8-B1D8-46DD-AB6B-6E20D5E3BEB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771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260350"/>
            <a:ext cx="8420100" cy="1882775"/>
          </a:xfrm>
        </p:spPr>
        <p:txBody>
          <a:bodyPr anchor="b">
            <a:normAutofit/>
          </a:bodyPr>
          <a:lstStyle/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41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Семья </a:t>
            </a:r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 семейные </a:t>
            </a:r>
            <a:r>
              <a:rPr lang="ru-RU" altLang="ru-RU" sz="41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ценности</a:t>
            </a:r>
            <a:endParaRPr lang="ru-RU" alt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800" dirty="0">
              <a:solidFill>
                <a:srgbClr val="44332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8436" name="Рисунок 3" descr="семья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486" y="2030080"/>
            <a:ext cx="3848100" cy="2611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2" descr="http://psyxologiya.ru/wp-content/uploads/2012/01/utolit-zhazhdu-kipuchej-zhiz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79" y="2065337"/>
            <a:ext cx="3833813" cy="2649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  <a:noFill/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Особенностью семейного воспитания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4294967295"/>
          </p:nvPr>
        </p:nvSpPr>
        <p:spPr>
          <a:xfrm>
            <a:off x="4419600" y="2133600"/>
            <a:ext cx="4419600" cy="32004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является то,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что оно органично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сливается со всей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жизнедеятельностью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человека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000099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29700" name="Picture 3" descr="0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31794"/>
            <a:ext cx="3500438" cy="5143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3581400" cy="838200"/>
          </a:xfrm>
          <a:noFill/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 семье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09600" y="1317009"/>
            <a:ext cx="8007350" cy="4191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ребенок включается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 все жизненно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важные виды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деятельности –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интеллектуальную,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познавательную,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трудовую,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общественную,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игровую,  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творческую и другие.</a:t>
            </a:r>
          </a:p>
          <a:p>
            <a:pPr>
              <a:lnSpc>
                <a:spcPct val="90000"/>
              </a:lnSpc>
            </a:pPr>
            <a:endParaRPr lang="ru-RU" altLang="ru-RU" sz="3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4820" name="Picture 2" descr="bebek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05314" y="1083646"/>
            <a:ext cx="4205287" cy="4657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44613" y="423863"/>
            <a:ext cx="3379787" cy="838200"/>
          </a:xfrm>
          <a:noFill/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 семье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4294967295"/>
          </p:nvPr>
        </p:nvSpPr>
        <p:spPr>
          <a:xfrm>
            <a:off x="786606" y="1524000"/>
            <a:ext cx="4495800" cy="4191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ребенок получает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азы знаний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 окружающем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мире,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 в дальнейшем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саму культуру. </a:t>
            </a:r>
          </a:p>
        </p:txBody>
      </p:sp>
      <p:pic>
        <p:nvPicPr>
          <p:cNvPr id="4" name="Picture 2" descr="gcal_93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26343"/>
            <a:ext cx="3571875" cy="47863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99643" y="381000"/>
            <a:ext cx="3581400" cy="838200"/>
          </a:xfrm>
          <a:noFill/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 семье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4294967295"/>
          </p:nvPr>
        </p:nvSpPr>
        <p:spPr>
          <a:xfrm>
            <a:off x="533400" y="1219200"/>
            <a:ext cx="4876800" cy="52578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складываются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представления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ребенка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 добре и зле,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 порядочности,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 уважительном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отношении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к материальным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 духовным ценностям.</a:t>
            </a: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619" y="990600"/>
            <a:ext cx="3517647" cy="4687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/>
          <p:cNvSpPr>
            <a:spLocks noGrp="1" noRot="1" noChangeArrowheads="1"/>
          </p:cNvSpPr>
          <p:nvPr>
            <p:ph idx="1"/>
          </p:nvPr>
        </p:nvSpPr>
        <p:spPr>
          <a:xfrm>
            <a:off x="158087" y="5192973"/>
            <a:ext cx="8305800" cy="1143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b="1" dirty="0">
                <a:solidFill>
                  <a:srgbClr val="000099"/>
                </a:solidFill>
                <a:effectLst/>
                <a:latin typeface="Times New Roman" panose="02020603050405020304" pitchFamily="18" charset="0"/>
              </a:rPr>
              <a:t>	</a:t>
            </a: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Если семья ведет здоровый образ жизни, то и ребенок учится бережно относится к своему здоровью и здоровью окружающих</a:t>
            </a:r>
          </a:p>
        </p:txBody>
      </p:sp>
      <p:pic>
        <p:nvPicPr>
          <p:cNvPr id="38921" name="Picture 9" descr="1371629575_semejno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76200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  <a:noFill/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Семья для ребенка –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4294967295"/>
          </p:nvPr>
        </p:nvSpPr>
        <p:spPr>
          <a:xfrm>
            <a:off x="1364457" y="1295400"/>
            <a:ext cx="3810000" cy="1981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это место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его рождения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становления. </a:t>
            </a:r>
          </a:p>
        </p:txBody>
      </p:sp>
      <p:pic>
        <p:nvPicPr>
          <p:cNvPr id="4" name="Picture 2" descr="foto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47030"/>
            <a:ext cx="3643313" cy="29289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1" name="Picture 7" descr="tumblr_kw5477MIqn1qaac67o1_5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770" y="1330657"/>
            <a:ext cx="3368675" cy="5057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05200" y="208342"/>
            <a:ext cx="3962400" cy="838200"/>
          </a:xfrm>
          <a:noFill/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Семья -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686800" cy="11525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dirty="0"/>
              <a:t>   </a:t>
            </a: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это определенный морально-психологический климат, это школа отношений с людьми. </a:t>
            </a:r>
          </a:p>
        </p:txBody>
      </p:sp>
      <p:pic>
        <p:nvPicPr>
          <p:cNvPr id="32772" name="Picture 4" descr="3426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33600"/>
            <a:ext cx="5011738" cy="4079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3000" y="392894"/>
            <a:ext cx="3429000" cy="838200"/>
          </a:xfrm>
          <a:noFill/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 семье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4294967295"/>
          </p:nvPr>
        </p:nvSpPr>
        <p:spPr>
          <a:xfrm>
            <a:off x="1143000" y="1752600"/>
            <a:ext cx="3124200" cy="4191000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близкими людьми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он переживает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чувства любви,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дружбы, долга,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ответственности,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справедливости.</a:t>
            </a:r>
          </a:p>
        </p:txBody>
      </p:sp>
      <p:pic>
        <p:nvPicPr>
          <p:cNvPr id="33796" name="Picture 4" descr="fdeti7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811994"/>
            <a:ext cx="3302000" cy="50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355126"/>
            <a:ext cx="5568950" cy="838200"/>
          </a:xfrm>
          <a:noFill/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 жизнедеятельности современной семьи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87204"/>
            <a:ext cx="8007350" cy="4191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первостепенное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значение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приобретают функции,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связанные с общением,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взаимопомощью,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эмоциональными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отношениями супругов,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родителей и детей.</a:t>
            </a:r>
          </a:p>
        </p:txBody>
      </p:sp>
      <p:pic>
        <p:nvPicPr>
          <p:cNvPr id="35844" name="Picture 2" descr="http://mir-svadbi.ru/wp-content/uploads/2012/02/semeynyiy-dosu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87204"/>
            <a:ext cx="3689350" cy="3730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  <a:noFill/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требования, предъявляемые обществом к семье.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4294967295"/>
          </p:nvPr>
        </p:nvSpPr>
        <p:spPr>
          <a:xfrm>
            <a:off x="4356100" y="1600200"/>
            <a:ext cx="4787900" cy="452596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1.Создание условий для всестороннего развития личности.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2.Эмоциональная поддержка престарелых родителей.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3.Воспитание детей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и подростков,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основанное на любви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и доверии.</a:t>
            </a:r>
          </a:p>
        </p:txBody>
      </p:sp>
      <p:pic>
        <p:nvPicPr>
          <p:cNvPr id="36868" name="Picture 2" descr="http://a.passion.ru/sh/0705h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4024313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37782" y="228600"/>
            <a:ext cx="6553200" cy="1219200"/>
          </a:xfrm>
          <a:noFill/>
        </p:spPr>
        <p:txBody>
          <a:bodyPr>
            <a:prstTxWarp prst="textTriangle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Семья</a:t>
            </a:r>
            <a:endParaRPr lang="ru-RU" sz="36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</a:endParaRPr>
          </a:p>
        </p:txBody>
      </p:sp>
      <p:pic>
        <p:nvPicPr>
          <p:cNvPr id="19459" name="il_fi" descr="http://medpravda.com/wp-content/uploads/2012/07/family-dom.jp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0" y="1676400"/>
            <a:ext cx="5334000" cy="4510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04800" y="1828800"/>
            <a:ext cx="3200400" cy="483870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людей, состоящая из родителей, детей, внуков и близких родственников, живущих вместе. </a:t>
            </a:r>
          </a:p>
          <a:p>
            <a:endParaRPr lang="ru-RU" altLang="ru-RU" sz="2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Благополучная семья - это группа родственников, дружная и сплоченная общими интересами.</a:t>
            </a:r>
            <a:r>
              <a:rPr lang="ru-RU" altLang="ru-RU" dirty="0">
                <a:solidFill>
                  <a:srgbClr val="000099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  <a:noFill/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СЕМЬЯ – ЭТО: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36650" y="1905000"/>
            <a:ext cx="8007350" cy="41910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трудовой коллектив,</a:t>
            </a:r>
          </a:p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моральная опора,</a:t>
            </a:r>
          </a:p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высшие человеческие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привязанности (любовь, дружба),</a:t>
            </a:r>
          </a:p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пространство для отдыха,</a:t>
            </a:r>
          </a:p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школа доброты,</a:t>
            </a:r>
          </a:p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многообразная система отношений с родителями,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братьями, сестрами, родными и знакомыми,</a:t>
            </a:r>
          </a:p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мораль и вкусы,</a:t>
            </a:r>
          </a:p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манеры и привычки,</a:t>
            </a:r>
          </a:p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мировоззрение и убеждения,</a:t>
            </a:r>
          </a:p>
          <a:p>
            <a:pPr>
              <a:lnSpc>
                <a:spcPct val="80000"/>
              </a:lnSpc>
            </a:pPr>
            <a:r>
              <a:rPr lang="ru-RU" alt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характер и идеалы…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9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rPr>
              <a:t>Основы всего этого закладываются в семье.</a:t>
            </a:r>
          </a:p>
          <a:p>
            <a:pPr>
              <a:lnSpc>
                <a:spcPct val="80000"/>
              </a:lnSpc>
            </a:pPr>
            <a:endParaRPr lang="ru-RU" altLang="ru-RU" sz="2400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ranklin Gothic Medium" panose="020B0603020102020204" pitchFamily="34" charset="0"/>
            </a:endParaRPr>
          </a:p>
          <a:p>
            <a:pPr>
              <a:lnSpc>
                <a:spcPct val="90000"/>
              </a:lnSpc>
            </a:pPr>
            <a:endParaRPr lang="ru-RU" altLang="ru-RU" dirty="0"/>
          </a:p>
        </p:txBody>
      </p:sp>
      <p:pic>
        <p:nvPicPr>
          <p:cNvPr id="37894" name="Рисунок 3" descr="http://www.chel-15.ru/uploads/58iul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892" y="685800"/>
            <a:ext cx="2967038" cy="21574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38400" y="533400"/>
            <a:ext cx="3657600" cy="838200"/>
          </a:xfrm>
          <a:noFill/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</a:rPr>
              <a:t>Семья…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20483" name="Содержимое 4"/>
          <p:cNvSpPr>
            <a:spLocks noGrp="1"/>
          </p:cNvSpPr>
          <p:nvPr>
            <p:ph idx="4294967295"/>
          </p:nvPr>
        </p:nvSpPr>
        <p:spPr>
          <a:xfrm>
            <a:off x="609600" y="1447800"/>
            <a:ext cx="7848600" cy="4191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Семья – это то, что мы делим на всех,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Всем понемножку: и слёзы, и смех,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Семья – это то, что с тобою всегда.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Пусть мчатся секунды, недели, года,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 стены родные, отчий твой дом –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Сердце навеки останется в нём!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  <a:noFill/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 современной литературе семья определяется как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4294967295"/>
          </p:nvPr>
        </p:nvSpPr>
        <p:spPr>
          <a:xfrm>
            <a:off x="1136650" y="1905000"/>
            <a:ext cx="8007350" cy="41910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/>
              <a:t> </a:t>
            </a:r>
          </a:p>
        </p:txBody>
      </p:sp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1066801" y="1571625"/>
            <a:ext cx="64770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dirty="0">
              <a:latin typeface="Franklin Gothic Book" pitchFamily="34" charset="0"/>
            </a:endParaRPr>
          </a:p>
          <a:p>
            <a:endParaRPr lang="ru-RU" altLang="ru-RU" dirty="0">
              <a:latin typeface="Franklin Gothic Book" pitchFamily="34" charset="0"/>
            </a:endParaRPr>
          </a:p>
          <a:p>
            <a:r>
              <a:rPr lang="ru-RU" alt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«Малая социальная группа, основанная на любви, брачном союзе и родственных отношениях; объединенная общностью быта и ведением хозяйства, правовыми и нравственными отношениями, рождением и воспитанием детей»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686800" cy="901700"/>
          </a:xfrm>
          <a:noFill/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</a:rPr>
              <a:t>  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вне семьи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7696200" cy="173037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/>
              <a:t>   </a:t>
            </a:r>
            <a:r>
              <a:rPr lang="ru-RU" altLang="ru-RU" sz="2800" b="1">
                <a:solidFill>
                  <a:srgbClr val="000099"/>
                </a:solidFill>
                <a:effectLst/>
                <a:latin typeface="Times New Roman" panose="02020603050405020304" pitchFamily="18" charset="0"/>
              </a:rPr>
              <a:t>На протяжении всей истории человечества в одиночестве было невозможно не только нормальное существование человека,  но даже его физическое выживание.</a:t>
            </a:r>
          </a:p>
        </p:txBody>
      </p:sp>
      <p:pic>
        <p:nvPicPr>
          <p:cNvPr id="22532" name="Picture 4" descr="1886776000e64d399c1a944f3970ec3073cb2bcb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8000"/>
            <a:ext cx="5229225" cy="3267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2"/>
          <p:cNvSpPr>
            <a:spLocks noGrp="1"/>
          </p:cNvSpPr>
          <p:nvPr>
            <p:ph idx="4294967295"/>
          </p:nvPr>
        </p:nvSpPr>
        <p:spPr>
          <a:xfrm>
            <a:off x="0" y="762000"/>
            <a:ext cx="62484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в сегодняшнем цивилизованном мире, люди все равно стремятся держаться вместе, уживаться друг с другом, несмотря на связанные с этим трудности.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Человека без семьи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трудно считать вполне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счастливым.</a:t>
            </a:r>
          </a:p>
          <a:p>
            <a:endParaRPr lang="ru-RU" altLang="ru-RU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altLang="ru-RU" dirty="0"/>
          </a:p>
        </p:txBody>
      </p:sp>
      <p:pic>
        <p:nvPicPr>
          <p:cNvPr id="23556" name="Picture 2" descr="bebek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77570"/>
            <a:ext cx="3550619" cy="29709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686800" cy="838200"/>
          </a:xfrm>
          <a:noFill/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 Плохо человеку, когда он один, 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 горе одному, один не воин» В.В Маяковский.</a:t>
            </a:r>
          </a:p>
        </p:txBody>
      </p:sp>
      <p:pic>
        <p:nvPicPr>
          <p:cNvPr id="24579" name="Picture 2" descr="http://cs5376.vkontakte.ru/u2329952/145447371/y_29cb47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096495"/>
            <a:ext cx="3000375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07_07_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96495"/>
            <a:ext cx="3162300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  <a:noFill/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Важнейшими функциями семьи следует считать такие: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81000" y="1872018"/>
            <a:ext cx="8007350" cy="4191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воспитательная</a:t>
            </a:r>
          </a:p>
          <a:p>
            <a:pPr>
              <a:lnSpc>
                <a:spcPct val="80000"/>
              </a:lnSpc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хозяйственно-бытовая</a:t>
            </a:r>
          </a:p>
          <a:p>
            <a:pPr>
              <a:lnSpc>
                <a:spcPct val="80000"/>
              </a:lnSpc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экономическая</a:t>
            </a:r>
          </a:p>
          <a:p>
            <a:pPr>
              <a:lnSpc>
                <a:spcPct val="80000"/>
              </a:lnSpc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социально-статусная</a:t>
            </a:r>
          </a:p>
          <a:p>
            <a:pPr>
              <a:lnSpc>
                <a:spcPct val="80000"/>
              </a:lnSpc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репродуктивная</a:t>
            </a:r>
          </a:p>
          <a:p>
            <a:pPr>
              <a:lnSpc>
                <a:spcPct val="80000"/>
              </a:lnSpc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духовное общение</a:t>
            </a:r>
          </a:p>
          <a:p>
            <a:pPr>
              <a:lnSpc>
                <a:spcPct val="80000"/>
              </a:lnSpc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психотерапевтическая</a:t>
            </a:r>
          </a:p>
          <a:p>
            <a:pPr>
              <a:lnSpc>
                <a:spcPct val="80000"/>
              </a:lnSpc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досуговая</a:t>
            </a:r>
          </a:p>
        </p:txBody>
      </p:sp>
      <p:pic>
        <p:nvPicPr>
          <p:cNvPr id="27653" name="Рисунок 4" descr="http://www.chel-15.ru/uploads/1210930198040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60174"/>
            <a:ext cx="3571875" cy="3214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  <a:noFill/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Спецификой семейного воспитания являются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4294967295"/>
          </p:nvPr>
        </p:nvSpPr>
        <p:spPr>
          <a:xfrm>
            <a:off x="1136650" y="1905000"/>
            <a:ext cx="8007350" cy="4191000"/>
          </a:xfrm>
        </p:spPr>
        <p:txBody>
          <a:bodyPr/>
          <a:lstStyle/>
          <a:p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«многомерность» жизни семьи,</a:t>
            </a:r>
          </a:p>
          <a:p>
            <a:r>
              <a:rPr lang="ru-RU" altLang="ru-RU" sz="3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 </a:t>
            </a: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широта и многогранность влияний, </a:t>
            </a:r>
          </a:p>
          <a:p>
            <a:r>
              <a:rPr lang="ru-RU" altLang="ru-RU" sz="3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условия</a:t>
            </a: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которые создаются членами семьи.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3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Если они созданы осмысленно и   целенаправленно, то могут стать основой всестороннего развития личности.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</TotalTime>
  <Words>502</Words>
  <Application>Microsoft Office PowerPoint</Application>
  <PresentationFormat>Экран (4:3)</PresentationFormat>
  <Paragraphs>119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Arial Black</vt:lpstr>
      <vt:lpstr>Times New Roman</vt:lpstr>
      <vt:lpstr>Wingdings</vt:lpstr>
      <vt:lpstr>Franklin Gothic Book</vt:lpstr>
      <vt:lpstr>Franklin Gothic Medium</vt:lpstr>
      <vt:lpstr>Грань</vt:lpstr>
      <vt:lpstr>Презентация PowerPoint</vt:lpstr>
      <vt:lpstr>Семья</vt:lpstr>
      <vt:lpstr>Семья…</vt:lpstr>
      <vt:lpstr>В современной литературе семья определяется как </vt:lpstr>
      <vt:lpstr>   вне семьи</vt:lpstr>
      <vt:lpstr>Презентация PowerPoint</vt:lpstr>
      <vt:lpstr>« Плохо человеку, когда он один,   горе одному, один не воин» В.В Маяковский.</vt:lpstr>
      <vt:lpstr>Важнейшими функциями семьи следует считать такие:</vt:lpstr>
      <vt:lpstr>Спецификой семейного воспитания являются</vt:lpstr>
      <vt:lpstr>Особенностью семейного воспитания</vt:lpstr>
      <vt:lpstr>В семье</vt:lpstr>
      <vt:lpstr>В семье</vt:lpstr>
      <vt:lpstr>В семье</vt:lpstr>
      <vt:lpstr>Презентация PowerPoint</vt:lpstr>
      <vt:lpstr>Семья для ребенка –</vt:lpstr>
      <vt:lpstr>Семья -</vt:lpstr>
      <vt:lpstr>В семье</vt:lpstr>
      <vt:lpstr>В жизнедеятельности современной семьи</vt:lpstr>
      <vt:lpstr>требования, предъявляемые обществом к семье.</vt:lpstr>
      <vt:lpstr>СЕМЬЯ – ЭТО: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капора</dc:creator>
  <cp:lastModifiedBy>Lenovo</cp:lastModifiedBy>
  <cp:revision>8</cp:revision>
  <cp:lastPrinted>1601-01-01T00:00:00Z</cp:lastPrinted>
  <dcterms:created xsi:type="dcterms:W3CDTF">1601-01-01T00:00:00Z</dcterms:created>
  <dcterms:modified xsi:type="dcterms:W3CDTF">2017-06-19T16:06:44Z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