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6" r:id="rId14"/>
    <p:sldId id="268" r:id="rId15"/>
    <p:sldId id="269" r:id="rId16"/>
    <p:sldId id="270" r:id="rId17"/>
    <p:sldId id="271" r:id="rId18"/>
    <p:sldId id="272" r:id="rId19"/>
    <p:sldId id="273" r:id="rId20"/>
    <p:sldId id="27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38" autoAdjust="0"/>
    <p:restoredTop sz="94581" autoAdjust="0"/>
  </p:normalViewPr>
  <p:slideViewPr>
    <p:cSldViewPr>
      <p:cViewPr varScale="1">
        <p:scale>
          <a:sx n="70" d="100"/>
          <a:sy n="70" d="100"/>
        </p:scale>
        <p:origin x="142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A08EF-4EC8-4DC0-83CD-367E545C3B2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3384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FD62-EE38-45FE-A77F-7A52F6BC664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5135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FD62-EE38-45FE-A77F-7A52F6BC664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6649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FD62-EE38-45FE-A77F-7A52F6BC6641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5842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FD62-EE38-45FE-A77F-7A52F6BC664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3238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FD62-EE38-45FE-A77F-7A52F6BC664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9324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FD62-EE38-45FE-A77F-7A52F6BC664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9060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C041D-66F6-4FFE-AB36-7915392AAC7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1393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61D65-B24F-41BA-BB9D-88943BCD4E9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0430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D657EE-5A59-4519-8D22-79AEEB4772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8966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609A11-42B2-40D0-8D75-2CE8FE8767F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335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D1A8-B1A8-4F2C-A756-00DC3994A92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97640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3DF336-2212-4830-A03F-368C6D23ED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2869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6609E4-441F-452C-A127-37929769620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0620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1D43D-ACAB-4B0F-AEEF-4905EA49584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346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C38E-2B6E-4526-A157-BD7AD1E4672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2286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5AB48-4184-40D1-BE19-A7449C60095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2069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11CB-15E4-4600-B3F0-E140A5674ED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8616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D55E-439B-4A66-B023-C0AC0CD1DA5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2757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E0D7-CB25-416F-9350-2699EE21EB2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312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1F40-C18A-4B3B-A182-642CFBC9959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1288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3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33AFD62-EE38-45FE-A77F-7A52F6BC664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3056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18.xml"/><Relationship Id="rId5" Type="http://schemas.openxmlformats.org/officeDocument/2006/relationships/slide" Target="slide17.xml"/><Relationship Id="rId4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8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600" y="1161812"/>
            <a:ext cx="7632848" cy="1828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i="1" cap="none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СОЦИАЛЬНО-ПСИХОЛОГИЧЕСКАЯ ПОМОЩЬ СЕМЬЕ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365625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                           </a:t>
            </a:r>
            <a:endParaRPr lang="ru-RU" sz="2000" dirty="0" smtClean="0"/>
          </a:p>
        </p:txBody>
      </p:sp>
      <p:pic>
        <p:nvPicPr>
          <p:cNvPr id="2052" name="Picture 4" descr="004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56992"/>
            <a:ext cx="4249018" cy="31276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>
                <a:hlinkClick r:id="rId2" action="ppaction://hlinksldjump"/>
              </a:rPr>
              <a:t>Психологическое консультирование молодых семей</a:t>
            </a:r>
            <a:r>
              <a:rPr lang="ru-RU" sz="4000" smtClean="0">
                <a:hlinkClick r:id="rId2" action="ppaction://hlinksldjump"/>
              </a:rPr>
              <a:t> </a:t>
            </a:r>
            <a:endParaRPr lang="ru-RU" sz="400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05038"/>
            <a:ext cx="8291513" cy="3890962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ru-RU" b="1" smtClean="0"/>
              <a:t>супружеская терапия (консультирование);</a:t>
            </a:r>
          </a:p>
          <a:p>
            <a:pPr marL="609600" indent="-609600" eaLnBrk="1" hangingPunct="1">
              <a:defRPr/>
            </a:pPr>
            <a:endParaRPr lang="ru-RU" b="1" smtClean="0"/>
          </a:p>
          <a:p>
            <a:pPr marL="609600" indent="-609600" eaLnBrk="1" hangingPunct="1">
              <a:defRPr/>
            </a:pPr>
            <a:r>
              <a:rPr lang="ru-RU" b="1" smtClean="0"/>
              <a:t>семейная консультация;</a:t>
            </a:r>
          </a:p>
          <a:p>
            <a:pPr marL="609600" indent="-609600" eaLnBrk="1" hangingPunct="1">
              <a:defRPr/>
            </a:pPr>
            <a:endParaRPr lang="ru-RU" b="1" smtClean="0"/>
          </a:p>
          <a:p>
            <a:pPr marL="609600" indent="-609600" eaLnBrk="1" hangingPunct="1">
              <a:defRPr/>
            </a:pPr>
            <a:r>
              <a:rPr lang="ru-RU" b="1" smtClean="0"/>
              <a:t>семейная терапия.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2954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/>
              <a:t>Супружеское консультирование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76475"/>
            <a:ext cx="8218488" cy="38195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smtClean="0"/>
              <a:t>досупружеское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smtClean="0"/>
              <a:t>                                         по поводу развода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smtClean="0"/>
              <a:t>           супружеское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smtClean="0"/>
              <a:t>                                консультирование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smtClean="0"/>
              <a:t>                                разведенных</a:t>
            </a:r>
          </a:p>
        </p:txBody>
      </p:sp>
      <p:sp>
        <p:nvSpPr>
          <p:cNvPr id="13316" name="Line 14"/>
          <p:cNvSpPr>
            <a:spLocks noChangeShapeType="1"/>
          </p:cNvSpPr>
          <p:nvPr/>
        </p:nvSpPr>
        <p:spPr bwMode="auto">
          <a:xfrm flipH="1">
            <a:off x="1908175" y="1412875"/>
            <a:ext cx="8636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Line 15"/>
          <p:cNvSpPr>
            <a:spLocks noChangeShapeType="1"/>
          </p:cNvSpPr>
          <p:nvPr/>
        </p:nvSpPr>
        <p:spPr bwMode="auto">
          <a:xfrm>
            <a:off x="3492500" y="1484313"/>
            <a:ext cx="0" cy="1657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8" name="Line 16"/>
          <p:cNvSpPr>
            <a:spLocks noChangeShapeType="1"/>
          </p:cNvSpPr>
          <p:nvPr/>
        </p:nvSpPr>
        <p:spPr bwMode="auto">
          <a:xfrm>
            <a:off x="4140200" y="1412875"/>
            <a:ext cx="647700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9" name="Line 17"/>
          <p:cNvSpPr>
            <a:spLocks noChangeShapeType="1"/>
          </p:cNvSpPr>
          <p:nvPr/>
        </p:nvSpPr>
        <p:spPr bwMode="auto">
          <a:xfrm>
            <a:off x="5580063" y="1484313"/>
            <a:ext cx="5048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6" name="Picture 14" descr="даунсс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404664"/>
            <a:ext cx="2639757" cy="2376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47" name="Picture 15" descr="сл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5830" y="3204810"/>
            <a:ext cx="3382963" cy="3095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4722788" y="604837"/>
            <a:ext cx="4392612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 данным научного Центра здоровья РАМН число детей, нуждающихся в адресной помощи специалистов, в дошкольном возрасте варьирует от 25% до 40%, а 85%  - рождаются с недостатками в развитии.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Виды помощи семьям с больными детьми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75656" y="1988840"/>
            <a:ext cx="836295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hlinkClick r:id="rId2" action="ppaction://hlinksldjump"/>
              </a:rPr>
              <a:t>Ранняя комплексная помощь</a:t>
            </a:r>
            <a:r>
              <a:rPr lang="ru-RU" b="1" dirty="0" smtClean="0"/>
              <a:t>;</a:t>
            </a:r>
          </a:p>
          <a:p>
            <a:pPr eaLnBrk="1" hangingPunct="1">
              <a:defRPr/>
            </a:pPr>
            <a:r>
              <a:rPr lang="ru-RU" b="1" dirty="0" smtClean="0">
                <a:hlinkClick r:id="rId3" action="ppaction://hlinksldjump"/>
              </a:rPr>
              <a:t>Модель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b="1" dirty="0" smtClean="0">
                <a:hlinkClick r:id="rId3" action="ppaction://hlinksldjump"/>
              </a:rPr>
              <a:t>«Тренировки взаимодействия»;</a:t>
            </a:r>
            <a:endParaRPr lang="ru-RU" b="1" dirty="0" smtClean="0"/>
          </a:p>
          <a:p>
            <a:pPr eaLnBrk="1" hangingPunct="1">
              <a:defRPr/>
            </a:pPr>
            <a:r>
              <a:rPr lang="ru-RU" b="1" dirty="0" smtClean="0">
                <a:hlinkClick r:id="rId4" action="ppaction://hlinksldjump"/>
              </a:rPr>
              <a:t>Модель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b="1" dirty="0" smtClean="0">
                <a:hlinkClick r:id="rId4" action="ppaction://hlinksldjump"/>
              </a:rPr>
              <a:t> «Руководство взаимодействием»;</a:t>
            </a:r>
            <a:endParaRPr lang="ru-RU" b="1" dirty="0" smtClean="0"/>
          </a:p>
          <a:p>
            <a:pPr eaLnBrk="1" hangingPunct="1">
              <a:defRPr/>
            </a:pPr>
            <a:r>
              <a:rPr lang="ru-RU" b="1" dirty="0" err="1" smtClean="0">
                <a:hlinkClick r:id="rId5" action="ppaction://hlinksldjump"/>
              </a:rPr>
              <a:t>Лекотеки</a:t>
            </a:r>
            <a:endParaRPr lang="ru-RU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Ранняя комплексная помощь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81200"/>
            <a:ext cx="44958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800" b="1" smtClean="0"/>
              <a:t>Внедрение таких программ уменьшит отставание в развитии младенцев, повысит компетенцию членов семьи, повысит социальной адаптации детей. </a:t>
            </a:r>
          </a:p>
        </p:txBody>
      </p:sp>
      <p:pic>
        <p:nvPicPr>
          <p:cNvPr id="49166" name="Picture 14" descr="помощь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4864"/>
            <a:ext cx="3690920" cy="2773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Модель «Тренировки взаимодействия»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81200"/>
            <a:ext cx="4495800" cy="4114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ru-RU" sz="2400" b="1" smtClean="0"/>
              <a:t>Набор инструкций для матери с целью углубления эмпатийных контактов с младенцем (увеличение периода зрительных контактов «глаза в глаза», имитация поведения младенца, игры, соответствующие возрасту ребенка и т.д.)</a:t>
            </a:r>
          </a:p>
        </p:txBody>
      </p:sp>
      <p:pic>
        <p:nvPicPr>
          <p:cNvPr id="53252" name="Picture 4" descr="рр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088843"/>
            <a:ext cx="3816424" cy="40106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Модель «Руководство взаимодействием»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2167508"/>
            <a:ext cx="3178696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Направлена на «позитивное» изменение отношений взрослого к ребенку.</a:t>
            </a:r>
          </a:p>
        </p:txBody>
      </p:sp>
      <p:pic>
        <p:nvPicPr>
          <p:cNvPr id="55300" name="Picture 4" descr="00000009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882" y="2348880"/>
            <a:ext cx="4618699" cy="3464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/>
              <a:t>Лекотеки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989138"/>
            <a:ext cx="4495800" cy="4114800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ru-RU" sz="2800" b="1" smtClean="0"/>
              <a:t>Концепция лекотек предполагает использование игры и игрушек для приобретения опыта семейно-соседских отношений , общения и др. </a:t>
            </a:r>
          </a:p>
        </p:txBody>
      </p:sp>
      <p:pic>
        <p:nvPicPr>
          <p:cNvPr id="57348" name="Picture 4" descr="игр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510" y="2348880"/>
            <a:ext cx="3793456" cy="2413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Классификация супружеских проблем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73238"/>
            <a:ext cx="8507413" cy="43227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800" smtClean="0"/>
          </a:p>
          <a:p>
            <a:pPr eaLnBrk="1" hangingPunct="1">
              <a:defRPr/>
            </a:pPr>
            <a:r>
              <a:rPr lang="ru-RU" b="1" smtClean="0"/>
              <a:t>Личностные качества супругов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b="1" smtClean="0"/>
          </a:p>
          <a:p>
            <a:pPr eaLnBrk="1" hangingPunct="1">
              <a:defRPr/>
            </a:pPr>
            <a:r>
              <a:rPr lang="ru-RU" b="1" smtClean="0"/>
              <a:t>Проблемы супружеского союза;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b="1" smtClean="0"/>
          </a:p>
          <a:p>
            <a:pPr eaLnBrk="1" hangingPunct="1">
              <a:defRPr/>
            </a:pPr>
            <a:r>
              <a:rPr lang="ru-RU" b="1" smtClean="0"/>
              <a:t>Внутренние проблемы супружеской пары</a:t>
            </a:r>
          </a:p>
          <a:p>
            <a:pPr eaLnBrk="1" hangingPunct="1">
              <a:defRPr/>
            </a:pPr>
            <a:r>
              <a:rPr lang="ru-RU" b="1" smtClean="0"/>
              <a:t>Влияние внешних факторов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Распад семьи или внебрачное рождение ребенка может: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3611612" cy="4114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породить у женщины чувство вины, из-за чего возникает </a:t>
            </a:r>
            <a:r>
              <a:rPr lang="ru-RU" sz="2800" dirty="0" err="1" smtClean="0"/>
              <a:t>гиперопека</a:t>
            </a:r>
            <a:r>
              <a:rPr lang="ru-RU" sz="2800" dirty="0" smtClean="0"/>
              <a:t> по отношению к ребенку,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или обиду на разбитую семейную жизнь женщина вымещает на детях</a:t>
            </a:r>
          </a:p>
        </p:txBody>
      </p:sp>
      <p:pic>
        <p:nvPicPr>
          <p:cNvPr id="21509" name="Picture 10" descr="неполная семья1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76737" y="1598338"/>
            <a:ext cx="2441351" cy="233471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4" name="Picture 8" descr="ссора 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676" y="2569774"/>
            <a:ext cx="2610692" cy="23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12" descr="неполнаяB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95086" y="4365104"/>
            <a:ext cx="2779712" cy="2276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5" name="Picture 9" descr="семья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"/>
          <a:stretch>
            <a:fillRect/>
          </a:stretch>
        </p:blipFill>
        <p:spPr>
          <a:xfrm>
            <a:off x="323528" y="1408499"/>
            <a:ext cx="3600450" cy="4365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4067944" y="836712"/>
            <a:ext cx="475260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Известно, что современная семья переживает сложный этап эволюции–переход от традиционной модели к новой. </a:t>
            </a:r>
            <a:r>
              <a:rPr lang="ru-RU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Многие ученые характеризуют нынешнее состояние семьи как кризисное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33375"/>
            <a:ext cx="5076825" cy="590708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800" b="1" smtClean="0"/>
              <a:t>Прежде всего и мужу, и жене следует отдавать себе отчет, что ошибки и просчеты встречаются в жизни каждого человека. Более того, допускать ошибки совсем не стыдно, поскольку многие из них являются следствием самых добрых чувств и побуждений. </a:t>
            </a:r>
          </a:p>
        </p:txBody>
      </p:sp>
      <p:pic>
        <p:nvPicPr>
          <p:cNvPr id="84996" name="Picture 4" descr="005_thumb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55681"/>
            <a:ext cx="4168950" cy="37520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u="sng" smtClean="0"/>
              <a:t/>
            </a:r>
            <a:br>
              <a:rPr lang="ru-RU" sz="3200" b="1" u="sng" smtClean="0"/>
            </a:br>
            <a:r>
              <a:rPr lang="ru-RU" sz="3200" b="1" u="sng" smtClean="0"/>
              <a:t/>
            </a:r>
            <a:br>
              <a:rPr lang="ru-RU" sz="3200" b="1" u="sng" smtClean="0"/>
            </a:br>
            <a:r>
              <a:rPr lang="ru-RU" sz="3200" b="1" u="sng" smtClean="0"/>
              <a:t/>
            </a:r>
            <a:br>
              <a:rPr lang="ru-RU" sz="3200" b="1" u="sng" smtClean="0"/>
            </a:br>
            <a:r>
              <a:rPr lang="ru-RU" sz="3200" b="1" u="sng" smtClean="0"/>
              <a:t/>
            </a:r>
            <a:br>
              <a:rPr lang="ru-RU" sz="3200" b="1" u="sng" smtClean="0"/>
            </a:br>
            <a:r>
              <a:rPr lang="ru-RU" sz="3200" b="1" u="sng" smtClean="0"/>
              <a:t>Молодая семья</a:t>
            </a:r>
            <a:r>
              <a:rPr lang="ru-RU" sz="3200" b="1" smtClean="0"/>
              <a:t> – супружеская пара с детьми или без них; брак–первый; продолжительность семейной жизни до пяти лет; возраст супругов не старше 30 лет</a:t>
            </a:r>
            <a:r>
              <a:rPr lang="ru-RU" sz="4000" smtClean="0"/>
              <a:t> </a:t>
            </a:r>
          </a:p>
        </p:txBody>
      </p:sp>
      <p:pic>
        <p:nvPicPr>
          <p:cNvPr id="5123" name="Picture 4" descr="молодая семья)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573016"/>
            <a:ext cx="5608937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i="1" smtClean="0"/>
              <a:t/>
            </a:r>
            <a:br>
              <a:rPr lang="ru-RU" i="1" smtClean="0"/>
            </a:br>
            <a:r>
              <a:rPr lang="ru-RU" i="1" smtClean="0"/>
              <a:t/>
            </a:r>
            <a:br>
              <a:rPr lang="ru-RU" i="1" smtClean="0"/>
            </a:br>
            <a:r>
              <a:rPr lang="ru-RU" i="1" smtClean="0"/>
              <a:t/>
            </a:r>
            <a:br>
              <a:rPr lang="ru-RU" i="1" smtClean="0"/>
            </a:br>
            <a:r>
              <a:rPr lang="ru-RU" i="1" smtClean="0"/>
              <a:t/>
            </a:r>
            <a:br>
              <a:rPr lang="ru-RU" i="1" smtClean="0"/>
            </a:br>
            <a:r>
              <a:rPr lang="ru-RU" i="1" smtClean="0"/>
              <a:t/>
            </a:r>
            <a:br>
              <a:rPr lang="ru-RU" i="1" smtClean="0"/>
            </a:br>
            <a:r>
              <a:rPr lang="ru-RU" i="1" smtClean="0"/>
              <a:t>Молодая семья</a:t>
            </a:r>
            <a:br>
              <a:rPr lang="ru-RU" i="1" smtClean="0"/>
            </a:br>
            <a:r>
              <a:rPr lang="ru-RU" i="1" smtClean="0"/>
              <a:t/>
            </a:r>
            <a:br>
              <a:rPr lang="ru-RU" i="1" smtClean="0"/>
            </a:br>
            <a:r>
              <a:rPr lang="ru-RU" i="1" smtClean="0"/>
              <a:t/>
            </a:r>
            <a:br>
              <a:rPr lang="ru-RU" i="1" smtClean="0"/>
            </a:br>
            <a:r>
              <a:rPr lang="ru-RU" i="1" smtClean="0"/>
              <a:t/>
            </a:r>
            <a:br>
              <a:rPr lang="ru-RU" i="1" smtClean="0"/>
            </a:br>
            <a:endParaRPr lang="ru-RU" smtClean="0"/>
          </a:p>
        </p:txBody>
      </p:sp>
      <p:sp>
        <p:nvSpPr>
          <p:cNvPr id="6147" name="Line 4"/>
          <p:cNvSpPr>
            <a:spLocks noChangeShapeType="1"/>
          </p:cNvSpPr>
          <p:nvPr/>
        </p:nvSpPr>
        <p:spPr bwMode="auto">
          <a:xfrm flipH="1">
            <a:off x="1116013" y="1700213"/>
            <a:ext cx="2087562" cy="2233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8" name="Line 5"/>
          <p:cNvSpPr>
            <a:spLocks noChangeShapeType="1"/>
          </p:cNvSpPr>
          <p:nvPr/>
        </p:nvSpPr>
        <p:spPr bwMode="auto">
          <a:xfrm>
            <a:off x="4427538" y="1773238"/>
            <a:ext cx="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9" name="Line 6"/>
          <p:cNvSpPr>
            <a:spLocks noChangeShapeType="1"/>
          </p:cNvSpPr>
          <p:nvPr/>
        </p:nvSpPr>
        <p:spPr bwMode="auto">
          <a:xfrm>
            <a:off x="5724525" y="1773238"/>
            <a:ext cx="1152525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1" name="Text Box 19"/>
          <p:cNvSpPr txBox="1">
            <a:spLocks noChangeArrowheads="1"/>
          </p:cNvSpPr>
          <p:nvPr/>
        </p:nvSpPr>
        <p:spPr bwMode="auto">
          <a:xfrm>
            <a:off x="592138" y="3771900"/>
            <a:ext cx="15605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/>
              <a:t>Полная</a:t>
            </a:r>
          </a:p>
        </p:txBody>
      </p:sp>
      <p:sp>
        <p:nvSpPr>
          <p:cNvPr id="6152" name="Text Box 20"/>
          <p:cNvSpPr txBox="1">
            <a:spLocks noChangeArrowheads="1"/>
          </p:cNvSpPr>
          <p:nvPr/>
        </p:nvSpPr>
        <p:spPr bwMode="auto">
          <a:xfrm>
            <a:off x="3570288" y="3944144"/>
            <a:ext cx="20034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dirty="0"/>
              <a:t>Неполная</a:t>
            </a:r>
          </a:p>
        </p:txBody>
      </p:sp>
      <p:sp>
        <p:nvSpPr>
          <p:cNvPr id="6153" name="Text Box 21"/>
          <p:cNvSpPr txBox="1">
            <a:spLocks noChangeArrowheads="1"/>
          </p:cNvSpPr>
          <p:nvPr/>
        </p:nvSpPr>
        <p:spPr bwMode="auto">
          <a:xfrm>
            <a:off x="6156176" y="3907601"/>
            <a:ext cx="258921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dirty="0"/>
              <a:t>Социального</a:t>
            </a:r>
          </a:p>
          <a:p>
            <a:pPr eaLnBrk="1" hangingPunct="1"/>
            <a:r>
              <a:rPr lang="ru-RU" altLang="ru-RU" dirty="0"/>
              <a:t>риска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/>
              <a:t>социально-психологических проблемы молодой семьи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1916832"/>
            <a:ext cx="8137599" cy="4114800"/>
          </a:xfrm>
        </p:spPr>
        <p:txBody>
          <a:bodyPr>
            <a:normAutofit fontScale="85000" lnSpcReduction="10000"/>
          </a:bodyPr>
          <a:lstStyle/>
          <a:p>
            <a:pPr marL="609600" indent="-609600" eaLnBrk="1" hangingPunct="1">
              <a:buFont typeface="Wingdings" panose="05000000000000000000" pitchFamily="2" charset="2"/>
              <a:buAutoNum type="arabicParenR"/>
              <a:defRPr/>
            </a:pPr>
            <a:r>
              <a:rPr lang="ru-RU" sz="3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 action="ppaction://hlinksldjump"/>
              </a:rPr>
              <a:t>н</a:t>
            </a:r>
            <a:r>
              <a:rPr lang="ru-RU" sz="3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 action="ppaction://hlinksldjump"/>
              </a:rPr>
              <a:t>еблагоприятное материальное положение</a:t>
            </a:r>
            <a:r>
              <a:rPr lang="ru-RU" sz="3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;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arenR"/>
              <a:defRPr/>
            </a:pPr>
            <a:r>
              <a:rPr lang="ru-RU" sz="3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 action="ppaction://hlinksldjump"/>
              </a:rPr>
              <a:t>жилищная неустроенность</a:t>
            </a:r>
            <a:r>
              <a:rPr lang="ru-RU" sz="3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;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arenR"/>
              <a:defRPr/>
            </a:pPr>
            <a:r>
              <a:rPr lang="ru-RU" sz="3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4" action="ppaction://hlinksldjump"/>
              </a:rPr>
              <a:t>проблема деторождения и здоровья</a:t>
            </a:r>
            <a:r>
              <a:rPr lang="ru-RU" sz="3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;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arenR"/>
              <a:defRPr/>
            </a:pPr>
            <a:r>
              <a:rPr lang="ru-RU" sz="36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5" action="ppaction://hlinksldjump"/>
              </a:rPr>
              <a:t>проблема адаптации молодых супругов к условиям семейной жизни</a:t>
            </a:r>
            <a:r>
              <a:rPr lang="ru-RU" sz="3600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  <a:defRPr/>
            </a:pPr>
            <a:endParaRPr lang="ru-RU" sz="36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Неблагоприятное материальное положение</a:t>
            </a:r>
          </a:p>
        </p:txBody>
      </p:sp>
      <p:sp>
        <p:nvSpPr>
          <p:cNvPr id="25607" name="Rectangle 7"/>
          <p:cNvSpPr>
            <a:spLocks noGrp="1" noChangeArrowheads="1"/>
          </p:cNvSpPr>
          <p:nvPr>
            <p:ph sz="quarter" idx="1"/>
          </p:nvPr>
        </p:nvSpPr>
        <p:spPr>
          <a:xfrm>
            <a:off x="457200" y="2197147"/>
            <a:ext cx="5003800" cy="4040188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ru-RU" sz="2400" b="1" dirty="0" smtClean="0"/>
              <a:t>молодым людям очень важно ещё до вступления в брак овладеть элементарными умениями планирования и контролирования семейного бюджета, представляющего собой баланс доходов и расходов, основами семейной финансовой культуры. </a:t>
            </a:r>
          </a:p>
        </p:txBody>
      </p:sp>
      <p:pic>
        <p:nvPicPr>
          <p:cNvPr id="25609" name="Picture 9" descr="put inom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265" y="1772710"/>
            <a:ext cx="2376314" cy="2376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1" name="Picture 11" descr="принц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0" y="4644231"/>
            <a:ext cx="1905000" cy="1876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9" name="Text Box 16"/>
          <p:cNvSpPr txBox="1">
            <a:spLocks noChangeArrowheads="1"/>
          </p:cNvSpPr>
          <p:nvPr/>
        </p:nvSpPr>
        <p:spPr bwMode="auto">
          <a:xfrm>
            <a:off x="8080375" y="6230938"/>
            <a:ext cx="1841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ru-RU" altLang="ru-RU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/>
              <a:t>Жилищная неустроенность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81200"/>
            <a:ext cx="5364163" cy="4876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Одной из характерных социально-психологических трудностей с которой сталкиваются большинство молодых семей, живущих с родителями–это несогласие родителей.  Наибольшее число разводов приходится на первые четыре года совместной жизни супругов – 33,9% от общего числа разводов.</a:t>
            </a:r>
          </a:p>
        </p:txBody>
      </p:sp>
      <p:pic>
        <p:nvPicPr>
          <p:cNvPr id="28676" name="Picture 4" descr="жильеm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204864"/>
            <a:ext cx="3697717" cy="2773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>
              <a:defRPr/>
            </a:pPr>
            <a:r>
              <a:rPr lang="ru-RU" sz="4000" b="1" smtClean="0"/>
              <a:t>Проблема деторождения и здоровья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844675"/>
            <a:ext cx="5111750" cy="216058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/>
              <a:t>каждый пятый ребенок рождается вне зарегистрированного брака своих родителей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800" b="1" smtClean="0"/>
          </a:p>
        </p:txBody>
      </p:sp>
      <p:pic>
        <p:nvPicPr>
          <p:cNvPr id="10244" name="Picture 4" descr="деторро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0152" y="2781127"/>
            <a:ext cx="2885876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6" descr="бездетey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86707" y="4060999"/>
            <a:ext cx="3306762" cy="23368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b="1" smtClean="0"/>
              <a:t>Проблема адаптации молодых супругов к условиям семейной жизни.</a:t>
            </a:r>
            <a:br>
              <a:rPr lang="ru-RU" sz="3600" b="1" smtClean="0"/>
            </a:br>
            <a:r>
              <a:rPr lang="ru-RU" sz="3600" b="1" smtClean="0"/>
              <a:t/>
            </a:r>
            <a:br>
              <a:rPr lang="ru-RU" sz="3600" b="1" smtClean="0"/>
            </a:br>
            <a:endParaRPr lang="ru-RU" sz="3600" b="1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276475"/>
            <a:ext cx="44958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smtClean="0"/>
              <a:t>Мужчины оказываются чувствительными к материально-бытовым неудобствам и трудностям физической адаптации, а женщины проявляют большую обеспокоенность недостаточностью (с их точки зрения) чувства любви и уважения.</a:t>
            </a:r>
            <a:r>
              <a:rPr lang="ru-RU" sz="2400" smtClean="0"/>
              <a:t> </a:t>
            </a:r>
          </a:p>
        </p:txBody>
      </p:sp>
      <p:pic>
        <p:nvPicPr>
          <p:cNvPr id="11268" name="Picture 4" descr="дела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82396" y="2276475"/>
            <a:ext cx="2711881" cy="30235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Picture 6" descr="гвоздь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981" y="2533182"/>
            <a:ext cx="2242592" cy="32907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301</TotalTime>
  <Words>433</Words>
  <Application>Microsoft Office PowerPoint</Application>
  <PresentationFormat>Экран (4:3)</PresentationFormat>
  <Paragraphs>62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Tahoma</vt:lpstr>
      <vt:lpstr>Arial</vt:lpstr>
      <vt:lpstr>Wingdings</vt:lpstr>
      <vt:lpstr>Calibri</vt:lpstr>
      <vt:lpstr>Times New Roman</vt:lpstr>
      <vt:lpstr>Капля</vt:lpstr>
      <vt:lpstr>СОЦИАЛЬНО-ПСИХОЛОГИЧЕСКАЯ ПОМОЩЬ СЕМЬЕ</vt:lpstr>
      <vt:lpstr>Презентация PowerPoint</vt:lpstr>
      <vt:lpstr>    Молодая семья – супружеская пара с детьми или без них; брак–первый; продолжительность семейной жизни до пяти лет; возраст супругов не старше 30 лет </vt:lpstr>
      <vt:lpstr>     Молодая семья    </vt:lpstr>
      <vt:lpstr>социально-психологических проблемы молодой семьи</vt:lpstr>
      <vt:lpstr>Неблагоприятное материальное положение</vt:lpstr>
      <vt:lpstr>Жилищная неустроенность</vt:lpstr>
      <vt:lpstr>Проблема деторождения и здоровья</vt:lpstr>
      <vt:lpstr>  Проблема адаптации молодых супругов к условиям семейной жизни.  </vt:lpstr>
      <vt:lpstr>Психологическое консультирование молодых семей </vt:lpstr>
      <vt:lpstr>Супружеское консультирование</vt:lpstr>
      <vt:lpstr>Презентация PowerPoint</vt:lpstr>
      <vt:lpstr>Виды помощи семьям с больными детьми</vt:lpstr>
      <vt:lpstr>Ранняя комплексная помощь</vt:lpstr>
      <vt:lpstr>Модель «Тренировки взаимодействия»</vt:lpstr>
      <vt:lpstr>Модель «Руководство взаимодействием»</vt:lpstr>
      <vt:lpstr>Лекотеки</vt:lpstr>
      <vt:lpstr>Классификация супружеских проблем</vt:lpstr>
      <vt:lpstr>Распад семьи или внебрачное рождение ребенка может: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СОЦИАЛЬНО-ПСИХОЛОГИЧЕСКАЯ ПОМОЩЬ СЕМЬЕ</dc:title>
  <dc:creator>USER</dc:creator>
  <cp:lastModifiedBy>Lenovo</cp:lastModifiedBy>
  <cp:revision>12</cp:revision>
  <dcterms:created xsi:type="dcterms:W3CDTF">2011-04-02T16:26:36Z</dcterms:created>
  <dcterms:modified xsi:type="dcterms:W3CDTF">2017-06-19T16:28:05Z</dcterms:modified>
</cp:coreProperties>
</file>