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0" r:id="rId3"/>
    <p:sldId id="281" r:id="rId4"/>
    <p:sldId id="265" r:id="rId5"/>
    <p:sldId id="285" r:id="rId6"/>
    <p:sldId id="296" r:id="rId7"/>
    <p:sldId id="293" r:id="rId8"/>
    <p:sldId id="286" r:id="rId9"/>
    <p:sldId id="298" r:id="rId10"/>
    <p:sldId id="262" r:id="rId11"/>
    <p:sldId id="292" r:id="rId12"/>
    <p:sldId id="287" r:id="rId13"/>
    <p:sldId id="291" r:id="rId14"/>
    <p:sldId id="288" r:id="rId15"/>
    <p:sldId id="268" r:id="rId16"/>
    <p:sldId id="266" r:id="rId17"/>
    <p:sldId id="295" r:id="rId18"/>
    <p:sldId id="290" r:id="rId19"/>
    <p:sldId id="289" r:id="rId20"/>
    <p:sldId id="297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28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D304D-B814-4073-8602-6DAD945AFA2B}" type="datetimeFigureOut">
              <a:rPr lang="ru-RU"/>
              <a:pPr>
                <a:defRPr/>
              </a:pPr>
              <a:t>08.06.2020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42D64-E752-4817-88EA-D667EB69C4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98526-BFD5-4F6A-91E0-7D990C9C6530}" type="datetimeFigureOut">
              <a:rPr lang="ru-RU"/>
              <a:pPr>
                <a:defRPr/>
              </a:pPr>
              <a:t>08.06.2020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B669B-4F78-4AAA-BF96-229520354B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E216D-B1AA-4928-95D6-203F64B810A1}" type="datetimeFigureOut">
              <a:rPr lang="ru-RU"/>
              <a:pPr>
                <a:defRPr/>
              </a:pPr>
              <a:t>08.06.2020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91208-300B-45EA-8209-CE0310DA1B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62242-D7A7-4797-A956-A2B74AC6D45D}" type="datetimeFigureOut">
              <a:rPr lang="ru-RU"/>
              <a:pPr>
                <a:defRPr/>
              </a:pPr>
              <a:t>08.06.2020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C8261-EFB5-4EF4-AAC3-A0EB320E0C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5F938-518B-4141-917E-6D6002F7F401}" type="datetimeFigureOut">
              <a:rPr lang="ru-RU"/>
              <a:pPr>
                <a:defRPr/>
              </a:pPr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F4E8C-72E9-43F8-A134-9E4A5ED8E9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841F8-26D8-4565-B4E9-CF0B8A1362FA}" type="datetimeFigureOut">
              <a:rPr lang="ru-RU"/>
              <a:pPr>
                <a:defRPr/>
              </a:pPr>
              <a:t>08.06.2020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86817-9017-4E3B-B892-1D170D5F3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4DAE8-1062-4DEF-B81B-FBD253635950}" type="datetimeFigureOut">
              <a:rPr lang="ru-RU"/>
              <a:pPr>
                <a:defRPr/>
              </a:pPr>
              <a:t>08.06.2020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4C227-7DD4-4835-BE81-052C1DF659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AF921-81E7-48CB-B72C-942ADDC06946}" type="datetimeFigureOut">
              <a:rPr lang="ru-RU"/>
              <a:pPr>
                <a:defRPr/>
              </a:pPr>
              <a:t>08.06.2020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A19A0-E5F2-4E45-BE78-2D787A9D70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8BFC8-BB6D-49FA-AF81-E92699305B33}" type="datetimeFigureOut">
              <a:rPr lang="ru-RU"/>
              <a:pPr>
                <a:defRPr/>
              </a:pPr>
              <a:t>08.06.2020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2415F-D20A-4F29-BB3F-2ABA162AB2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047F3-B3B0-4340-ADFD-D9FB750861F7}" type="datetimeFigureOut">
              <a:rPr lang="ru-RU"/>
              <a:pPr>
                <a:defRPr/>
              </a:pPr>
              <a:t>08.06.2020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693B5-791A-4943-8426-AEA8D7A6D0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276E5-7D1C-4852-A209-73C6ACF9E345}" type="datetimeFigureOut">
              <a:rPr lang="ru-RU"/>
              <a:pPr>
                <a:defRPr/>
              </a:pPr>
              <a:t>08.06.2020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D8487F-8772-42CC-A49A-1A11E6F7B4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59A8B1A-3388-4D00-A908-3A7182C54D7A}" type="datetimeFigureOut">
              <a:rPr lang="ru-RU"/>
              <a:pPr>
                <a:defRPr/>
              </a:pPr>
              <a:t>08.06.2020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2236864-D6B5-412A-AD7B-E666C0DE5C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8" r:id="rId3"/>
    <p:sldLayoutId id="2147483735" r:id="rId4"/>
    <p:sldLayoutId id="2147483734" r:id="rId5"/>
    <p:sldLayoutId id="2147483733" r:id="rId6"/>
    <p:sldLayoutId id="2147483732" r:id="rId7"/>
    <p:sldLayoutId id="2147483731" r:id="rId8"/>
    <p:sldLayoutId id="2147483739" r:id="rId9"/>
    <p:sldLayoutId id="2147483730" r:id="rId10"/>
    <p:sldLayoutId id="214748372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A5AB81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A5AB81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D8B25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alfaceil.ru/d/72510/d/61_1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s16.radikal.ru/i191/0912/ce/43eec2cdddf2.jpg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allday.ru/uploads/posts/2009-07/1247913752_allday.ru_9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hyperlink" Target="http://allday.ru/uploads/posts/2009-07/thumbs/1247913815_allday.ru_70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29.jpeg"/><Relationship Id="rId2" Type="http://schemas.openxmlformats.org/officeDocument/2006/relationships/hyperlink" Target="http://i028.radikal.ru/0912/54/67bae8767892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dreamworlds.ru/uploads/posts/2009-03/1236264142_1232397804_-23.jpg" TargetMode="External"/><Relationship Id="rId5" Type="http://schemas.openxmlformats.org/officeDocument/2006/relationships/image" Target="../media/image28.jpeg"/><Relationship Id="rId4" Type="http://schemas.openxmlformats.org/officeDocument/2006/relationships/hyperlink" Target="http://i073.radikal.ru/0911/8c/58097dd01cd8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2.jpeg"/><Relationship Id="rId2" Type="http://schemas.openxmlformats.org/officeDocument/2006/relationships/hyperlink" Target="http://www.kurs.metrinfo.ru/img/content/Image/01.04.2010/02.04/platki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bestru.ru/files/advertisements/4511644ce5.jpg" TargetMode="External"/><Relationship Id="rId5" Type="http://schemas.openxmlformats.org/officeDocument/2006/relationships/image" Target="../media/image31.jpeg"/><Relationship Id="rId4" Type="http://schemas.openxmlformats.org/officeDocument/2006/relationships/hyperlink" Target="http://www.mir-t.ru/files/topic_img39.jpg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miksem.com.ua/images/photo/podnos59x46_1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hyperlink" Target="http://allcorp.ru/uploads/posts/logo_4161.gif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hyperlink" Target="http://s45.radikal.ru/i109/1001/33/6e61a1ba6134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076.radikal.ru/1001/73/9b7081f0997b.jpg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hotoforum.ru/f/photo/000/327/327455_16.jpg" TargetMode="External"/><Relationship Id="rId3" Type="http://schemas.openxmlformats.org/officeDocument/2006/relationships/image" Target="../media/image40.jpeg"/><Relationship Id="rId7" Type="http://schemas.openxmlformats.org/officeDocument/2006/relationships/image" Target="../media/image42.jpeg"/><Relationship Id="rId2" Type="http://schemas.openxmlformats.org/officeDocument/2006/relationships/hyperlink" Target="http://s02.radikal.ru/i175/0910/3e/922fb2985abe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naratata.narod.ru/Gorodez2.jpg" TargetMode="External"/><Relationship Id="rId5" Type="http://schemas.openxmlformats.org/officeDocument/2006/relationships/image" Target="../media/image41.jpeg"/><Relationship Id="rId4" Type="http://schemas.openxmlformats.org/officeDocument/2006/relationships/hyperlink" Target="http://www.edu54.ru/sites/default/files/images/2010/06/809125be54e43ba23198cd596c82109af7b00a78_2.jpg" TargetMode="External"/><Relationship Id="rId9" Type="http://schemas.openxmlformats.org/officeDocument/2006/relationships/image" Target="../media/image4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s004.radikal.ru/i205/1001/6e/f9bc7cbb1082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artshop-rus.com/datas/goods/matreshki.45/semenovskaya_matreshka.94/matryoshka_semyonovsakaya_10_mest_1_440x450.jp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a22002.rimg.info/icon/1986546000b0477b17c25b76445323108b7aea6fbb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g0.liveinternet.ru/images/attach/c/1/50/293/50293605_images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magput.ru/pics/large/14846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endParaRPr lang="ru-RU" smtClean="0"/>
          </a:p>
        </p:txBody>
      </p:sp>
      <p:pic>
        <p:nvPicPr>
          <p:cNvPr id="5124" name="Picture 6" descr="Картинка 127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763"/>
            <a:ext cx="9324528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786050" y="1412776"/>
            <a:ext cx="578647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Народные промыслы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России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</a:rPr>
              <a:t>Дымковская игрушка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smtClean="0"/>
              <a:t>    </a:t>
            </a:r>
            <a:endParaRPr lang="ru-RU" smtClean="0"/>
          </a:p>
        </p:txBody>
      </p:sp>
      <p:sp>
        <p:nvSpPr>
          <p:cNvPr id="18436" name="Содержимое 3"/>
          <p:cNvSpPr>
            <a:spLocks noGrp="1"/>
          </p:cNvSpPr>
          <p:nvPr>
            <p:ph sz="half" idx="2"/>
          </p:nvPr>
        </p:nvSpPr>
        <p:spPr>
          <a:xfrm>
            <a:off x="4699859" y="2424112"/>
            <a:ext cx="4316288" cy="44338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dirty="0" smtClean="0"/>
              <a:t>     </a:t>
            </a:r>
            <a:r>
              <a:rPr lang="ru-RU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Ды́мковская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игрушка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,— один из русских народных глиняных художественных промыслов. Возник в заречной слободе Дымково близ г. Вятка.</a:t>
            </a:r>
          </a:p>
        </p:txBody>
      </p:sp>
      <p:pic>
        <p:nvPicPr>
          <p:cNvPr id="18437" name="Picture 4" descr="Картинка 51 из 223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2071688"/>
            <a:ext cx="457200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836712"/>
            <a:ext cx="4572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Дымковская глиняная игрушка – символ русского ремесла. Игрушечных дел мастера создают различные образы: всадники на конях, нарядные барышни, расписные птицы. Глиняную игрушку считают оберегом от зла.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68613"/>
            <a:ext cx="3301457" cy="430262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819" y="3883700"/>
            <a:ext cx="3770362" cy="25037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548680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Филимо́новская</a:t>
            </a:r>
            <a:r>
              <a:rPr lang="ru-RU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игру́шка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628800"/>
            <a:ext cx="374441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buFont typeface="Arial" charset="0"/>
              <a:buChar char="•"/>
            </a:pPr>
            <a:r>
              <a:rPr lang="ru-RU" sz="2400" dirty="0" smtClean="0"/>
              <a:t> </a:t>
            </a:r>
            <a:r>
              <a:rPr lang="ru-RU" sz="2000" dirty="0" smtClean="0"/>
              <a:t>Русский художественный промысел, сформировавшийся в Одоевском районе Тульской области. Своё название получил от деревни Филимоново, где жили в 1960-х годах последние мастерицы, возродившие забытое гончарное ремесло.</a:t>
            </a:r>
          </a:p>
          <a:p>
            <a:pPr algn="just" eaLnBrk="1" hangingPunct="1">
              <a:buFont typeface="Arial" charset="0"/>
              <a:buChar char="•"/>
            </a:pPr>
            <a:r>
              <a:rPr lang="ru-RU" sz="2000" dirty="0" smtClean="0"/>
              <a:t>    Основную массу изделий </a:t>
            </a:r>
            <a:r>
              <a:rPr lang="ru-RU" sz="2000" dirty="0" err="1" smtClean="0"/>
              <a:t>филимоновских</a:t>
            </a:r>
            <a:r>
              <a:rPr lang="ru-RU" sz="2000" dirty="0" smtClean="0"/>
              <a:t>  мастериц составляют традиционные свистульки: барыни, всадники, коровы, медведи, петухи и т</a:t>
            </a:r>
            <a:endParaRPr lang="ru-RU" sz="2000" dirty="0"/>
          </a:p>
        </p:txBody>
      </p:sp>
      <p:pic>
        <p:nvPicPr>
          <p:cNvPr id="4" name="Picture 12" descr="Филимоновская игруш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484784"/>
            <a:ext cx="244827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005064"/>
            <a:ext cx="2664296" cy="2581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9" y="836712"/>
            <a:ext cx="33843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latin typeface="Century Schoolbook" pitchFamily="18" charset="0"/>
              </a:rPr>
              <a:t>Береста</a:t>
            </a:r>
            <a:endParaRPr lang="ru-RU" sz="4000" dirty="0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2420888"/>
            <a:ext cx="4788056" cy="4221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arh_berest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980728"/>
            <a:ext cx="3671268" cy="450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692696"/>
            <a:ext cx="29067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Палех </a:t>
            </a:r>
            <a:endParaRPr lang="ru-RU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412776"/>
            <a:ext cx="46805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r>
              <a:rPr lang="ru-RU" sz="2400" b="1" dirty="0" smtClean="0"/>
              <a:t>Палехская миниатюра</a:t>
            </a:r>
            <a:r>
              <a:rPr lang="ru-RU" sz="2400" dirty="0" smtClean="0"/>
              <a:t> -народный промысел, развившийся в поселке Палех Ивановской области. Лаковая миниатюра исполняется темперой на папье-маше. Обычно расписываются шкатулки, ларцы, кубышки, брошки, панно, пепельницы, заколки для галстука, игольницы и т. </a:t>
            </a:r>
            <a:r>
              <a:rPr lang="ru-RU" sz="2400" dirty="0" err="1" smtClean="0"/>
              <a:t>д</a:t>
            </a:r>
            <a:endParaRPr lang="ru-RU" sz="2400" dirty="0"/>
          </a:p>
        </p:txBody>
      </p:sp>
      <p:pic>
        <p:nvPicPr>
          <p:cNvPr id="4" name="Picture 4" descr="Картинка 60 из 73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692696"/>
            <a:ext cx="2520280" cy="2948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Картинка 18 из 73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3789040"/>
            <a:ext cx="2520280" cy="278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285750" y="500063"/>
            <a:ext cx="8643938" cy="1285875"/>
          </a:xfrm>
        </p:spPr>
        <p:txBody>
          <a:bodyPr/>
          <a:lstStyle/>
          <a:p>
            <a:pPr eaLnBrk="1" hangingPunct="1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z="4400" b="1" smtClean="0">
                <a:solidFill>
                  <a:srgbClr val="C00000"/>
                </a:solidFill>
              </a:rPr>
              <a:t>Лаковая миниатюра Федоскино 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22531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1200" smtClean="0"/>
              <a:t>       </a:t>
            </a:r>
          </a:p>
        </p:txBody>
      </p:sp>
      <p:sp>
        <p:nvSpPr>
          <p:cNvPr id="22532" name="Содержимое 3"/>
          <p:cNvSpPr>
            <a:spLocks noGrp="1"/>
          </p:cNvSpPr>
          <p:nvPr>
            <p:ph sz="half" idx="2"/>
          </p:nvPr>
        </p:nvSpPr>
        <p:spPr>
          <a:xfrm>
            <a:off x="4293044" y="1214438"/>
            <a:ext cx="4636644" cy="5140325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Производство изделий из папье-маше возникло в 1795 году. табакерок, украшенных наклеенными на крышку гравюрами, иногда раскрашенными и покрытыми лаком. Во второй четверти XIX века табакерки, 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бисерницы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шкатулки и другие изделия стали украшать живописными миниатюрами, выполненными масляными красками в классической живописной манере.</a:t>
            </a:r>
          </a:p>
        </p:txBody>
      </p:sp>
      <p:pic>
        <p:nvPicPr>
          <p:cNvPr id="22533" name="Picture 4" descr="Картинка 8 из 149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69153" y="3142243"/>
            <a:ext cx="2259013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6" descr="Картинка 15 из 149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536" y="4941168"/>
            <a:ext cx="223361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8" descr="Картинка 27 из 1492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7445" y="1143000"/>
            <a:ext cx="2462213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14338" y="217488"/>
            <a:ext cx="8229600" cy="1143000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FF0000"/>
                </a:solidFill>
              </a:rPr>
              <a:t>Павловский платок</a:t>
            </a:r>
          </a:p>
        </p:txBody>
      </p:sp>
      <p:sp>
        <p:nvSpPr>
          <p:cNvPr id="23555" name="Содержимое 2"/>
          <p:cNvSpPr>
            <a:spLocks noGrp="1"/>
          </p:cNvSpPr>
          <p:nvPr>
            <p:ph sz="half" idx="1"/>
          </p:nvPr>
        </p:nvSpPr>
        <p:spPr>
          <a:xfrm>
            <a:off x="267009" y="1705235"/>
            <a:ext cx="4032448" cy="44338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Шали и платки «</a:t>
            </a:r>
            <a:r>
              <a:rPr lang="ru-RU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павловские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» - это буйство пышных букетов садовых и полевых цветов в углах платка и гирлянды по кайме, а также восточные орнаменты, имитирующие индийские шали.</a:t>
            </a:r>
          </a:p>
        </p:txBody>
      </p:sp>
      <p:sp>
        <p:nvSpPr>
          <p:cNvPr id="23556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  </a:t>
            </a:r>
          </a:p>
        </p:txBody>
      </p:sp>
      <p:pic>
        <p:nvPicPr>
          <p:cNvPr id="23557" name="Picture 2" descr="Картинка 8 из 47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3357563"/>
            <a:ext cx="19081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4" descr="Картинка 9 из 47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50" y="357188"/>
            <a:ext cx="2643188" cy="271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6" descr="Картинка 47 из 477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6563" y="3357563"/>
            <a:ext cx="2143125" cy="332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359280"/>
            <a:ext cx="72728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</a:rPr>
              <a:t>Оренбургские пуховые платки</a:t>
            </a:r>
            <a:br>
              <a:rPr lang="ru-RU" sz="3200" b="1" dirty="0" smtClean="0">
                <a:solidFill>
                  <a:srgbClr val="000000"/>
                </a:solidFill>
              </a:rPr>
            </a:b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1650" y="1436498"/>
            <a:ext cx="5254446" cy="4819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000000"/>
                </a:solidFill>
              </a:rPr>
              <a:t>Оренбург издавна славился своим уникальным производством качественных пуховых платков. Начиная с 1857 года этот народный промысел стал известен на весь мир! Участвуя в различных выставках от Лондона до Шанхая производство русских мастеров было оценено на самом высоком уровне. С 1939 года оренбургскими мастерами было организованно первое массовое производство пуховых платков. На базе этого производства в 1960 году, в Оренбурге создается фабрика «Оренбургских пуховых платков».</a:t>
            </a:r>
          </a:p>
        </p:txBody>
      </p:sp>
      <p:pic>
        <p:nvPicPr>
          <p:cNvPr id="4" name="Picture 2" descr="Оренбургские пуховые платки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436096" y="2276872"/>
            <a:ext cx="3269815" cy="2774389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артинка 6 из 147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20070" y="4423630"/>
            <a:ext cx="3071812" cy="240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187624" y="326901"/>
            <a:ext cx="6984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err="1" smtClean="0">
                <a:solidFill>
                  <a:srgbClr val="C00000"/>
                </a:solidFill>
              </a:rPr>
              <a:t>Жостовские</a:t>
            </a:r>
            <a:r>
              <a:rPr lang="ru-RU" sz="4800" b="1" dirty="0" smtClean="0">
                <a:solidFill>
                  <a:srgbClr val="C00000"/>
                </a:solidFill>
              </a:rPr>
              <a:t> подносы</a:t>
            </a:r>
            <a:endParaRPr lang="ru-RU" sz="4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966708"/>
            <a:ext cx="38884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/>
              <a:t>Жо́стовская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ро́спись</a:t>
            </a:r>
            <a:r>
              <a:rPr lang="ru-RU" sz="2400" b="1" dirty="0" smtClean="0"/>
              <a:t> </a:t>
            </a:r>
            <a:r>
              <a:rPr lang="ru-RU" sz="2400" dirty="0" smtClean="0"/>
              <a:t>-народный промысел художественной росписи металлических подносов, существующий в деревне </a:t>
            </a:r>
            <a:r>
              <a:rPr lang="ru-RU" sz="2400" dirty="0" err="1" smtClean="0"/>
              <a:t>Жостово</a:t>
            </a:r>
            <a:r>
              <a:rPr lang="ru-RU" sz="2400" dirty="0" smtClean="0"/>
              <a:t> </a:t>
            </a:r>
            <a:r>
              <a:rPr lang="ru-RU" sz="2400" dirty="0" err="1" smtClean="0"/>
              <a:t>Мытищинского</a:t>
            </a:r>
            <a:r>
              <a:rPr lang="ru-RU" sz="2400" dirty="0" smtClean="0"/>
              <a:t> района Московской области.</a:t>
            </a:r>
            <a:endParaRPr lang="ru-RU" sz="2400" dirty="0"/>
          </a:p>
        </p:txBody>
      </p:sp>
      <p:pic>
        <p:nvPicPr>
          <p:cNvPr id="4" name="Picture 4" descr="Картинка 72 из 147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81070" y="1070064"/>
            <a:ext cx="298767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4149080"/>
            <a:ext cx="2952328" cy="2420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764704"/>
            <a:ext cx="70567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Ростовская финифть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067944" y="1700808"/>
            <a:ext cx="44279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sz="2400" b="1" dirty="0" err="1" smtClean="0"/>
              <a:t>Фини́фть</a:t>
            </a:r>
            <a:r>
              <a:rPr lang="ru-RU" sz="2400" dirty="0" smtClean="0"/>
              <a:t>  — особый вид прикладного искусства, в котором используется эмаль (в качестве основного материала) в сочетании с металлом.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65104"/>
            <a:ext cx="3995936" cy="23488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203414"/>
            <a:ext cx="2944074" cy="2654586"/>
          </a:xfrm>
          <a:prstGeom prst="rect">
            <a:avLst/>
          </a:prstGeom>
        </p:spPr>
      </p:pic>
      <p:pic>
        <p:nvPicPr>
          <p:cNvPr id="6" name="Picture 4" descr="Картинка 8 из 166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1700808"/>
            <a:ext cx="269557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1" y="764704"/>
            <a:ext cx="64087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Хохломская роспись</a:t>
            </a:r>
            <a:endParaRPr lang="ru-RU" sz="4000" dirty="0"/>
          </a:p>
        </p:txBody>
      </p:sp>
      <p:pic>
        <p:nvPicPr>
          <p:cNvPr id="3" name="Picture 4" descr="Картинка 2 из 1546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772816"/>
            <a:ext cx="3456384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923928" y="1772816"/>
            <a:ext cx="51125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/>
              <a:t>Один из русских народных промыслов, </a:t>
            </a:r>
            <a:r>
              <a:rPr lang="ru-RU" sz="2400" b="1" dirty="0"/>
              <a:t>хохломская роспись</a:t>
            </a:r>
            <a:r>
              <a:rPr lang="ru-RU" sz="2400" dirty="0"/>
              <a:t> по дереву, возник во второй половине XVII века на землях </a:t>
            </a:r>
            <a:r>
              <a:rPr lang="ru-RU" sz="2400" dirty="0" err="1"/>
              <a:t>Ковернинского</a:t>
            </a:r>
            <a:r>
              <a:rPr lang="ru-RU" sz="2400" dirty="0"/>
              <a:t> района Горьковской области России. Имя росписи дало название села - Хохлома, расположенное в той же области, которое стало центральной точкой сбыта работ хохломской росписи в XVIII - начале XX веков.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37619" y="516418"/>
            <a:ext cx="669674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Вы сегодня узнали о русских народных промыслах, </a:t>
            </a:r>
            <a:r>
              <a:rPr lang="ru-RU" sz="2400" dirty="0" smtClean="0"/>
              <a:t>увидели </a:t>
            </a:r>
            <a:r>
              <a:rPr lang="ru-RU" sz="2400" dirty="0" smtClean="0"/>
              <a:t>образцы изделий народных мастеров. Эти образцы </a:t>
            </a:r>
          </a:p>
          <a:p>
            <a:r>
              <a:rPr lang="ru-RU" sz="2400" dirty="0" smtClean="0"/>
              <a:t>народного искусства поражают нас особой красотой, </a:t>
            </a:r>
            <a:r>
              <a:rPr lang="ru-RU" sz="2400" dirty="0" smtClean="0"/>
              <a:t>гармонией </a:t>
            </a:r>
            <a:r>
              <a:rPr lang="ru-RU" sz="2400" dirty="0" smtClean="0"/>
              <a:t>и совершенством. Только хорошие и добрые люди могли  создать такую красоту и  прославить на весь мир свою землю, свой край. Мы должны беречь труд и беречь то, что сделано руками талантливых людей. Это поможет нам сохранить свои национальные традиции, своё национальное достоинство. </a:t>
            </a:r>
          </a:p>
          <a:p>
            <a:endParaRPr lang="ru-RU" sz="2400" dirty="0" smtClean="0"/>
          </a:p>
          <a:p>
            <a:endParaRPr lang="ru-RU" dirty="0"/>
          </a:p>
        </p:txBody>
      </p:sp>
      <p:pic>
        <p:nvPicPr>
          <p:cNvPr id="4" name="Picture 20" descr="Картинка 66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982" y="188640"/>
            <a:ext cx="1979712" cy="1450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Картинка 733 из 361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8370" y="1655878"/>
            <a:ext cx="1916484" cy="1926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Картинка 637 из 3614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804" y="3933056"/>
            <a:ext cx="20510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http://www.photoforum.ru/f/photo/000/327/327455_16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48264" y="4829450"/>
            <a:ext cx="1872208" cy="177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8024" y="1140130"/>
            <a:ext cx="42119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Constantia" pitchFamily="18" charset="0"/>
              </a:rPr>
              <a:t>Стоит студеная зима,</a:t>
            </a:r>
          </a:p>
          <a:p>
            <a:pPr algn="ctr"/>
            <a:r>
              <a:rPr lang="ru-RU" sz="2400" dirty="0" smtClean="0">
                <a:latin typeface="Constantia" pitchFamily="18" charset="0"/>
              </a:rPr>
              <a:t>Снежинки крутит буйный ветер,</a:t>
            </a:r>
          </a:p>
          <a:p>
            <a:pPr algn="ctr"/>
            <a:r>
              <a:rPr lang="ru-RU" sz="2400" dirty="0" smtClean="0">
                <a:latin typeface="Constantia" pitchFamily="18" charset="0"/>
              </a:rPr>
              <a:t> А солнечная Хохлома</a:t>
            </a:r>
          </a:p>
          <a:p>
            <a:pPr algn="ctr"/>
            <a:r>
              <a:rPr lang="ru-RU" sz="2400" dirty="0" smtClean="0">
                <a:latin typeface="Constantia" pitchFamily="18" charset="0"/>
              </a:rPr>
              <a:t> Напоминает нам о </a:t>
            </a:r>
            <a:r>
              <a:rPr lang="ru-RU" sz="2400" dirty="0" smtClean="0">
                <a:latin typeface="Constantia" pitchFamily="18" charset="0"/>
              </a:rPr>
              <a:t>лете.</a:t>
            </a:r>
            <a:endParaRPr lang="ru-RU" sz="2400" dirty="0" smtClean="0">
              <a:latin typeface="Constantia" pitchFamily="18" charset="0"/>
            </a:endParaRPr>
          </a:p>
          <a:p>
            <a:pPr algn="ctr"/>
            <a:r>
              <a:rPr lang="ru-RU" sz="2400" dirty="0" smtClean="0">
                <a:latin typeface="Constantia" pitchFamily="18" charset="0"/>
              </a:rPr>
              <a:t> В тарелочках не полутьма.</a:t>
            </a:r>
          </a:p>
          <a:p>
            <a:pPr algn="ctr"/>
            <a:r>
              <a:rPr lang="ru-RU" sz="2400" dirty="0" smtClean="0">
                <a:latin typeface="Constantia" pitchFamily="18" charset="0"/>
              </a:rPr>
              <a:t> Не сумрак в вазах и солонках,</a:t>
            </a:r>
          </a:p>
          <a:p>
            <a:pPr algn="ctr"/>
            <a:r>
              <a:rPr lang="ru-RU" sz="2400" dirty="0" smtClean="0">
                <a:latin typeface="Constantia" pitchFamily="18" charset="0"/>
              </a:rPr>
              <a:t> Напоминает Хохлома</a:t>
            </a:r>
          </a:p>
          <a:p>
            <a:pPr algn="ctr"/>
            <a:r>
              <a:rPr lang="ru-RU" sz="2400" dirty="0" smtClean="0">
                <a:latin typeface="Constantia" pitchFamily="18" charset="0"/>
              </a:rPr>
              <a:t> Родную, милую сторонку!</a:t>
            </a:r>
            <a:endParaRPr lang="ru-RU" sz="2400" dirty="0">
              <a:latin typeface="Constantia" pitchFamily="18" charset="0"/>
            </a:endParaRPr>
          </a:p>
        </p:txBody>
      </p:sp>
      <p:pic>
        <p:nvPicPr>
          <p:cNvPr id="4" name="Picture 6" descr="Картинка 3 из 1546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908720"/>
            <a:ext cx="4464496" cy="4248472"/>
          </a:xfrm>
          <a:prstGeom prst="rect">
            <a:avLst/>
          </a:prstGeom>
          <a:noFill/>
          <a:ln w="31750" cmpd="thickThin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971600" y="285750"/>
            <a:ext cx="7715200" cy="714375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C00000"/>
                </a:solidFill>
              </a:rPr>
              <a:t>Русская матрёшка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sz="half" idx="1"/>
          </p:nvPr>
        </p:nvSpPr>
        <p:spPr>
          <a:xfrm>
            <a:off x="214313" y="1214438"/>
            <a:ext cx="4210050" cy="51403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1900" smtClean="0"/>
              <a:t>Шли подружки по дорожке,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900" smtClean="0"/>
              <a:t>Было их немножечко: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900" smtClean="0"/>
              <a:t>Две Матрены, три Матрешки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900" smtClean="0"/>
              <a:t>И одна Матрешечка.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900" i="1" smtClean="0"/>
              <a:t>     </a:t>
            </a:r>
            <a:r>
              <a:rPr lang="en-US" sz="1900" i="1" smtClean="0"/>
              <a:t>                         </a:t>
            </a:r>
            <a:r>
              <a:rPr lang="ru-RU" sz="1600" i="1" smtClean="0"/>
              <a:t>В. Берестов</a:t>
            </a:r>
            <a:r>
              <a:rPr lang="ru-RU" sz="1600" smtClean="0"/>
              <a:t> </a:t>
            </a:r>
          </a:p>
          <a:p>
            <a:pPr eaLnBrk="1" fontAlgn="t" hangingPunct="1"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92600" y="929161"/>
            <a:ext cx="4546848" cy="2592289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Русская деревянная игрушка в виде расписной куклы, внутри которой находятся подобные ей куклы меньшего размера. Для изготовления матрешек в основном выбирают липу, реже ольху или берёзу. Матрешка появилась около 100 лет назад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5" name="Picture 2" descr="Картинка 13 из 75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2928938"/>
            <a:ext cx="4006850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mt7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9713" y="4728502"/>
            <a:ext cx="1432569" cy="1859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39672" y="112822"/>
            <a:ext cx="540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</a:rPr>
              <a:t>Городецкая роспись</a:t>
            </a:r>
            <a:endParaRPr lang="ru-RU" sz="3200" dirty="0"/>
          </a:p>
        </p:txBody>
      </p:sp>
      <p:pic>
        <p:nvPicPr>
          <p:cNvPr id="3" name="Picture 2" descr="Картинка 10 из 203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bright="-14000" contrast="16000"/>
          </a:blip>
          <a:stretch>
            <a:fillRect/>
          </a:stretch>
        </p:blipFill>
        <p:spPr bwMode="auto">
          <a:xfrm>
            <a:off x="539552" y="1772816"/>
            <a:ext cx="4320480" cy="463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875695" y="856357"/>
            <a:ext cx="403244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r>
              <a:rPr lang="ru-RU" sz="2400" b="1" dirty="0" smtClean="0"/>
              <a:t>Городецкая роспись</a:t>
            </a:r>
            <a:r>
              <a:rPr lang="ru-RU" sz="2400" dirty="0" smtClean="0"/>
              <a:t> — русский народный художественный промысел. Существует с середины XIX века в районе города Городец. Яркая, лаконичная городецкая роспись (жанровые сцены, фигурки коней, петухов, цветочные узоры-розаны и пионы), выполненная свободным мазком с белой и черной графической обводкой, украшала прялки, мебель, ставни, двери.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476672"/>
            <a:ext cx="62646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Богородская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игрушка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141068" y="1556792"/>
            <a:ext cx="48234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 pitchFamily="18" charset="2"/>
              <a:buNone/>
            </a:pPr>
            <a:r>
              <a:rPr lang="ru-RU" sz="2400" b="1" dirty="0" err="1" smtClean="0"/>
              <a:t>Богородская</a:t>
            </a:r>
            <a:r>
              <a:rPr lang="ru-RU" sz="2400" b="1" dirty="0" smtClean="0"/>
              <a:t> игрушка</a:t>
            </a:r>
            <a:r>
              <a:rPr lang="ru-RU" sz="2400" dirty="0" smtClean="0"/>
              <a:t> — русский народный промысел резных игрушек и скульптуры из мягких пород дерева (липы, ольхи, осины).</a:t>
            </a:r>
          </a:p>
          <a:p>
            <a:r>
              <a:rPr lang="ru-RU" sz="2400" dirty="0" smtClean="0"/>
              <a:t>Существует в пос. </a:t>
            </a:r>
            <a:r>
              <a:rPr lang="ru-RU" sz="2400" dirty="0" err="1" smtClean="0"/>
              <a:t>Богородское</a:t>
            </a:r>
            <a:r>
              <a:rPr lang="ru-RU" sz="2400" dirty="0" smtClean="0"/>
              <a:t> </a:t>
            </a:r>
            <a:r>
              <a:rPr lang="ru-RU" sz="2400" dirty="0" err="1" smtClean="0"/>
              <a:t>Сергиев-Посадского</a:t>
            </a:r>
            <a:r>
              <a:rPr lang="ru-RU" sz="2400" dirty="0" smtClean="0"/>
              <a:t> района Московской области с XVI—XVIII веков.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2952328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4561454"/>
            <a:ext cx="2665412" cy="200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281 из 361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1052736"/>
            <a:ext cx="4933751" cy="4447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274385" y="1196752"/>
            <a:ext cx="38519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Игрушке "Кузнецы" более 300 лет. "Кузнецы" стала символом 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Богородского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промысла. Стоит подвигать планками и тут же начинается бойкая работа. В четком ритме двигаются фигурки, в такт стучат по наковальне молотки</a:t>
            </a:r>
            <a:r>
              <a:rPr lang="ru-RU" sz="2000" dirty="0" smtClean="0">
                <a:latin typeface="Century Schoolbook" pitchFamily="18" charset="0"/>
              </a:rPr>
              <a:t>.</a:t>
            </a:r>
            <a:endParaRPr lang="ru-RU" sz="2000" dirty="0"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836712"/>
            <a:ext cx="23189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Гжель</a:t>
            </a:r>
            <a:endParaRPr lang="ru-RU" sz="4000" dirty="0"/>
          </a:p>
        </p:txBody>
      </p:sp>
      <p:pic>
        <p:nvPicPr>
          <p:cNvPr id="3" name="Picture 2" descr="Картинка 128 из 2495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51520" y="1700808"/>
            <a:ext cx="3312368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779912" y="1772816"/>
            <a:ext cx="5364088" cy="4819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000000"/>
                </a:solidFill>
              </a:rPr>
              <a:t>На удалении 50-60 км к юго-востоку от Москвы, в Раменском районе, вдоль Егорь­евского шоссе расположены два десятка слившихся между собой красивых сел и де­ревень.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000000"/>
                </a:solidFill>
              </a:rPr>
              <a:t>Гжель - название одного из сел - бывшего волостного центра, ставшего собирательным для всей округи, символом неповторимого искусства и народного мастерства.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000000"/>
                </a:solidFill>
              </a:rPr>
              <a:t>Гжелью называют выпускаемые в этих местах высокохудожественные фарфоровые изделия, расписанные кобальтом по белому фону.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95536" y="1124744"/>
            <a:ext cx="4038600" cy="4525963"/>
          </a:xfrm>
          <a:prstGeom prst="rect">
            <a:avLst/>
          </a:prstGeom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908720"/>
            <a:ext cx="14478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 descr="47fa77789fa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3645024"/>
            <a:ext cx="1770063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bkyvshin_bi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2276872"/>
            <a:ext cx="20034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бычная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Обычная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539</TotalTime>
  <Words>606</Words>
  <Application>Microsoft Office PowerPoint</Application>
  <PresentationFormat>Экран (4:3)</PresentationFormat>
  <Paragraphs>59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Century Schoolbook</vt:lpstr>
      <vt:lpstr>Constantia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Русская матрёшка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Дымковская игрушка</vt:lpstr>
      <vt:lpstr>Презентация PowerPoint</vt:lpstr>
      <vt:lpstr>Презентация PowerPoint</vt:lpstr>
      <vt:lpstr>Презентация PowerPoint</vt:lpstr>
      <vt:lpstr>Презентация PowerPoint</vt:lpstr>
      <vt:lpstr>       Лаковая миниатюра Федоскино  </vt:lpstr>
      <vt:lpstr>Павловский платок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Народные промыслы</dc:title>
  <dc:creator>Admin</dc:creator>
  <cp:lastModifiedBy>Ирина</cp:lastModifiedBy>
  <cp:revision>75</cp:revision>
  <dcterms:created xsi:type="dcterms:W3CDTF">2010-11-29T17:18:16Z</dcterms:created>
  <dcterms:modified xsi:type="dcterms:W3CDTF">2020-06-08T06:17:31Z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974355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