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99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6" r:id="rId10"/>
    <p:sldId id="268" r:id="rId11"/>
    <p:sldId id="267" r:id="rId12"/>
    <p:sldId id="295" r:id="rId13"/>
    <p:sldId id="298" r:id="rId14"/>
    <p:sldId id="287" r:id="rId15"/>
    <p:sldId id="291" r:id="rId16"/>
    <p:sldId id="283" r:id="rId17"/>
    <p:sldId id="289" r:id="rId18"/>
    <p:sldId id="280" r:id="rId19"/>
    <p:sldId id="294" r:id="rId20"/>
    <p:sldId id="292" r:id="rId21"/>
    <p:sldId id="296" r:id="rId22"/>
    <p:sldId id="297" r:id="rId23"/>
    <p:sldId id="293" r:id="rId24"/>
    <p:sldId id="270" r:id="rId25"/>
    <p:sldId id="271" r:id="rId26"/>
    <p:sldId id="286" r:id="rId27"/>
    <p:sldId id="272" r:id="rId28"/>
    <p:sldId id="27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низкий уровень</c:v>
                </c:pt>
                <c:pt idx="1">
                  <c:v>сниженный уровень</c:v>
                </c:pt>
                <c:pt idx="2">
                  <c:v>средний уровень</c:v>
                </c:pt>
                <c:pt idx="3">
                  <c:v>высокий уровень</c:v>
                </c:pt>
                <c:pt idx="4">
                  <c:v>очень высокий уровень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0.8</c:v>
                </c:pt>
                <c:pt idx="1">
                  <c:v>1.4</c:v>
                </c:pt>
                <c:pt idx="2">
                  <c:v>1.4</c:v>
                </c:pt>
                <c:pt idx="3">
                  <c:v>0.5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низкий уровень</c:v>
                </c:pt>
                <c:pt idx="1">
                  <c:v>сниженный уровень</c:v>
                </c:pt>
                <c:pt idx="2">
                  <c:v>средний уровень</c:v>
                </c:pt>
                <c:pt idx="3">
                  <c:v>высокий уровень</c:v>
                </c:pt>
                <c:pt idx="4">
                  <c:v>очень высокий уровень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0.5</c:v>
                </c:pt>
                <c:pt idx="3">
                  <c:v>2.8</c:v>
                </c:pt>
                <c:pt idx="4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3714048"/>
        <c:axId val="173760896"/>
      </c:barChart>
      <c:catAx>
        <c:axId val="173714048"/>
        <c:scaling>
          <c:orientation val="minMax"/>
        </c:scaling>
        <c:delete val="0"/>
        <c:axPos val="b"/>
        <c:majorTickMark val="out"/>
        <c:minorTickMark val="none"/>
        <c:tickLblPos val="nextTo"/>
        <c:crossAx val="173760896"/>
        <c:crosses val="autoZero"/>
        <c:auto val="1"/>
        <c:lblAlgn val="ctr"/>
        <c:lblOffset val="100"/>
        <c:noMultiLvlLbl val="0"/>
      </c:catAx>
      <c:valAx>
        <c:axId val="173760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37140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активность в дискуссии</c:v>
                </c:pt>
                <c:pt idx="1">
                  <c:v>догадливость</c:v>
                </c:pt>
                <c:pt idx="2">
                  <c:v>исполнительность</c:v>
                </c:pt>
                <c:pt idx="3">
                  <c:v>обращенность на других</c:v>
                </c:pt>
                <c:pt idx="4">
                  <c:v>согласование усилий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20</c:v>
                </c:pt>
                <c:pt idx="1">
                  <c:v>28</c:v>
                </c:pt>
                <c:pt idx="2">
                  <c:v>28</c:v>
                </c:pt>
                <c:pt idx="3">
                  <c:v>21</c:v>
                </c:pt>
                <c:pt idx="4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активность в дискуссии</c:v>
                </c:pt>
                <c:pt idx="1">
                  <c:v>догадливость</c:v>
                </c:pt>
                <c:pt idx="2">
                  <c:v>исполнительность</c:v>
                </c:pt>
                <c:pt idx="3">
                  <c:v>обращенность на других</c:v>
                </c:pt>
                <c:pt idx="4">
                  <c:v>согласование усилий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31</c:v>
                </c:pt>
                <c:pt idx="1">
                  <c:v>29</c:v>
                </c:pt>
                <c:pt idx="2">
                  <c:v>31</c:v>
                </c:pt>
                <c:pt idx="3">
                  <c:v>41</c:v>
                </c:pt>
                <c:pt idx="4">
                  <c:v>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активность в дискуссии</c:v>
                </c:pt>
                <c:pt idx="1">
                  <c:v>догадливость</c:v>
                </c:pt>
                <c:pt idx="2">
                  <c:v>исполнительность</c:v>
                </c:pt>
                <c:pt idx="3">
                  <c:v>обращенность на других</c:v>
                </c:pt>
                <c:pt idx="4">
                  <c:v>согласование усилий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43</c:v>
                </c:pt>
                <c:pt idx="1">
                  <c:v>43</c:v>
                </c:pt>
                <c:pt idx="2">
                  <c:v>39</c:v>
                </c:pt>
                <c:pt idx="3">
                  <c:v>31</c:v>
                </c:pt>
                <c:pt idx="4">
                  <c:v>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Начало 1 класса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активность в дискуссии</c:v>
                </c:pt>
                <c:pt idx="1">
                  <c:v>догадливость</c:v>
                </c:pt>
                <c:pt idx="2">
                  <c:v>исполнительность</c:v>
                </c:pt>
                <c:pt idx="3">
                  <c:v>обращенность на других</c:v>
                </c:pt>
                <c:pt idx="4">
                  <c:v>согласование усилий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5737088"/>
        <c:axId val="175763456"/>
      </c:barChart>
      <c:catAx>
        <c:axId val="175737088"/>
        <c:scaling>
          <c:orientation val="minMax"/>
        </c:scaling>
        <c:delete val="0"/>
        <c:axPos val="b"/>
        <c:majorTickMark val="out"/>
        <c:minorTickMark val="none"/>
        <c:tickLblPos val="nextTo"/>
        <c:crossAx val="175763456"/>
        <c:crosses val="autoZero"/>
        <c:auto val="1"/>
        <c:lblAlgn val="ctr"/>
        <c:lblOffset val="100"/>
        <c:noMultiLvlLbl val="0"/>
      </c:catAx>
      <c:valAx>
        <c:axId val="175763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5737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822089212309863"/>
          <c:y val="0.30509917655591356"/>
          <c:w val="0.19731372120151633"/>
          <c:h val="0.35449068866391725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активность в дискуссии</c:v>
                </c:pt>
                <c:pt idx="1">
                  <c:v>догадливость</c:v>
                </c:pt>
                <c:pt idx="2">
                  <c:v>исполнительность</c:v>
                </c:pt>
                <c:pt idx="3">
                  <c:v>обращенность на других</c:v>
                </c:pt>
                <c:pt idx="4">
                  <c:v>согласование усилий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38</c:v>
                </c:pt>
                <c:pt idx="1">
                  <c:v>40</c:v>
                </c:pt>
                <c:pt idx="2">
                  <c:v>38</c:v>
                </c:pt>
                <c:pt idx="3">
                  <c:v>50</c:v>
                </c:pt>
                <c:pt idx="4">
                  <c:v>61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активность в дискуссии</c:v>
                </c:pt>
                <c:pt idx="1">
                  <c:v>догадливость</c:v>
                </c:pt>
                <c:pt idx="2">
                  <c:v>исполнительность</c:v>
                </c:pt>
                <c:pt idx="3">
                  <c:v>обращенность на других</c:v>
                </c:pt>
                <c:pt idx="4">
                  <c:v>согласование усилий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55</c:v>
                </c:pt>
                <c:pt idx="1">
                  <c:v>38</c:v>
                </c:pt>
                <c:pt idx="2">
                  <c:v>41</c:v>
                </c:pt>
                <c:pt idx="3">
                  <c:v>38</c:v>
                </c:pt>
                <c:pt idx="4">
                  <c:v>38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Лист1!$A$2:$A$6</c:f>
              <c:strCache>
                <c:ptCount val="5"/>
                <c:pt idx="0">
                  <c:v>активность в дискуссии</c:v>
                </c:pt>
                <c:pt idx="1">
                  <c:v>догадливость</c:v>
                </c:pt>
                <c:pt idx="2">
                  <c:v>исполнительность</c:v>
                </c:pt>
                <c:pt idx="3">
                  <c:v>обращенность на других</c:v>
                </c:pt>
                <c:pt idx="4">
                  <c:v>согласование усилий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10</c:v>
                </c:pt>
                <c:pt idx="1">
                  <c:v>21</c:v>
                </c:pt>
                <c:pt idx="2">
                  <c:v>20</c:v>
                </c:pt>
                <c:pt idx="3">
                  <c:v>12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433920"/>
        <c:axId val="188435456"/>
      </c:barChart>
      <c:catAx>
        <c:axId val="188433920"/>
        <c:scaling>
          <c:orientation val="minMax"/>
        </c:scaling>
        <c:delete val="0"/>
        <c:axPos val="b"/>
        <c:majorTickMark val="out"/>
        <c:minorTickMark val="none"/>
        <c:tickLblPos val="nextTo"/>
        <c:crossAx val="188435456"/>
        <c:crosses val="autoZero"/>
        <c:auto val="1"/>
        <c:lblAlgn val="ctr"/>
        <c:lblOffset val="100"/>
        <c:noMultiLvlLbl val="0"/>
      </c:catAx>
      <c:valAx>
        <c:axId val="188435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84339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 вопрос</c:v>
                </c:pt>
                <c:pt idx="5">
                  <c:v>6 вопрос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0.92</c:v>
                </c:pt>
                <c:pt idx="1">
                  <c:v>8.0000000000000043E-2</c:v>
                </c:pt>
                <c:pt idx="2">
                  <c:v>0.88</c:v>
                </c:pt>
                <c:pt idx="3">
                  <c:v>0.68</c:v>
                </c:pt>
                <c:pt idx="4">
                  <c:v>0.32000000000000023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 вопрос</c:v>
                </c:pt>
                <c:pt idx="5">
                  <c:v>6 вопрос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8.0000000000000043E-2</c:v>
                </c:pt>
                <c:pt idx="1">
                  <c:v>8.0000000000000043E-2</c:v>
                </c:pt>
                <c:pt idx="2">
                  <c:v>0.12000000000000002</c:v>
                </c:pt>
                <c:pt idx="3">
                  <c:v>0.32000000000000023</c:v>
                </c:pt>
                <c:pt idx="4">
                  <c:v>0.68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691584"/>
        <c:axId val="188693120"/>
      </c:barChart>
      <c:catAx>
        <c:axId val="188691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8693120"/>
        <c:crosses val="autoZero"/>
        <c:auto val="1"/>
        <c:lblAlgn val="ctr"/>
        <c:lblOffset val="100"/>
        <c:noMultiLvlLbl val="0"/>
      </c:catAx>
      <c:valAx>
        <c:axId val="188693120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8869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6"/>
    </mc:Choice>
    <mc:Fallback>
      <c:style val="1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5вопрос</c:v>
                </c:pt>
                <c:pt idx="5">
                  <c:v>6 вопрос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1</c:v>
                </c:pt>
                <c:pt idx="1">
                  <c:v>1</c:v>
                </c:pt>
                <c:pt idx="2">
                  <c:v>0.69000000000000039</c:v>
                </c:pt>
                <c:pt idx="3">
                  <c:v>0.62000000000000044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5вопрос</c:v>
                </c:pt>
                <c:pt idx="5">
                  <c:v>6 вопрос</c:v>
                </c:pt>
              </c:strCache>
            </c:strRef>
          </c:cat>
          <c:val>
            <c:numRef>
              <c:f>Лист1!$C$2:$C$7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 Не знаю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1 вопрос</c:v>
                </c:pt>
                <c:pt idx="1">
                  <c:v>2 вопрос</c:v>
                </c:pt>
                <c:pt idx="2">
                  <c:v>3 вопрос</c:v>
                </c:pt>
                <c:pt idx="3">
                  <c:v>4 вопрос</c:v>
                </c:pt>
                <c:pt idx="4">
                  <c:v>5вопрос</c:v>
                </c:pt>
                <c:pt idx="5">
                  <c:v>6 вопрос</c:v>
                </c:pt>
              </c:strCache>
            </c:strRef>
          </c:cat>
          <c:val>
            <c:numRef>
              <c:f>Лист1!$D$2:$D$7</c:f>
              <c:numCache>
                <c:formatCode>0%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0.31000000000000022</c:v>
                </c:pt>
                <c:pt idx="3">
                  <c:v>0.38000000000000023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8882304"/>
        <c:axId val="188904576"/>
      </c:barChart>
      <c:catAx>
        <c:axId val="1888823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88904576"/>
        <c:crosses val="autoZero"/>
        <c:auto val="1"/>
        <c:lblAlgn val="ctr"/>
        <c:lblOffset val="100"/>
        <c:noMultiLvlLbl val="0"/>
      </c:catAx>
      <c:valAx>
        <c:axId val="1889045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888823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класс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хороший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0.5</c:v>
                </c:pt>
                <c:pt idx="1">
                  <c:v>1.2</c:v>
                </c:pt>
                <c:pt idx="2">
                  <c:v>0.8</c:v>
                </c:pt>
                <c:pt idx="3">
                  <c:v>0.30000000000000021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 класс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хороший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1.5</c:v>
                </c:pt>
                <c:pt idx="1">
                  <c:v>0.8</c:v>
                </c:pt>
                <c:pt idx="2">
                  <c:v>2.4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высокий</c:v>
                </c:pt>
                <c:pt idx="1">
                  <c:v>хороший</c:v>
                </c:pt>
                <c:pt idx="2">
                  <c:v>средний</c:v>
                </c:pt>
                <c:pt idx="3">
                  <c:v>низкий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2.1</c:v>
                </c:pt>
                <c:pt idx="1">
                  <c:v>3.7</c:v>
                </c:pt>
                <c:pt idx="2">
                  <c:v>0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9409152"/>
        <c:axId val="189410688"/>
      </c:barChart>
      <c:catAx>
        <c:axId val="189409152"/>
        <c:scaling>
          <c:orientation val="minMax"/>
        </c:scaling>
        <c:delete val="0"/>
        <c:axPos val="b"/>
        <c:majorTickMark val="out"/>
        <c:minorTickMark val="none"/>
        <c:tickLblPos val="nextTo"/>
        <c:crossAx val="189410688"/>
        <c:crosses val="autoZero"/>
        <c:auto val="1"/>
        <c:lblAlgn val="ctr"/>
        <c:lblOffset val="100"/>
        <c:noMultiLvlLbl val="0"/>
      </c:catAx>
      <c:valAx>
        <c:axId val="1894106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4091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2 класс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сильная потребность</c:v>
                </c:pt>
                <c:pt idx="1">
                  <c:v>умеренная потребность</c:v>
                </c:pt>
                <c:pt idx="2">
                  <c:v>слабая потребность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0.8</c:v>
                </c:pt>
                <c:pt idx="1">
                  <c:v>3</c:v>
                </c:pt>
                <c:pt idx="2">
                  <c:v>1.8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сильная потребность</c:v>
                </c:pt>
                <c:pt idx="1">
                  <c:v>умеренная потребность</c:v>
                </c:pt>
                <c:pt idx="2">
                  <c:v>слабая потребность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1.9000000000000001</c:v>
                </c:pt>
                <c:pt idx="1">
                  <c:v>3</c:v>
                </c:pt>
                <c:pt idx="2">
                  <c:v>0.8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9554688"/>
        <c:axId val="189556224"/>
      </c:barChart>
      <c:catAx>
        <c:axId val="189554688"/>
        <c:scaling>
          <c:orientation val="minMax"/>
        </c:scaling>
        <c:delete val="0"/>
        <c:axPos val="b"/>
        <c:majorTickMark val="out"/>
        <c:minorTickMark val="none"/>
        <c:tickLblPos val="nextTo"/>
        <c:crossAx val="189556224"/>
        <c:crosses val="autoZero"/>
        <c:auto val="1"/>
        <c:lblAlgn val="ctr"/>
        <c:lblOffset val="100"/>
        <c:noMultiLvlLbl val="0"/>
      </c:catAx>
      <c:valAx>
        <c:axId val="1895562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9554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умение взаимодействовать в паре, микрогруппе начало года</c:v>
                </c:pt>
                <c:pt idx="1">
                  <c:v>умение взаимодействовать в паре, микрогруппе конец года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</c:v>
                </c:pt>
                <c:pt idx="1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класс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умение взаимодействовать в паре, микрогруппе начало года</c:v>
                </c:pt>
                <c:pt idx="1">
                  <c:v>умение взаимодействовать в паре, микрогруппе конец года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</c:v>
                </c:pt>
                <c:pt idx="1">
                  <c:v>0.60000000000000042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класс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умение взаимодействовать в паре, микрогруппе начало года</c:v>
                </c:pt>
                <c:pt idx="1">
                  <c:v>умение взаимодействовать в паре, микрогруппе конец года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0.7000000000000004</c:v>
                </c:pt>
                <c:pt idx="1">
                  <c:v>0.8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умение взаимодействовать в паре, микрогруппе начало года</c:v>
                </c:pt>
                <c:pt idx="1">
                  <c:v>умение взаимодействовать в паре, микрогруппе конец года</c:v>
                </c:pt>
              </c:strCache>
            </c:strRef>
          </c:cat>
          <c:val>
            <c:numRef>
              <c:f>Лист1!$E$2:$E$3</c:f>
              <c:numCache>
                <c:formatCode>0%</c:formatCode>
                <c:ptCount val="2"/>
                <c:pt idx="0">
                  <c:v>0.8</c:v>
                </c:pt>
                <c:pt idx="1">
                  <c:v>0.9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89736832"/>
        <c:axId val="189738368"/>
        <c:axId val="0"/>
      </c:bar3DChart>
      <c:catAx>
        <c:axId val="1897368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89738368"/>
        <c:crosses val="autoZero"/>
        <c:auto val="1"/>
        <c:lblAlgn val="ctr"/>
        <c:lblOffset val="100"/>
        <c:noMultiLvlLbl val="0"/>
      </c:catAx>
      <c:valAx>
        <c:axId val="18973836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8973683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0.76667</cdr:x>
      <cdr:y>0.03038</cdr:y>
    </cdr:from>
    <cdr:to>
      <cdr:x>0.96667</cdr:x>
      <cdr:y>0.30381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312368" y="72008"/>
          <a:ext cx="864096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ru-RU" sz="1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Начало 1 класс</a:t>
          </a:r>
          <a:endParaRPr lang="ru-RU" sz="1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AC253A-28CB-485A-AA47-30EE335A4E06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DFF6C-A885-44F4-8E32-CB6A534F80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001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4DFF6C-A885-44F4-8E32-CB6A534F80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35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6;&#1089;&#1072;&#1076;&#1082;&#1072;%20&#1087;&#1072;&#1088;%20&#1089;&#1084;&#1077;&#1085;&#1085;&#1086;&#1075;&#1086;%20&#1089;&#1086;&#1089;&#1090;&#1072;&#1074;&#1072;.docx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&#1057;&#1087;&#1086;&#1089;&#1086;&#1073;&#1099;%20&#1086;&#1073;&#1088;&#1072;&#1079;&#1086;&#1074;&#1072;&#1085;&#1080;&#1103;%20&#1087;&#1072;&#1088;%20&#1089;&#1084;&#1077;&#1085;&#1085;&#1086;&#1075;&#1086;%20&#1089;&#1086;&#1089;&#1090;&#1072;&#1074;&#1072;.docx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1071;%20-%20&#1059;&#1063;&#1048;&#1058;&#1045;&#1051;&#1068;.docx" TargetMode="External"/><Relationship Id="rId2" Type="http://schemas.openxmlformats.org/officeDocument/2006/relationships/hyperlink" Target="&#1091;&#1089;&#1090;&#1072;&#1085;&#1086;&#1074;&#1083;&#1077;&#1085;&#1080;&#1077;%20&#1082;&#1086;&#1085;&#1090;&#1072;&#1082;&#1090;&#1072;%20&#1080;%20&#1085;&#1072;&#1089;&#1090;&#1088;&#1086;&#1081;%20&#1085;&#1072;%20&#1089;&#1086;&#1074;&#1084;&#1077;&#1089;&#1090;&#1085;&#1091;&#1102;%20&#1088;&#1072;&#1073;&#1086;&#1090;&#1091;.docx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&#1087;&#1088;&#1080;&#1077;&#1084;%20&#1087;&#1088;&#1080;&#1074;&#1077;&#1090;&#1089;&#1090;&#1074;&#1080;&#1103;.docx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&#1048;&#1075;&#1088;&#1072;.docx" TargetMode="External"/><Relationship Id="rId3" Type="http://schemas.openxmlformats.org/officeDocument/2006/relationships/hyperlink" Target="&#1056;&#1072;&#1089;&#1082;&#1088;&#1072;&#1089;&#1100;%20&#1082;&#1072;&#1088;&#1090;&#1080;&#1085;&#1082;&#1091;.docx" TargetMode="External"/><Relationship Id="rId7" Type="http://schemas.openxmlformats.org/officeDocument/2006/relationships/hyperlink" Target="&#1044;&#1086;&#1087;&#1086;&#1083;&#1085;&#1077;&#1085;&#1080;&#1077;.docx" TargetMode="External"/><Relationship Id="rId2" Type="http://schemas.openxmlformats.org/officeDocument/2006/relationships/hyperlink" Target="&#1042;&#1079;&#1072;&#1080;&#1084;&#1085;&#1099;&#1077;%20&#1076;&#1080;&#1082;&#1090;&#1072;&#1085;&#1090;&#1099;%20&#1074;%20&#1087;&#1072;&#1088;&#1072;&#1093;%20&#1089;&#1084;&#1077;&#1085;&#1085;&#1086;&#1075;&#1086;%20&#1089;&#1086;&#1089;&#1090;&#1072;&#1074;&#1072;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&#1063;&#1090;&#1077;&#1085;&#1080;&#1077;.&#1057;&#1091;&#1084;&#1084;&#1080;&#1088;&#1086;&#1074;&#1072;&#1085;&#1080;....docx" TargetMode="External"/><Relationship Id="rId5" Type="http://schemas.openxmlformats.org/officeDocument/2006/relationships/hyperlink" Target="&#1055;&#1086;&#1083;&#1077;&#1079;&#1085;&#1099;&#1077;%20&#1091;&#1087;&#1088;&#1072;&#1078;&#1085;&#1077;&#1085;&#1080;&#1103;.docx" TargetMode="External"/><Relationship Id="rId4" Type="http://schemas.openxmlformats.org/officeDocument/2006/relationships/hyperlink" Target="&#1074;&#1079;&#1072;&#1080;&#1084;&#1086;&#1082;&#1086;&#1085;&#1090;&#1088;&#1086;&#1083;&#1100;.docx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&#1056;&#1077;&#1092;&#1083;&#1077;&#1082;&#1089;&#1080;&#1103;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hyperlink" Target="&#1056;&#1091;&#1082;&#1072;&#1074;&#1080;&#1095;&#1082;&#1072;.docx" TargetMode="Externa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hyperlink" Target="&#1084;&#1085;&#1077;&#1085;&#1080;&#1103;%20&#1091;&#1095;&#1072;&#1097;&#1080;&#1093;&#1089;&#1103;%20&#1080;%20&#1088;&#1086;&#1076;&#1080;&#1090;&#1077;&#1083;&#1077;&#1081;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4;&#1089;&#1085;&#1086;&#1074;&#1085;&#1099;&#1077;%20&#1092;&#1086;&#1088;&#1084;&#1099;%20&#1082;&#1086;&#1083;&#1083;&#1077;&#1082;&#1090;&#1080;&#1074;&#1085;&#1086;&#1075;&#1086;%20&#1086;&#1073;&#1091;&#1095;&#1077;&#1085;&#1080;&#1103;.docx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004" y="22847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Конкурсное испытание «Методический семинар»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69013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Новые педагогические технологии.  Пары сменного состава, как средство формирования коммуникативных УУД  младших школьников</a:t>
            </a:r>
            <a:endParaRPr lang="ru-RU" alt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Светлана\Desktop\msZANwkDot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526" y="3717032"/>
            <a:ext cx="332486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олна 4"/>
          <p:cNvSpPr/>
          <p:nvPr/>
        </p:nvSpPr>
        <p:spPr>
          <a:xfrm>
            <a:off x="3506391" y="2924944"/>
            <a:ext cx="5500726" cy="1285860"/>
          </a:xfrm>
          <a:prstGeom prst="wave">
            <a:avLst>
              <a:gd name="adj1" fmla="val 11545"/>
              <a:gd name="adj2" fmla="val 791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base" hangingPunct="0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учиться – это новообразование, которое, в первую очередь,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/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связано с освоением формы учебного сотрудничества.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Г.А</a:t>
            </a:r>
            <a:r>
              <a:rPr lang="ru-RU" sz="1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Цукерман</a:t>
            </a:r>
            <a:endParaRPr lang="ru-RU" sz="1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7836" y="3980883"/>
            <a:ext cx="5000628" cy="2554545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Работу выполнила: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Губкина Светлана Анатольевна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учитель начальных классов 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МОУ «Ковернинская средняя школа №1» </a:t>
            </a:r>
          </a:p>
          <a:p>
            <a:pPr algn="ctr"/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Ковернинского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района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Квалификационная категория высшая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Телефон: 89043974957</a:t>
            </a:r>
          </a:p>
          <a:p>
            <a:pPr algn="ctr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sv.gubkina@mail.ru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3588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4599620" y="908720"/>
            <a:ext cx="8384" cy="50400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79512" y="1694696"/>
            <a:ext cx="3052936" cy="87020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Формирование и развитие мотивации учащихся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68144" y="1680842"/>
            <a:ext cx="3095453" cy="8840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 девиз: беседуйте, поправляйте, оценивайте друг друга!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835696" y="1412729"/>
            <a:ext cx="5328592" cy="1138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835696" y="1412729"/>
            <a:ext cx="0" cy="21597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158728" y="1457140"/>
            <a:ext cx="0" cy="215977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83568" y="2900480"/>
            <a:ext cx="3528392" cy="103257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Включение каждого ученика в активную работу на весь урок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2895633"/>
            <a:ext cx="3384376" cy="10374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условий живого непринужденного общения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3563888" y="1428846"/>
            <a:ext cx="0" cy="140652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5364088" y="1457141"/>
            <a:ext cx="0" cy="137822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387152" y="466032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Деятельностный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аспект 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C:\Users\Светлана\Desktop\Для аттестации\фото для презентации\IMG_20181107_11500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2370" y="4293096"/>
            <a:ext cx="3024336" cy="23492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414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027" y="11205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Коммуникативное взаимодействие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23528" y="2071688"/>
            <a:ext cx="2375594" cy="609600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слышать и понимать партнера</a:t>
            </a: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513138" y="2060575"/>
            <a:ext cx="2136179" cy="609600"/>
          </a:xfrm>
          <a:prstGeom prst="wedgeRectCallout">
            <a:avLst>
              <a:gd name="adj1" fmla="val -21787"/>
              <a:gd name="adj2" fmla="val 4661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Согласованность в поиске решений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335713" y="2071688"/>
            <a:ext cx="2412751" cy="609600"/>
          </a:xfrm>
          <a:prstGeom prst="wedgeRectCallout">
            <a:avLst>
              <a:gd name="adj1" fmla="val 23005"/>
              <a:gd name="adj2" fmla="val 51565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ролей</a:t>
            </a:r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7283929" y="3428206"/>
            <a:ext cx="1790800" cy="985838"/>
          </a:xfrm>
          <a:prstGeom prst="wedgeRectCallout">
            <a:avLst>
              <a:gd name="adj1" fmla="val -49403"/>
              <a:gd name="adj2" fmla="val -22222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совместной работы</a:t>
            </a: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6335712" y="5373688"/>
            <a:ext cx="2412751" cy="609600"/>
          </a:xfrm>
          <a:prstGeom prst="wedgeRectCallout">
            <a:avLst>
              <a:gd name="adj1" fmla="val -50000"/>
              <a:gd name="adj2" fmla="val 24741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друг друга</a:t>
            </a: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3513139" y="5373688"/>
            <a:ext cx="2136178" cy="609600"/>
          </a:xfrm>
          <a:prstGeom prst="wedgeRectCallout">
            <a:avLst>
              <a:gd name="adj1" fmla="val -16009"/>
              <a:gd name="adj2" fmla="val -48176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 мнения других</a:t>
            </a:r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323529" y="5445125"/>
            <a:ext cx="2375593" cy="609600"/>
          </a:xfrm>
          <a:prstGeom prst="wedgeRectCallout">
            <a:avLst>
              <a:gd name="adj1" fmla="val 50380"/>
              <a:gd name="adj2" fmla="val -10157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договориться</a:t>
            </a:r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2435225" y="2924175"/>
            <a:ext cx="4392613" cy="2089150"/>
          </a:xfrm>
          <a:prstGeom prst="wedgeEllipseCallout">
            <a:avLst>
              <a:gd name="adj1" fmla="val -31532"/>
              <a:gd name="adj2" fmla="val 38602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dirty="0"/>
          </a:p>
          <a:p>
            <a:pPr algn="ctr" eaLnBrk="1" hangingPunct="1"/>
            <a:endParaRPr lang="ru-RU" altLang="ru-RU" dirty="0"/>
          </a:p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</p:txBody>
      </p:sp>
      <p:sp>
        <p:nvSpPr>
          <p:cNvPr id="13" name="Oval 22"/>
          <p:cNvSpPr>
            <a:spLocks noChangeArrowheads="1"/>
          </p:cNvSpPr>
          <p:nvPr/>
        </p:nvSpPr>
        <p:spPr bwMode="auto">
          <a:xfrm>
            <a:off x="4513263" y="3313113"/>
            <a:ext cx="287337" cy="287337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b="1"/>
          </a:p>
        </p:txBody>
      </p:sp>
      <p:sp>
        <p:nvSpPr>
          <p:cNvPr id="14" name="Oval 25"/>
          <p:cNvSpPr>
            <a:spLocks noChangeArrowheads="1"/>
          </p:cNvSpPr>
          <p:nvPr/>
        </p:nvSpPr>
        <p:spPr bwMode="auto">
          <a:xfrm>
            <a:off x="4518025" y="4270375"/>
            <a:ext cx="287338" cy="2873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b="1"/>
          </a:p>
        </p:txBody>
      </p:sp>
      <p:sp>
        <p:nvSpPr>
          <p:cNvPr id="15" name="Oval 23"/>
          <p:cNvSpPr>
            <a:spLocks noChangeArrowheads="1"/>
          </p:cNvSpPr>
          <p:nvPr/>
        </p:nvSpPr>
        <p:spPr bwMode="auto">
          <a:xfrm>
            <a:off x="5754688" y="3467100"/>
            <a:ext cx="287337" cy="2873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b="1"/>
          </a:p>
        </p:txBody>
      </p:sp>
      <p:sp>
        <p:nvSpPr>
          <p:cNvPr id="16" name="Oval 26"/>
          <p:cNvSpPr>
            <a:spLocks noChangeArrowheads="1"/>
          </p:cNvSpPr>
          <p:nvPr/>
        </p:nvSpPr>
        <p:spPr bwMode="auto">
          <a:xfrm>
            <a:off x="5759450" y="4165600"/>
            <a:ext cx="287338" cy="2873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b="1"/>
          </a:p>
        </p:txBody>
      </p:sp>
      <p:sp>
        <p:nvSpPr>
          <p:cNvPr id="17" name="Oval 21"/>
          <p:cNvSpPr>
            <a:spLocks noChangeArrowheads="1"/>
          </p:cNvSpPr>
          <p:nvPr/>
        </p:nvSpPr>
        <p:spPr bwMode="auto">
          <a:xfrm>
            <a:off x="3271838" y="3517900"/>
            <a:ext cx="287337" cy="2873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b="1"/>
          </a:p>
        </p:txBody>
      </p:sp>
      <p:sp>
        <p:nvSpPr>
          <p:cNvPr id="18" name="Oval 24"/>
          <p:cNvSpPr>
            <a:spLocks noChangeArrowheads="1"/>
          </p:cNvSpPr>
          <p:nvPr/>
        </p:nvSpPr>
        <p:spPr bwMode="auto">
          <a:xfrm>
            <a:off x="3252788" y="4178300"/>
            <a:ext cx="287337" cy="287338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altLang="ru-RU" b="1"/>
          </a:p>
        </p:txBody>
      </p:sp>
      <p:sp>
        <p:nvSpPr>
          <p:cNvPr id="19" name="WordArt 18"/>
          <p:cNvSpPr>
            <a:spLocks noChangeArrowheads="1" noChangeShapeType="1" noTextEdit="1"/>
          </p:cNvSpPr>
          <p:nvPr/>
        </p:nvSpPr>
        <p:spPr bwMode="auto">
          <a:xfrm>
            <a:off x="3095625" y="3141663"/>
            <a:ext cx="3240088" cy="8636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974188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Планирование работы</a:t>
            </a:r>
          </a:p>
        </p:txBody>
      </p:sp>
      <p:sp>
        <p:nvSpPr>
          <p:cNvPr id="20" name="WordArt 20"/>
          <p:cNvSpPr>
            <a:spLocks noChangeArrowheads="1" noChangeShapeType="1" noTextEdit="1"/>
          </p:cNvSpPr>
          <p:nvPr/>
        </p:nvSpPr>
        <p:spPr bwMode="auto">
          <a:xfrm>
            <a:off x="3436938" y="4491038"/>
            <a:ext cx="2428875" cy="4032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19704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общения</a:t>
            </a:r>
          </a:p>
        </p:txBody>
      </p:sp>
      <p:sp>
        <p:nvSpPr>
          <p:cNvPr id="21" name="Line 29"/>
          <p:cNvSpPr>
            <a:spLocks noChangeShapeType="1"/>
          </p:cNvSpPr>
          <p:nvPr/>
        </p:nvSpPr>
        <p:spPr bwMode="auto">
          <a:xfrm flipV="1">
            <a:off x="3513138" y="3668713"/>
            <a:ext cx="2263775" cy="5715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" name="Line 27"/>
          <p:cNvSpPr>
            <a:spLocks noChangeShapeType="1"/>
          </p:cNvSpPr>
          <p:nvPr/>
        </p:nvSpPr>
        <p:spPr bwMode="auto">
          <a:xfrm>
            <a:off x="3563938" y="3716338"/>
            <a:ext cx="2238375" cy="5222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" name="Line 28"/>
          <p:cNvSpPr>
            <a:spLocks noChangeShapeType="1"/>
          </p:cNvSpPr>
          <p:nvPr/>
        </p:nvSpPr>
        <p:spPr bwMode="auto">
          <a:xfrm flipV="1">
            <a:off x="4646613" y="3621088"/>
            <a:ext cx="0" cy="630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25" name="Прямая со стрелкой 24"/>
          <p:cNvCxnSpPr>
            <a:stCxn id="12" idx="3"/>
          </p:cNvCxnSpPr>
          <p:nvPr/>
        </p:nvCxnSpPr>
        <p:spPr>
          <a:xfrm flipH="1">
            <a:off x="1511325" y="4707376"/>
            <a:ext cx="1567183" cy="6663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467543" y="188640"/>
            <a:ext cx="8280919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Модель системы формирования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пар сменного состава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flipH="1" flipV="1">
            <a:off x="1403648" y="2681288"/>
            <a:ext cx="1295474" cy="7171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endCxn id="10" idx="0"/>
          </p:cNvCxnSpPr>
          <p:nvPr/>
        </p:nvCxnSpPr>
        <p:spPr>
          <a:xfrm>
            <a:off x="4581228" y="5038009"/>
            <a:ext cx="0" cy="3356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9" idx="0"/>
          </p:cNvCxnSpPr>
          <p:nvPr/>
        </p:nvCxnSpPr>
        <p:spPr>
          <a:xfrm>
            <a:off x="6282142" y="4692650"/>
            <a:ext cx="1259946" cy="6810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endCxn id="6" idx="2"/>
          </p:cNvCxnSpPr>
          <p:nvPr/>
        </p:nvCxnSpPr>
        <p:spPr>
          <a:xfrm flipH="1" flipV="1">
            <a:off x="4581228" y="2670175"/>
            <a:ext cx="1" cy="2742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7" idx="2"/>
          </p:cNvCxnSpPr>
          <p:nvPr/>
        </p:nvCxnSpPr>
        <p:spPr>
          <a:xfrm flipV="1">
            <a:off x="6282143" y="2681288"/>
            <a:ext cx="1259946" cy="5996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endCxn id="8" idx="1"/>
          </p:cNvCxnSpPr>
          <p:nvPr/>
        </p:nvCxnSpPr>
        <p:spPr>
          <a:xfrm flipV="1">
            <a:off x="6834223" y="3921125"/>
            <a:ext cx="449706" cy="928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649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188640"/>
            <a:ext cx="8568952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Посадка пар сменного состава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551" y="1412776"/>
            <a:ext cx="87529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следующие технологические схемы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посадки ПСС, которые можно  применять, работая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технологии: «ручеек», «квадрат», «круглый стол», «посадка через уголок», буквой «П», «бабочкой», «стрела».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расстановке парт для работы в ПСС развиваются когнитивные функции (внимание, память, мышление), коммуникативные (взаимодействие друг с другом, взаимовыручка), умение договариваться.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Смена обстановки способствует развитию мотивации (интерес у детей к обучению, новизна – эффект праздничного настроения), что ведет к лучшему восприятию учебного материала.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Обучающиеся учатся работать не только в ПСС, но и учатся самодисциплине, самостоятельности.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таких посадках ПСС проявляется контакт не только визуальный (смотреть), но и тактильный (потрогать, почувствовать), что ведет к снятию напряжения на уроке.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66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241460"/>
            <a:ext cx="2372746" cy="1565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6239" y="1628800"/>
            <a:ext cx="2448272" cy="156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C:\Users\Администратор\Desktop\фото класс 1\IMG_20171130_08563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7447" y="1628800"/>
            <a:ext cx="2372746" cy="1511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Светлана\Desktop\Для аттестации\фото для презентации\IMG_20181108_08204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70" y="5151002"/>
            <a:ext cx="2060841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291704" y="0"/>
            <a:ext cx="4065982" cy="15716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«Квадрат»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Обучающиеся сидят напротив друг  друга, «лицом к лицу», видят глаза партнера, между ними устанавливается эмоциональный контакт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96148" y="260647"/>
            <a:ext cx="3704232" cy="122413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«Посадка через уголок»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Преодоление психологического барьера,  незримых препятствий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1704" y="3284984"/>
            <a:ext cx="3704232" cy="18660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«Деление на рабочие зоны»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такой посадке ПСС формируется навык работать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«у всех на виду», повышается социальный интеллект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96148" y="3605924"/>
            <a:ext cx="3704232" cy="139471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«Стрела»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обучающийся в течение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урока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побывать   в роли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«лидера - учителя»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68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58668" y="332656"/>
            <a:ext cx="8496944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Способы образования пар сменного состава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556791"/>
            <a:ext cx="216851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желанию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1556791"/>
            <a:ext cx="2421306" cy="6661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Случайным образом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75780" y="5661248"/>
            <a:ext cx="3462719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определенному признаку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3687415"/>
            <a:ext cx="2207439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выбору «лидера»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27688" y="3687415"/>
            <a:ext cx="2232248" cy="62273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выбору педагога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Users\Светлана\Desktop\Для аттестации\фото для презентации\IMG_20181107_11484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7162" y="2765535"/>
            <a:ext cx="2719956" cy="20882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Прямая со стрелкой 10"/>
          <p:cNvCxnSpPr/>
          <p:nvPr/>
        </p:nvCxnSpPr>
        <p:spPr>
          <a:xfrm>
            <a:off x="2163173" y="2165646"/>
            <a:ext cx="1083989" cy="5998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3"/>
          </p:cNvCxnSpPr>
          <p:nvPr/>
        </p:nvCxnSpPr>
        <p:spPr>
          <a:xfrm>
            <a:off x="2458959" y="3975447"/>
            <a:ext cx="78820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5967118" y="2222910"/>
            <a:ext cx="867872" cy="542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8" idx="1"/>
          </p:cNvCxnSpPr>
          <p:nvPr/>
        </p:nvCxnSpPr>
        <p:spPr>
          <a:xfrm flipH="1">
            <a:off x="5967118" y="3998785"/>
            <a:ext cx="660570" cy="18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4607139" y="4818838"/>
            <a:ext cx="0" cy="8074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576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252264"/>
            <a:ext cx="849694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преимущества технологии пар сменного состава</a:t>
            </a:r>
            <a:endParaRPr lang="ru-RU" sz="3200" b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772815"/>
            <a:ext cx="2448272" cy="11894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Совершенствуются навыки логического мышления и понимания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00995" y="1772814"/>
            <a:ext cx="2733675" cy="11894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Развиваются навыки мыслительной деятельности, … работа памяти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88224" y="1772815"/>
            <a:ext cx="2304256" cy="118945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Повышается ответственность и за свои успехи,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и </a:t>
            </a: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за результаты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573016"/>
            <a:ext cx="2448272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Мобилизуются предшествующий опыт и знания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0995" y="3573016"/>
            <a:ext cx="2733675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Обеспечивается более прочное усвоение в процессе неоднократного повторения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88225" y="3573016"/>
            <a:ext cx="2304256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Формируется позитивный микроклимат в детском коллективе</a:t>
            </a:r>
            <a:endParaRPr lang="ru-RU" dirty="0">
              <a:effectLst/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7763" y="5373216"/>
            <a:ext cx="2733675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ffectLst/>
                <a:latin typeface="Times New Roman"/>
                <a:ea typeface="Calibri"/>
                <a:cs typeface="Times New Roman"/>
              </a:rPr>
              <a:t>Формируется адекватная самооценка личности, самих возможностей и способностей</a:t>
            </a:r>
            <a:endParaRPr lang="ru-RU" dirty="0"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8372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252264"/>
            <a:ext cx="8496944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Установление контакта и настрой на совместную работу</a:t>
            </a:r>
            <a:endParaRPr lang="ru-RU" sz="3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157192"/>
            <a:ext cx="305293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«Зеркало»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3429000"/>
            <a:ext cx="3052936" cy="57606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«Попугай»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96136" y="5085184"/>
            <a:ext cx="305293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Упражнение «Разминка пальчиков»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860666"/>
            <a:ext cx="305293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Упражнение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 </a:t>
            </a:r>
          </a:p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«Я – УЧИТЕЛЬ!»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18615" y="1860666"/>
            <a:ext cx="305293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Прием приветствия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4586300" y="1355882"/>
            <a:ext cx="0" cy="20731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979382" y="1332384"/>
            <a:ext cx="1425860" cy="5282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106647" y="1314442"/>
            <a:ext cx="1238436" cy="4889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3" idx="0"/>
          </p:cNvCxnSpPr>
          <p:nvPr/>
        </p:nvCxnSpPr>
        <p:spPr>
          <a:xfrm flipH="1">
            <a:off x="1922004" y="1355882"/>
            <a:ext cx="2361964" cy="380131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endCxn id="5" idx="0"/>
          </p:cNvCxnSpPr>
          <p:nvPr/>
        </p:nvCxnSpPr>
        <p:spPr>
          <a:xfrm>
            <a:off x="4932040" y="1355882"/>
            <a:ext cx="2390564" cy="37293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774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49152" y="116632"/>
            <a:ext cx="7128792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Методические приемы</a:t>
            </a:r>
            <a:endParaRPr lang="ru-RU" sz="32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516216" y="1340768"/>
            <a:ext cx="21602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Взаимные диктанты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парах сменного состава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87824" y="1124744"/>
            <a:ext cx="3096344" cy="151216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Методика работы по вопросникам. Устное и письменное выполнение упражнения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1340768"/>
            <a:ext cx="21602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Раскрась картинку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3782112"/>
            <a:ext cx="21602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Взаимопроверка.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 action="ppaction://hlinkfile"/>
              </a:rPr>
              <a:t>Взаимоконтроль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55876" y="3816392"/>
            <a:ext cx="21602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Полезные упражнения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55876" y="5534209"/>
            <a:ext cx="2160240" cy="118138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Чтение. Суммирование в парах сменного состава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516216" y="3782112"/>
            <a:ext cx="21602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Взаимообмен заданиями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5661248"/>
            <a:ext cx="21602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7" action="ppaction://hlinkfile"/>
              </a:rPr>
              <a:t>Дополнение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516216" y="5661248"/>
            <a:ext cx="2160240" cy="79208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8" action="ppaction://hlinkfile"/>
              </a:rPr>
              <a:t>Игра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44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71600" y="260648"/>
            <a:ext cx="712879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совместной работы в парах сменного состава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Администратор\Desktop\фото класс 1\IMG_20171204_09170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505434"/>
            <a:ext cx="3061091" cy="207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Администратор\Desktop\фото класс 1\IMG_20171129_08554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4938" y="1493911"/>
            <a:ext cx="3049550" cy="2078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Светлана\Desktop\Для аттестации\фото для презентации\IMG_20190402_1221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309412"/>
            <a:ext cx="3061091" cy="238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Светлана\Desktop\Для аттестации\фото для презентации\20200117_09293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59" y="4371474"/>
            <a:ext cx="2952329" cy="226315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AutoShape 5"/>
          <p:cNvSpPr>
            <a:spLocks noChangeArrowheads="1"/>
          </p:cNvSpPr>
          <p:nvPr/>
        </p:nvSpPr>
        <p:spPr bwMode="auto">
          <a:xfrm>
            <a:off x="3455316" y="1628800"/>
            <a:ext cx="2210837" cy="609600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</a:p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3430577" y="2708920"/>
            <a:ext cx="2210837" cy="432048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ВЕЖЛИВОСТЬ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3369570" y="3717032"/>
            <a:ext cx="2365559" cy="432048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ВЗАИМОПОМОЩЬ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499496" y="4581128"/>
            <a:ext cx="2210837" cy="432048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>
            <a:off x="3513026" y="5517232"/>
            <a:ext cx="2210837" cy="432048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42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76903" y="116632"/>
            <a:ext cx="712879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Организация работы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парах сменного состава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1256632" y="4830630"/>
            <a:ext cx="2210837" cy="432048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«Лицом к лицу»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6036618" y="4830630"/>
            <a:ext cx="2210837" cy="432048"/>
          </a:xfrm>
          <a:prstGeom prst="wedgeRectCallout">
            <a:avLst>
              <a:gd name="adj1" fmla="val 18819"/>
              <a:gd name="adj2" fmla="val 52343"/>
            </a:avLst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«Плечом к плечу»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Администратор\Desktop\фото класс 1\IMG_20171204_0910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5538789"/>
            <a:ext cx="1967634" cy="122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Users\Светлана\Desktop\Для аттестации\фото для презентации\20200117_09320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530604"/>
            <a:ext cx="1861301" cy="1232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C:\Users\Администратор\Desktop\фото класс 1\IMG_20171204_09153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0874" y="5534696"/>
            <a:ext cx="2051488" cy="1224256"/>
          </a:xfrm>
          <a:prstGeom prst="rect">
            <a:avLst/>
          </a:prstGeom>
          <a:noFill/>
          <a:extLst/>
        </p:spPr>
      </p:pic>
      <p:pic>
        <p:nvPicPr>
          <p:cNvPr id="10" name="Picture 3" descr="C:\Users\Светлана\Downloads\20200923_1230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2037" y="5517232"/>
            <a:ext cx="1890320" cy="124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251520" y="1268760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определяет, кто в данной группе ближе к нему и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разворачивается к ближайшему соседу лицом. По сигналу учителя начинает отвечать тот, кто в паре выше (ниже) ростом 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первично проговаривает свой ответ в паре «Лицом к лицу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сигналу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 (поднятая правая рука вверх) об окончании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паре «лицом к лицу» дети   переходят работать в паре «плечом к плечу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партнером приносит обоим психологический комфорт, способствует физическому здоровью ученика.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с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партнером работается интересно, продуктивно. </a:t>
            </a:r>
          </a:p>
        </p:txBody>
      </p:sp>
    </p:spTree>
    <p:extLst>
      <p:ext uri="{BB962C8B-B14F-4D97-AF65-F5344CB8AC3E}">
        <p14:creationId xmlns:p14="http://schemas.microsoft.com/office/powerpoint/2010/main" val="295959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du.mari.ru/mouo-volzhskij/sh3/DocLib/%D0%9D%D0%BE%D0%B2%D0%BE%D1%81%D1%82%D0%BD%D1%8B%D0%B5%20%D1%84%D0%BE%D1%82%D0%BE/standart_jpg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6973"/>
            <a:ext cx="1309744" cy="1230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176973"/>
            <a:ext cx="7200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 личного вклада педагога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 развитие образования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1" y="1407752"/>
            <a:ext cx="8868477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Федеральный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государственный образовательный стандарт начального общего образования (ФГОС НОО)  ориентирован на становление личностных характеристик выпускника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исследования состоит в том, что традиционные формы обучения практически исключают общение учащихся в процессе работы, что отражается на интересе к учёбе, школе, а также на качестве знаний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Поэтому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пары сменного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состава, как одна из новых педагогических технологий, являются  средством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ормирования  </a:t>
            </a: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коммуникативных УУД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начальных классах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актуальны 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настоящее время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4" descr="http://mkdoybelsk.ucoz.ru/Kartinki/fgos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9506" y="4797152"/>
            <a:ext cx="1448482" cy="1916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444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3568" y="160338"/>
            <a:ext cx="7920880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 работы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парах сменного состава (в </a:t>
            </a:r>
            <a:r>
              <a:rPr lang="ru-RU" sz="3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микрогруппах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19829"/>
              </p:ext>
            </p:extLst>
          </p:nvPr>
        </p:nvGraphicFramePr>
        <p:xfrm>
          <a:off x="179512" y="1556792"/>
          <a:ext cx="8784977" cy="25100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112568"/>
                <a:gridCol w="936104"/>
                <a:gridCol w="936104"/>
                <a:gridCol w="864096"/>
                <a:gridCol w="936105"/>
              </a:tblGrid>
              <a:tr h="250190">
                <a:tc>
                  <a:txBody>
                    <a:bodyPr/>
                    <a:lstStyle/>
                    <a:p>
                      <a:pPr marL="63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Всегда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6985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Обычно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Иногда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Никогда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386080">
                <a:tc>
                  <a:txBody>
                    <a:bodyPr/>
                    <a:lstStyle/>
                    <a:p>
                      <a:pPr marL="6350" indent="889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spc="4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Мы проверяли, все ли участ</a:t>
                      </a:r>
                      <a:r>
                        <a:rPr lang="ru-RU" sz="1800" spc="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ники группы понимают, что 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нужно сделать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337820">
                <a:tc>
                  <a:txBody>
                    <a:bodyPr/>
                    <a:lstStyle/>
                    <a:p>
                      <a:pPr marL="3175" marR="10985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 Мы отвечали на вопросы, 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давая объяснения, когда это 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 необходимо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228600">
                <a:tc>
                  <a:txBody>
                    <a:bodyPr/>
                    <a:lstStyle/>
                    <a:p>
                      <a:pPr marL="6350" marR="54610" indent="317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 Мы выясняли то, что было </a:t>
                      </a:r>
                      <a:r>
                        <a:rPr lang="ru-RU" sz="1800" spc="3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нам непонятно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68960">
                <a:tc>
                  <a:txBody>
                    <a:bodyPr/>
                    <a:lstStyle/>
                    <a:p>
                      <a:pPr marL="6350" marR="425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 Мы помогали друг другу с </a:t>
                      </a:r>
                      <a:r>
                        <a:rPr lang="ru-RU" sz="1800" spc="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тем, чтобы все могли понять и </a:t>
                      </a:r>
                      <a:r>
                        <a:rPr lang="ru-RU" sz="1800" spc="3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применить на практике ту </a:t>
                      </a:r>
                      <a:r>
                        <a:rPr lang="ru-RU" sz="1800" spc="2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информацию, которую мы </a:t>
                      </a:r>
                      <a:r>
                        <a:rPr lang="ru-RU" sz="1800" spc="4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получили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pic>
        <p:nvPicPr>
          <p:cNvPr id="7" name="Рисунок 6" descr="C:\Users\Светлана\Desktop\Для аттестации\фото для презентации\IMG_20181107_11484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4293305"/>
            <a:ext cx="3224011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056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332656"/>
            <a:ext cx="7920880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учащимся собственного участия в работе малой группы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3568247"/>
              </p:ext>
            </p:extLst>
          </p:nvPr>
        </p:nvGraphicFramePr>
        <p:xfrm>
          <a:off x="179512" y="2204864"/>
          <a:ext cx="8712966" cy="283921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040560"/>
                <a:gridCol w="936104"/>
                <a:gridCol w="864096"/>
                <a:gridCol w="936104"/>
                <a:gridCol w="936102"/>
              </a:tblGrid>
              <a:tr h="396240">
                <a:tc>
                  <a:txBody>
                    <a:bodyPr/>
                    <a:lstStyle/>
                    <a:p>
                      <a:pPr marR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Насколько хорошо я работал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 своими товарищами?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4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Всегда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546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5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Обычно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2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Иногда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marL="184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Никогда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494030">
                <a:tc>
                  <a:txBody>
                    <a:bodyPr/>
                    <a:lstStyle/>
                    <a:p>
                      <a:pPr indent="317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сотрудничал с другими, когда </a:t>
                      </a:r>
                      <a:r>
                        <a:rPr lang="ru-RU" sz="1800" spc="-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 работали над достижением 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общих целей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219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усердно работал над заданием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2197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высказывал новые идеи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511810">
                <a:tc>
                  <a:txBody>
                    <a:bodyPr/>
                    <a:lstStyle/>
                    <a:p>
                      <a:pPr marR="323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вносил конструктивные 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предложения, когда меня </a:t>
                      </a:r>
                      <a:r>
                        <a:rPr lang="ru-RU" sz="1800" spc="-1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просили о помощи</a:t>
                      </a: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  <a:tr h="262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spc="-15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подбадривал остальных</a:t>
                      </a: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865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5576" y="72480"/>
            <a:ext cx="7920880" cy="57606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Рефлексия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Светлана\AppData\Local\Microsoft\Windows\INetCache\Content.Word\20201109_124722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5763313"/>
            <a:ext cx="1509366" cy="9982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Светлана\AppData\Local\Microsoft\Windows\INetCache\Content.Word\20201109_124753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6605" y="5792722"/>
            <a:ext cx="1541593" cy="99999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Светлана\AppData\Local\Microsoft\Windows\INetCache\Content.Word\20201109_12480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698" y="5763313"/>
            <a:ext cx="1270699" cy="97391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51698" y="692633"/>
            <a:ext cx="868971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абота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паре заключается в том, чтобы пара и отдельный ученик озвучили свои представления о произошедшем событии.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Парная форма позволяет детям обсуждать, задавать друг другу вопросы имен-но в зоне их ближайшего развития, при условии,   когда учитель предоставил им опоры для коммуникации (вопросы, памятки и др.)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осуществляться не только в конце урока, как это принято считать, но и на любом его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следующему алгоритму: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задаёт свой вопрос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 подготовленный; что делали во время занятия – чему научились, как работали, каковы были ошибки в организации, не позволившие достичь желаемого результата)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проговаривает свой ответ и записывает его на листочке, на котором записан вопрос;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ищут новых партнеров и задают им свои вопросы.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завершается по команде учителя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ПСС,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используют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знаки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рефлексии: «хоровод»,           «солнышко»,                 «домик»,                       «гора».</a:t>
            </a:r>
            <a:r>
              <a:rPr lang="ru-RU" sz="2000" dirty="0" smtClean="0"/>
              <a:t>    </a:t>
            </a:r>
          </a:p>
        </p:txBody>
      </p:sp>
      <p:pic>
        <p:nvPicPr>
          <p:cNvPr id="9" name="Picture 4" descr="C:\Users\Светлана\Desktop\Для аттестации\фото для презентации\IMG_20190402_12215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5763313"/>
            <a:ext cx="1368152" cy="102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22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115616" y="160338"/>
            <a:ext cx="7128792" cy="1008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 учета пар сменного состава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536353"/>
              </p:ext>
            </p:extLst>
          </p:nvPr>
        </p:nvGraphicFramePr>
        <p:xfrm>
          <a:off x="935599" y="3933056"/>
          <a:ext cx="7308807" cy="26642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2059"/>
                <a:gridCol w="900964"/>
                <a:gridCol w="900964"/>
                <a:gridCol w="900964"/>
                <a:gridCol w="900964"/>
                <a:gridCol w="900964"/>
                <a:gridCol w="900964"/>
                <a:gridCol w="900964"/>
              </a:tblGrid>
              <a:tr h="66607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Имя ученика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 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3303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…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71450" indent="-171450" algn="ctr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ü"/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1200" b="1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935596" y="3272586"/>
            <a:ext cx="136815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</a:t>
            </a:r>
            <a:r>
              <a:rPr kumimoji="0" lang="ru-RU" alt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alt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327195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индивидуального учета позволяет вести учет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проработанных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карточек. На листе написаны цифры, соответствующие номерам выполняемых заданий. Если задание изучено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 «крестик».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оказана помощь другому ученику в выполнении этого задания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 «галочка».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98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3645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Диагностика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12"/>
          <p:cNvSpPr txBox="1">
            <a:spLocks noChangeArrowheads="1"/>
          </p:cNvSpPr>
          <p:nvPr/>
        </p:nvSpPr>
        <p:spPr bwMode="auto">
          <a:xfrm>
            <a:off x="179512" y="980727"/>
            <a:ext cx="871296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протяжении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 обучения отслеживались результаты работы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пар  сменного состава.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ходе педагогического наблюдения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были </a:t>
            </a:r>
            <a:r>
              <a:rPr lang="ru-RU" alt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проведены 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диагностики: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273222"/>
              </p:ext>
            </p:extLst>
          </p:nvPr>
        </p:nvGraphicFramePr>
        <p:xfrm>
          <a:off x="383490" y="2492896"/>
          <a:ext cx="8453661" cy="3352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27272"/>
                <a:gridCol w="2629459"/>
                <a:gridCol w="159693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Автор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«Рукавичка»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Дембо-Рубенштейн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Рост учебной мотивации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М.Р. Гинзбурга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1, 4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Рост познавательной потребности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В.С. Юркевич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ru-RU" sz="20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Рост уровня воспитанности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0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Н.П.Капустина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3,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Мнения учащихся о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работе в парах сменного состава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Мнения родителей о 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работе учащихся в парах сменного состава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1,4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854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568951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со сверстниками в совместной деятельности по методике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Г.А.Цукерман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«Рукавички»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83768" y="3573016"/>
            <a:ext cx="403244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Рост учебной мотивации (методика М.Р.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Гизбурга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764979862"/>
              </p:ext>
            </p:extLst>
          </p:nvPr>
        </p:nvGraphicFramePr>
        <p:xfrm>
          <a:off x="2483768" y="4262143"/>
          <a:ext cx="3990287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012630828"/>
              </p:ext>
            </p:extLst>
          </p:nvPr>
        </p:nvGraphicFramePr>
        <p:xfrm>
          <a:off x="179512" y="1052736"/>
          <a:ext cx="4032448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065303937"/>
              </p:ext>
            </p:extLst>
          </p:nvPr>
        </p:nvGraphicFramePr>
        <p:xfrm>
          <a:off x="4427984" y="906979"/>
          <a:ext cx="4464495" cy="26660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TextBox 1"/>
          <p:cNvSpPr txBox="1"/>
          <p:nvPr/>
        </p:nvSpPr>
        <p:spPr>
          <a:xfrm>
            <a:off x="8081662" y="1052736"/>
            <a:ext cx="864096" cy="70880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Конец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класс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506" y="116632"/>
            <a:ext cx="4151649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Мнения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учащихся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работе в парах сменного состава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141753"/>
            <a:ext cx="417646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Мнения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родителей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работе в парах сменного состава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985323640"/>
              </p:ext>
            </p:extLst>
          </p:nvPr>
        </p:nvGraphicFramePr>
        <p:xfrm>
          <a:off x="162507" y="866019"/>
          <a:ext cx="3996747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71476047"/>
              </p:ext>
            </p:extLst>
          </p:nvPr>
        </p:nvGraphicFramePr>
        <p:xfrm>
          <a:off x="4819243" y="860549"/>
          <a:ext cx="4046837" cy="23217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2507" y="3501008"/>
            <a:ext cx="4151648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Рост уровня воспитанности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(методика Н.П. Капустина)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4087618140"/>
              </p:ext>
            </p:extLst>
          </p:nvPr>
        </p:nvGraphicFramePr>
        <p:xfrm>
          <a:off x="362674" y="4283699"/>
          <a:ext cx="3751312" cy="2380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4860032" y="3215259"/>
            <a:ext cx="4032448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Рост познавательной потребности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(методика В.С. Юркевич)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1484884195"/>
              </p:ext>
            </p:extLst>
          </p:nvPr>
        </p:nvGraphicFramePr>
        <p:xfrm>
          <a:off x="5006039" y="4351516"/>
          <a:ext cx="3740433" cy="233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392206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9144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Результативность профессиональной  педагогической деятельности и достигнутые эффекты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Динамика развития коммуникативных УУД по результатам тестирования</a:t>
            </a: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162219494"/>
              </p:ext>
            </p:extLst>
          </p:nvPr>
        </p:nvGraphicFramePr>
        <p:xfrm>
          <a:off x="179512" y="2420888"/>
          <a:ext cx="583264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4" descr="C:\Users\Администратор\Desktop\фото класс 1\IMG_20171204_09194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4509120"/>
            <a:ext cx="2731627" cy="217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аттестация 2020\р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1554" y="2039888"/>
            <a:ext cx="268829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19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2"/>
          <p:cNvSpPr>
            <a:spLocks noChangeArrowheads="1"/>
          </p:cNvSpPr>
          <p:nvPr/>
        </p:nvSpPr>
        <p:spPr bwMode="auto">
          <a:xfrm>
            <a:off x="395536" y="82550"/>
            <a:ext cx="842493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ru-RU" altLang="ru-RU" sz="32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Транслируемость</a:t>
            </a:r>
            <a:r>
              <a:rPr lang="ru-RU" alt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практических достижений </a:t>
            </a:r>
            <a:endParaRPr lang="ru-RU" alt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C:\Users\Светлана\Desktop\Для аттестации\фото для презентации\IMG_20181107_11502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3827" y="4437112"/>
            <a:ext cx="3168353" cy="207081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246633"/>
              </p:ext>
            </p:extLst>
          </p:nvPr>
        </p:nvGraphicFramePr>
        <p:xfrm>
          <a:off x="179511" y="908720"/>
          <a:ext cx="8784978" cy="3230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2169"/>
                <a:gridCol w="4344483"/>
                <a:gridCol w="2928326"/>
              </a:tblGrid>
              <a:tr h="45222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проведения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Мероприятия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сообщения (доклада,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выступления)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22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 2017 г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 совет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Формирование</a:t>
                      </a:r>
                      <a:r>
                        <a:rPr kumimoji="0" lang="ru-RU" sz="14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коммуникативных УУД в парах сменного состава</a:t>
                      </a:r>
                      <a:endParaRPr lang="ru-RU" sz="1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22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 2018 г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Районное методическое объединение учителей начальных классов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и методы работы в парах сменного состава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522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 2019 г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Педагогическое сетевое  сообщество</a:t>
                      </a:r>
                      <a:r>
                        <a:rPr lang="ru-RU" sz="1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infourok.ru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Сотрудничество в парах сменного состава</a:t>
                      </a:r>
                    </a:p>
                  </a:txBody>
                  <a:tcPr/>
                </a:tc>
              </a:tr>
              <a:tr h="45222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август 2020 г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Педагогическое сетевое  сообщество  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nsportal.ru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Новые педагогические технологии.  Пары сменного состава, как средство формирования коммуникативных УУД  младших школьников</a:t>
                      </a:r>
                      <a:endParaRPr lang="ru-RU" altLang="ru-RU" sz="1400" b="0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513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58060"/>
            <a:ext cx="49546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Список литературы</a:t>
            </a:r>
          </a:p>
        </p:txBody>
      </p:sp>
      <p:pic>
        <p:nvPicPr>
          <p:cNvPr id="3" name="Picture 2" descr="Федеральный закон об образовании в Российской Федерации 273-ФЗ от 29.12.1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9899" y="90372"/>
            <a:ext cx="988040" cy="1394412"/>
          </a:xfrm>
          <a:prstGeom prst="rect">
            <a:avLst/>
          </a:prstGeom>
          <a:noFill/>
        </p:spPr>
      </p:pic>
      <p:pic>
        <p:nvPicPr>
          <p:cNvPr id="4" name="Picture 4" descr="Ольга Борисовна Логинова - лучшие книги, музыка и фильмы с Ольга Борисовна Логинова в интернет магазине Ozon.ru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0306" y="349411"/>
            <a:ext cx="912101" cy="13681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1" y="1117398"/>
            <a:ext cx="878497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Федеральный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закон «Об образовании в РФ»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 273-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ФЗ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000" dirty="0">
                <a:latin typeface="Arial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Федеральный государственный образовательный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стандарт.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Булыгина 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О.. О формировании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коммуникативной компетенции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школьников. Вопросы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психологии. – 2010.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№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с.149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Дьяченко. В.К.. Алгоритмы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учащихся при переходе к КСО. Школьные технологии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2008.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Дьяченко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В.К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 Коллективная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групповая формы организации обучения в школе. Начальная школа №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2, 2006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Лебединцев В.Б.. Коллективные учебные занятия как тип учебного процесса. Школьные технологии №1, 2008.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Носова И.В.. Особенности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в малых группах. –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ж.''Начальная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плюс до и после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'', № 6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2004, с. 69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Чиханова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О.В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.. Групповая форма организации урока введения нового знания.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ж.''Начальная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школа плюс до и после'', №2 –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2003, с.36</a:t>
            </a:r>
          </a:p>
          <a:p>
            <a:pPr lvl="0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/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Якиманская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 - ориентированная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школа. Взрослые и дети в 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образовательном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</a:t>
            </a: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М.: Академия,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2002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030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718" y="248389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Теоретическое обоснование 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личного вклада педагога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9" y="1124744"/>
            <a:ext cx="8496944" cy="266429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Научно-исследовательская база: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Концепция федеральных государственных образовательных стандартов общего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А.М.Кондаков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А.А.Кузнецов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); концепция развивающего обучения начального образования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А.А.Вербицкий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В.В. Давыдов,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Л.Н.Занков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); труды известных ученых педагогов – методистов (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Р.Н.Бунеев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Е.В.Бунеева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Л.С. Выготский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Г.А.Цукерман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Н.Ф.Виноградова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Л.С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Выгодский,Д.Б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А.И. Липкина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ичностно - ориентированное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И.С.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Якиманская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 -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Л.С.Выготский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парная, индивидуальная работа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И.Б.Первин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В.К.Дьяченко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1417" y="4007648"/>
            <a:ext cx="8496943" cy="792087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Методические условия: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УМК «Планета Знаний»; НИРО, курсы учителей начальных классов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530" y="5157192"/>
            <a:ext cx="8512998" cy="1152128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Организационно – педагогические условия: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открытые уроки, мастер – классы; выступления на секциях ШМО и заседаниях РМО ; работа в творческой группе по внедрению ФГОС в рамках учителей начальных классов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Ковернинского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 Нижегородской области.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75929" y="1277144"/>
            <a:ext cx="8496944" cy="2664296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Научно-исследовательская база: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Концепция федеральных государственных образовательных стандартов общего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А.М.Кондаков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А.А.Кузнецов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); концепция развивающего обучения начального образования 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А.А.Вербицкий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В.В. Давыдов,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Л.Н.Занков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); труды известных ученых педагогов – методистов (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Р.Н.Бунеев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Е.В.Бунеева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Л.С. Выготский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Г.А.Цукерман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Н.Ф.Виноградова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Л.С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Выгодский,Д.Б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Эльконин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А.И. Липкина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ичностно - ориентированное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И.С.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Якиманская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системно -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Л.С.Выготский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парная, индивидуальная работа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И.Б.Первин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В.К.Дьяченко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87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21174014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0" y="0"/>
            <a:ext cx="91423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data12.proshkolu.ru/content/media/pic/std/7000000/6115000/6114863-d8ba5ae7ae175f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2311" y="495238"/>
            <a:ext cx="3615413" cy="1933825"/>
          </a:xfrm>
          <a:prstGeom prst="rect">
            <a:avLst/>
          </a:prstGeom>
          <a:ln>
            <a:solidFill>
              <a:schemeClr val="bg2"/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thumb.cloud.mail.ru/thumb/xw1/4%D0%B0%202020-2021/%D0%B0%D0%BA%D1%86%D0%B8%D1%8F%20%D0%9F%D0%BE%D0%B4%D0%B0%D1%80%D0%BE%D0%BA%20%D0%B2%D0%B5%D1%82%D0%B5%D1%80%D0%B0%D0%BD%D1%83%20%D0%94%D0%B5%D0%BD%D1%8C%20%D0%BF%D0%BE%D0%B6%D0%B8%D0%BB%D0%BE%D0%B3%D0%BE%20%D1%87%D0%B5%D0%BB%D0%BE%D0%B2%D0%B5%D0%BA%D0%B0/20201001_123935.jpg?x-email=sv.gubkina%40mail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Светлана\Downloads\20201001_12392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688632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34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424936" cy="1323439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обобщение опыта работы по формированию коммуникативных УУД младших школьников при использовании пар сменного состава.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700808"/>
            <a:ext cx="8424936" cy="427809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педагогической деятельности: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зучить и проанализировать психолого - педагогическую литературу;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азработать эффективные и оптимальные приемы и методы для развития коммуникативных навыков при работе в парах сменного состава;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оздать условия для совершенствования межличностных отношений в классе;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оказать эффективность и результативность применения работы в парах сменного состава младших школьников на практике.</a:t>
            </a:r>
          </a:p>
        </p:txBody>
      </p:sp>
    </p:spTree>
    <p:extLst>
      <p:ext uri="{BB962C8B-B14F-4D97-AF65-F5344CB8AC3E}">
        <p14:creationId xmlns:p14="http://schemas.microsoft.com/office/powerpoint/2010/main" val="140399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07871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База исследования </a:t>
            </a:r>
          </a:p>
        </p:txBody>
      </p:sp>
      <p:pic>
        <p:nvPicPr>
          <p:cNvPr id="3" name="Picture 2" descr="C:\Users\Администратор\Desktop\image (1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8915" y="260648"/>
            <a:ext cx="3373731" cy="2297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8104" y="1052736"/>
            <a:ext cx="507598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Учащиеся 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2, 3, 4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«А» класса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Ковернинская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средняя школа №1»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Ковернинского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муниципального района     Нижегородской области, где обучение ведется по Образовательной системе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«Планета Знаний».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Сроки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исследования: 4 года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2021)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C:\Users\Светлана\Desktop\Для аттестации\фото для презентации\IMG_20190402_1221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33" y="3797812"/>
            <a:ext cx="3750005" cy="2812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8680" y="3798378"/>
            <a:ext cx="3750005" cy="2812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060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1915" y="188640"/>
            <a:ext cx="54864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1" y="980728"/>
            <a:ext cx="8784975" cy="267765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эффективно общаться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 с другом в парах сменного состава,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младших школьников самостоятельно добывать новые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точно выражать свои мысли и понимать сообщение собеседника, договариваться относительно способов действий, разрешать разногласия с помощью аргументов, быть справедливыми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1" descr="C:\Users\Администратор\Desktop\фото класс 1\IMG_20171204_09101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0481" y="4077072"/>
            <a:ext cx="3663033" cy="2395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56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60647"/>
            <a:ext cx="6134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Ведущая педагогическая идея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7080" y="871643"/>
            <a:ext cx="8784975" cy="1200329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оптимальных условий для формирования коммуникативных универсальных учебных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младших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школьников посредством организации 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 сменного состава.</a:t>
            </a:r>
            <a:endParaRPr lang="ru-RU" alt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Светлана\Desktop\Для аттестации\фото для презентации\IMG_20181107_1150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7837" y="4553015"/>
            <a:ext cx="2832316" cy="2124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1508" y="2060848"/>
            <a:ext cx="87849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Новизна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8021" y="2780928"/>
            <a:ext cx="8784975" cy="156966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индивидуальности, создание необходимых условий для саморазвития, самовыражения, возможность реализовать себя в познании. Сочетание различных компонентов образовательного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410782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1269" y="188640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Теоретическое 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обоснование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9271" y="773415"/>
            <a:ext cx="8784975" cy="347787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работы пар сменного состава подробно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описана в трудах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Г.А.Цукерман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А.Г. Ривин, Ш.А.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Амонашвили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А.Г.Границкая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М.А.Мкртчян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В.К.Дьяченко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Г.К.Селевко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психологи и педагоги предлагают разделить детей на малые группы (по 4-5 чел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.). 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Соединяя детей в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микрогруппы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мы даем им, по словам </a:t>
            </a:r>
            <a:r>
              <a:rPr lang="ru-RU" alt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Г.А.Цукерман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почву, на которой вырастает спокойное самоуважение ребенка, чувство собственного достоинства, возможное только среди  равных себе.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содействие друг другу, партнерство по 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взаимодействию.</a:t>
            </a:r>
          </a:p>
          <a:p>
            <a:pPr algn="just"/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словам </a:t>
            </a:r>
            <a:r>
              <a:rPr lang="ru-RU" alt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С.Л.Рубинштейна</a:t>
            </a:r>
            <a:r>
              <a:rPr lang="ru-RU" alt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«В процессе сотрудничества способности и возможности учащихся проявляются наиболее полно, достигая качественно нового уровня развития».</a:t>
            </a:r>
          </a:p>
        </p:txBody>
      </p:sp>
      <p:pic>
        <p:nvPicPr>
          <p:cNvPr id="5" name="Picture 1" descr="C:\Users\Администратор\Desktop\фото класс 1\IMG_20171204_0911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716" y="4502395"/>
            <a:ext cx="3033315" cy="2092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52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653953"/>
            <a:ext cx="7704856" cy="10274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Основные формы коллективного обучения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427984" y="1681421"/>
            <a:ext cx="0" cy="37939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843808" y="2060817"/>
            <a:ext cx="3240360" cy="252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215516" y="2727941"/>
            <a:ext cx="3348372" cy="1008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татистическая пара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771800" y="3955860"/>
            <a:ext cx="3600400" cy="1008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ариационная пара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0072" y="2731001"/>
            <a:ext cx="3564396" cy="1008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инамическая пара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2843808" y="2060817"/>
            <a:ext cx="0" cy="6206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087794" y="2073436"/>
            <a:ext cx="0" cy="62067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4427984" y="2132117"/>
            <a:ext cx="0" cy="1800939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42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6743</TotalTime>
  <Words>1806</Words>
  <Application>Microsoft Office PowerPoint</Application>
  <PresentationFormat>Экран (4:3)</PresentationFormat>
  <Paragraphs>322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185</cp:revision>
  <dcterms:created xsi:type="dcterms:W3CDTF">2020-10-22T05:23:41Z</dcterms:created>
  <dcterms:modified xsi:type="dcterms:W3CDTF">2021-03-29T15:07:07Z</dcterms:modified>
</cp:coreProperties>
</file>