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9" r:id="rId24"/>
    <p:sldId id="278" r:id="rId25"/>
    <p:sldId id="280" r:id="rId26"/>
    <p:sldId id="281" r:id="rId27"/>
    <p:sldId id="283" r:id="rId28"/>
    <p:sldId id="282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F118D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926" autoAdjust="0"/>
    <p:restoredTop sz="94660"/>
  </p:normalViewPr>
  <p:slideViewPr>
    <p:cSldViewPr>
      <p:cViewPr varScale="1">
        <p:scale>
          <a:sx n="64" d="100"/>
          <a:sy n="64" d="100"/>
        </p:scale>
        <p:origin x="-15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ECE06-84AA-4434-8250-97AA1F08954B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8677C6CA-7705-4B62-8E4B-61E70A37FE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ECE06-84AA-4434-8250-97AA1F08954B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7C6CA-7705-4B62-8E4B-61E70A37FE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ECE06-84AA-4434-8250-97AA1F08954B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7C6CA-7705-4B62-8E4B-61E70A37FE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ECE06-84AA-4434-8250-97AA1F08954B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7C6CA-7705-4B62-8E4B-61E70A37FE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ECE06-84AA-4434-8250-97AA1F08954B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677C6CA-7705-4B62-8E4B-61E70A37FE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ECE06-84AA-4434-8250-97AA1F08954B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7C6CA-7705-4B62-8E4B-61E70A37FE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ECE06-84AA-4434-8250-97AA1F08954B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7C6CA-7705-4B62-8E4B-61E70A37FE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ECE06-84AA-4434-8250-97AA1F08954B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7C6CA-7705-4B62-8E4B-61E70A37FE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ECE06-84AA-4434-8250-97AA1F08954B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7C6CA-7705-4B62-8E4B-61E70A37FE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ECE06-84AA-4434-8250-97AA1F08954B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7C6CA-7705-4B62-8E4B-61E70A37FE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ECE06-84AA-4434-8250-97AA1F08954B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677C6CA-7705-4B62-8E4B-61E70A37FE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ADECE06-84AA-4434-8250-97AA1F08954B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8677C6CA-7705-4B62-8E4B-61E70A37FE7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epositphotos_105464686-stock-photo-sushi-and-japanese-food-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6360"/>
            <a:ext cx="9144000" cy="703072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86050" y="3286124"/>
            <a:ext cx="4914912" cy="2471758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Проект подготовлен ученицей 10 «М» класса ГБОУ СОШ №422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Стекольщиковой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Еленой Александровной.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Руководитель Яковлева Надежда Валентиновна.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42910" y="1500174"/>
            <a:ext cx="7929618" cy="1643074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571612"/>
            <a:ext cx="7772400" cy="1470025"/>
          </a:xfrm>
        </p:spPr>
        <p:txBody>
          <a:bodyPr>
            <a:normAutofit/>
          </a:bodyPr>
          <a:lstStyle/>
          <a:p>
            <a:r>
              <a:rPr lang="ru-RU" sz="4800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Азбука здорового питания</a:t>
            </a:r>
            <a:endParaRPr lang="ru-RU" sz="4800" b="1" i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00100" y="1571612"/>
            <a:ext cx="7429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ИНФОРМАЦИОННО-ИССЛЕДОВАТЕЛЬСКИЙ ПРОЕКТ</a:t>
            </a:r>
            <a:endParaRPr lang="ru-RU" b="1" i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1429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Заболевания, вызванные неправильным питанием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1428736"/>
            <a:ext cx="3857652" cy="4857784"/>
          </a:xfrm>
        </p:spPr>
        <p:txBody>
          <a:bodyPr>
            <a:normAutofit lnSpcReduction="10000"/>
          </a:bodyPr>
          <a:lstStyle/>
          <a:p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Гастрит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– воспаление слизистой оболочки желудка. Подразделяется на несколько типов и имеет различные классификации. </a:t>
            </a:r>
          </a:p>
          <a:p>
            <a:pPr>
              <a:buNone/>
            </a:pPr>
            <a:r>
              <a:rPr lang="ru-RU" sz="2300" i="1" u="sng" dirty="0" smtClean="0">
                <a:latin typeface="Times New Roman" pitchFamily="18" charset="0"/>
                <a:cs typeface="Times New Roman" pitchFamily="18" charset="0"/>
              </a:rPr>
              <a:t>Симптомы: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изжога, отрыжка, жжение и боли в желудке. </a:t>
            </a:r>
          </a:p>
          <a:p>
            <a:pPr>
              <a:buNone/>
            </a:pPr>
            <a:r>
              <a:rPr lang="ru-RU" sz="2300" i="1" u="sng" dirty="0" smtClean="0">
                <a:latin typeface="Times New Roman" pitchFamily="18" charset="0"/>
                <a:cs typeface="Times New Roman" pitchFamily="18" charset="0"/>
              </a:rPr>
              <a:t>Причины: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бактерии 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Helicobacter pylori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, отравление, вредные привычки, стресс, неправильное питание. </a:t>
            </a:r>
            <a:endParaRPr lang="en-US" sz="23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i="1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-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5822" y="1990570"/>
            <a:ext cx="4500594" cy="31095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57488" y="6143644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Язва желудка – следствие гастрита</a:t>
            </a:r>
            <a:endParaRPr lang="ru-RU" b="1" i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214338"/>
            <a:ext cx="77724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Ещё несколько примеров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000108"/>
            <a:ext cx="5286412" cy="5643578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Дуоденит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воспаление 12-перстной кишки.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Острый панкреатит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острое воспаление поджелудочной железы.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Колиты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воспалительные заболевания стенок толстого кишечника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Дисбактериоз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дисбаланс микрофлоры кишечника, приводящий к нарушению работы пищеварительной системы.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zheludochno-kishechnyj-trakt-i-ego-bolezn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8" y="1357298"/>
            <a:ext cx="3786182" cy="37433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Профилактика заболеваний ЖКТ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1214422"/>
            <a:ext cx="5572164" cy="5286412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Регулярные обследования у гастроэнтеролога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Здоровое сбалансированное питание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Отказ от вредных привычек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Наблюдение за своим состоянием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Борьба с лишним весом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Отказ от употребления «пищевого мусора»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Осторожное отношение к лекарствам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Психический комфорт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6.12.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8" y="4500570"/>
            <a:ext cx="3023525" cy="1961604"/>
          </a:xfrm>
          <a:prstGeom prst="rect">
            <a:avLst/>
          </a:prstGeom>
        </p:spPr>
      </p:pic>
      <p:pic>
        <p:nvPicPr>
          <p:cNvPr id="5" name="Рисунок 4" descr="3cddf9f9babbe9526ececebdeacd148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3636" y="1071546"/>
            <a:ext cx="2552700" cy="2838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 rot="10800000" flipV="1">
            <a:off x="714348" y="428604"/>
            <a:ext cx="7772400" cy="5286412"/>
          </a:xfrm>
        </p:spPr>
        <p:txBody>
          <a:bodyPr>
            <a:normAutofit/>
          </a:bodyPr>
          <a:lstStyle/>
          <a:p>
            <a:r>
              <a:rPr lang="ru-RU" dirty="0" smtClean="0"/>
              <a:t>Для определения уровня заинтересованности и образованности людей моего возраста по теме питания, я провела опрос своих одноклассников. Опрос состоял из 10 вопросов. </a:t>
            </a:r>
            <a:r>
              <a:rPr lang="ru-RU" i="1" dirty="0" smtClean="0"/>
              <a:t>Для исследования была взята фокус-группа из 20 человек.</a:t>
            </a:r>
            <a:endParaRPr lang="ru-RU" dirty="0" smtClean="0"/>
          </a:p>
          <a:p>
            <a:r>
              <a:rPr lang="ru-RU" b="1" u="sng" dirty="0" smtClean="0"/>
              <a:t>Результаты опроса представлены на следующих слайдах.</a:t>
            </a:r>
            <a:endParaRPr lang="ru-RU" b="1" u="sng" dirty="0"/>
          </a:p>
        </p:txBody>
      </p:sp>
      <p:pic>
        <p:nvPicPr>
          <p:cNvPr id="4" name="Рисунок 3" descr="opros-800x44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857752" y="3571876"/>
            <a:ext cx="3929090" cy="2543193"/>
          </a:xfrm>
          <a:prstGeom prst="rect">
            <a:avLst/>
          </a:prstGeom>
        </p:spPr>
      </p:pic>
      <p:pic>
        <p:nvPicPr>
          <p:cNvPr id="5" name="Рисунок 4" descr="1497513171_soc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4282" y="3714752"/>
            <a:ext cx="4638874" cy="27581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14290"/>
            <a:ext cx="7772400" cy="171451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Знаете ли вы о том, что такое правильное питание?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Девочки (10 человек)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100 %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0 %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Мальчики (10 человек)</a:t>
            </a:r>
          </a:p>
          <a:p>
            <a:pPr>
              <a:buNone/>
            </a:pPr>
            <a:endParaRPr lang="ru-RU" i="1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100 % 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0 %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14290"/>
            <a:ext cx="7772400" cy="171450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Придерживаетесь ли вы принципов правильного и сбалансированного питания?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857224" y="1928802"/>
            <a:ext cx="7772400" cy="4572000"/>
          </a:xfrm>
        </p:spPr>
        <p:txBody>
          <a:bodyPr/>
          <a:lstStyle/>
          <a:p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Девочки (10 человек)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70 %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30 %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Мальчики (10 человек)</a:t>
            </a:r>
          </a:p>
          <a:p>
            <a:pPr>
              <a:buNone/>
            </a:pPr>
            <a:endParaRPr lang="ru-RU" i="1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40 % 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60 %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14290"/>
            <a:ext cx="7772400" cy="17144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Пробовали ли вы когда-нибудь придерживаться диеты?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28662" y="1571612"/>
            <a:ext cx="7772400" cy="4572000"/>
          </a:xfrm>
        </p:spPr>
        <p:txBody>
          <a:bodyPr/>
          <a:lstStyle/>
          <a:p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Девочки (10 человек)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70 %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30 %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Мальчики (10 человек)</a:t>
            </a:r>
          </a:p>
          <a:p>
            <a:pPr>
              <a:buNone/>
            </a:pPr>
            <a:endParaRPr lang="ru-RU" i="1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20 % 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80 %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1071546"/>
            <a:ext cx="7772400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Если да, то получилось ли потерять вес и остаться в таком состоянии после смены режима питания? </a:t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57224" y="1785926"/>
            <a:ext cx="7772400" cy="4572000"/>
          </a:xfrm>
        </p:spPr>
        <p:txBody>
          <a:bodyPr/>
          <a:lstStyle/>
          <a:p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Девочки (10 человек)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50 %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НЕТ ИЛИ ПРОЧЕРК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50 %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Мальчики (10 человек)</a:t>
            </a:r>
          </a:p>
          <a:p>
            <a:pPr>
              <a:buNone/>
            </a:pPr>
            <a:endParaRPr lang="ru-RU" i="1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10 % 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НЕТ ИЛИ ПРОЧЕРК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90 %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857232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5. Знаете ли вы о последствиях диет?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57224" y="1714488"/>
            <a:ext cx="7772400" cy="4572000"/>
          </a:xfrm>
        </p:spPr>
        <p:txBody>
          <a:bodyPr/>
          <a:lstStyle/>
          <a:p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Девочки (10 человек)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80 %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20 %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Мальчики (10 человек)</a:t>
            </a:r>
          </a:p>
          <a:p>
            <a:pPr>
              <a:buNone/>
            </a:pPr>
            <a:endParaRPr lang="ru-RU" i="1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60 % 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40 %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0"/>
            <a:ext cx="7929618" cy="22970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6. Как вы считаете, сбалансированное у Вас питание или нет?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85786" y="1785926"/>
            <a:ext cx="7772400" cy="4572000"/>
          </a:xfrm>
        </p:spPr>
        <p:txBody>
          <a:bodyPr/>
          <a:lstStyle/>
          <a:p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Девочки (10 человек)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40 %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60 %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Мальчики (10 человек)</a:t>
            </a:r>
          </a:p>
          <a:p>
            <a:pPr>
              <a:buNone/>
            </a:pPr>
            <a:endParaRPr lang="ru-RU" i="1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40 % 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60 %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-214338"/>
            <a:ext cx="77724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Цели и задачи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357158" y="1071546"/>
            <a:ext cx="8429684" cy="5000660"/>
          </a:xfrm>
        </p:spPr>
        <p:txBody>
          <a:bodyPr>
            <a:normAutofit fontScale="92500"/>
          </a:bodyPr>
          <a:lstStyle/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Цель работы: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создать собственный набор правил и рекомендаций по здоровому питанию, который будет понятен и доступен каждому</a:t>
            </a: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lvl="0">
              <a:buNone/>
            </a:pPr>
            <a:r>
              <a:rPr lang="ru-RU" sz="2400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/>
              <a:t>изучить различные теоретические источники и найти информацию по поставленной проблеме </a:t>
            </a:r>
          </a:p>
          <a:p>
            <a:pPr lvl="0">
              <a:buNone/>
            </a:pPr>
            <a:r>
              <a:rPr lang="ru-RU" sz="2400" dirty="0" smtClean="0">
                <a:solidFill>
                  <a:srgbClr val="FF6600"/>
                </a:solidFill>
              </a:rPr>
              <a:t>- </a:t>
            </a:r>
            <a:r>
              <a:rPr lang="ru-RU" sz="2400" dirty="0" smtClean="0"/>
              <a:t>  рассмотреть статистические данные и выявить основные тенденции, связанные с неправильным питанием в России и мире</a:t>
            </a:r>
          </a:p>
          <a:p>
            <a:pPr lvl="0">
              <a:buFontTx/>
              <a:buChar char="-"/>
            </a:pPr>
            <a:r>
              <a:rPr lang="ru-RU" sz="2400" dirty="0" smtClean="0"/>
              <a:t>провести опрос среди одноклассников  Для определения уровня заинтересованности и образованности людей моего возраста по теме питания</a:t>
            </a:r>
          </a:p>
          <a:p>
            <a:pPr lvl="0">
              <a:buFontTx/>
              <a:buChar char="-"/>
            </a:pPr>
            <a:r>
              <a:rPr lang="ru-RU" sz="2400" dirty="0" smtClean="0"/>
              <a:t>сделать выводы на основе полученной информации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14290"/>
            <a:ext cx="7772400" cy="177485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7. Знаете ли вы, что такое обмен веществ?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57224" y="1571612"/>
            <a:ext cx="7772400" cy="4572000"/>
          </a:xfrm>
        </p:spPr>
        <p:txBody>
          <a:bodyPr/>
          <a:lstStyle/>
          <a:p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Девочки (10 человек)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100 %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0 %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Мальчики (10 человек)</a:t>
            </a:r>
          </a:p>
          <a:p>
            <a:pPr>
              <a:buNone/>
            </a:pPr>
            <a:endParaRPr lang="ru-RU" i="1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100 % 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0 %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857232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8. Знаете ли вы свою норму калорий?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28662" y="1428736"/>
            <a:ext cx="7772400" cy="4572000"/>
          </a:xfrm>
        </p:spPr>
        <p:txBody>
          <a:bodyPr/>
          <a:lstStyle/>
          <a:p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Девочки (10 человек)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50 %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50 %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Мальчики (10 человек)</a:t>
            </a:r>
          </a:p>
          <a:p>
            <a:pPr>
              <a:buNone/>
            </a:pPr>
            <a:endParaRPr lang="ru-RU" i="1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10 % 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90 %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500042"/>
            <a:ext cx="7772400" cy="143985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9. Считали ли вы когда-нибудь калории?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Девочки (10 человек)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50 %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50 %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Мальчики (10 человек)</a:t>
            </a:r>
          </a:p>
          <a:p>
            <a:pPr>
              <a:buNone/>
            </a:pPr>
            <a:endParaRPr lang="ru-RU" i="1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0 % 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100 %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10. Соблюдаете ли вы свои нормы КБЖУ?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Девочки (10 человек)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50 %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50 %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Мальчики (10 человек)</a:t>
            </a:r>
          </a:p>
          <a:p>
            <a:pPr>
              <a:buNone/>
            </a:pPr>
            <a:endParaRPr lang="ru-RU" i="1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20 % 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80 %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0"/>
            <a:ext cx="77724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Вывод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85786" y="1214422"/>
            <a:ext cx="7772400" cy="45720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основе данных опроса можно сказать, что среди моих одноклассников наблюдается средняя осведомлённость о теме питания и своих норм в целом. Девочки показали более высокую заинтересованность в этом вопросе, чем мальчики.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45877_368x5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050" y="3643314"/>
            <a:ext cx="3505200" cy="27146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0"/>
            <a:ext cx="77724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Рекомендации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1214422"/>
            <a:ext cx="7772400" cy="45720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Результатом моей проектной деятельности являются рекомендации по здоровому питанию. Всего их создано 10 штук, и распределены они по трём разделам: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Правильное питание: что? где? когда?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Продукты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Спорт и питание</a:t>
            </a:r>
          </a:p>
        </p:txBody>
      </p:sp>
      <p:pic>
        <p:nvPicPr>
          <p:cNvPr id="4" name="Рисунок 3" descr="pravilnoe-pitanie-dlya-pokhudeniya-menyu-na-kazhdyj-de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7620" y="3714752"/>
            <a:ext cx="4714888" cy="28289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0"/>
            <a:ext cx="77724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Выводы работы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14348" y="1285860"/>
            <a:ext cx="7772400" cy="45720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1. Невозможно спорить с тем, что и у диет, и у правильного питания существуют свои преимущества и недостатки.</a:t>
            </a:r>
          </a:p>
          <a:p>
            <a:r>
              <a:rPr lang="ru-RU" dirty="0" smtClean="0"/>
              <a:t>2. Метаболизм является очень важной частью нашего организма. От обмена веществ полностью зависит человеческая жизнедеятельность. </a:t>
            </a:r>
          </a:p>
          <a:p>
            <a:r>
              <a:rPr lang="ru-RU" dirty="0" smtClean="0"/>
              <a:t>3. Неправильное питание способно вызывать серьёзные заболевания, некоторые из которых в запущенных стадиях могут приводить к летальному исходу. Именно поэтому нужно очень ответственно относится к выбору продуктов, потребляемых в пищу, и их количеству и соблюдать нормы, необходимые для профилактики болезней желудочно-кишечного тракта. 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-214338"/>
            <a:ext cx="77724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Список литературы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57224" y="1071546"/>
            <a:ext cx="7772400" cy="45720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Колесов Д. В. Биология: 8 класс. : учебник/ Д. В. Колесов, Р. Д. Маш, И. Н. Беляев. - М., 2014.</a:t>
            </a:r>
          </a:p>
          <a:p>
            <a:r>
              <a:rPr lang="ru-RU" dirty="0" err="1" smtClean="0"/>
              <a:t>Бэйлор</a:t>
            </a:r>
            <a:r>
              <a:rPr lang="ru-RU" dirty="0" smtClean="0"/>
              <a:t> Д.: Дело не в калориях. Как не зависеть от диет, не изнурять себя фитнесом, быть в отличной форме и жить лучше/ Д. </a:t>
            </a:r>
            <a:r>
              <a:rPr lang="ru-RU" dirty="0" err="1" smtClean="0"/>
              <a:t>Бейлор</a:t>
            </a:r>
            <a:r>
              <a:rPr lang="ru-RU" dirty="0" smtClean="0"/>
              <a:t>. - 2017.</a:t>
            </a:r>
          </a:p>
          <a:p>
            <a:r>
              <a:rPr lang="ru-RU" dirty="0" smtClean="0"/>
              <a:t>https://www.inmoment.ru/beauty/health/metabolic-disorder.html</a:t>
            </a:r>
          </a:p>
          <a:p>
            <a:r>
              <a:rPr lang="ru-RU" dirty="0" smtClean="0"/>
              <a:t>http://fit-cook.ru/pravilnoepitaniye/26-metabolizm-i-pohudenie-kak-uskorit-obmen-veschestv.html</a:t>
            </a:r>
          </a:p>
          <a:p>
            <a:r>
              <a:rPr lang="ru-RU" dirty="0" smtClean="0"/>
              <a:t>http://ladytech.ru/profilaktika-boleznej-svyazannyx-s-nepravilnym-pitaniem/</a:t>
            </a:r>
          </a:p>
          <a:p>
            <a:r>
              <a:rPr lang="ru-RU" dirty="0" smtClean="0"/>
              <a:t>https://fitseven.ru/pohudenie/pravilnoe-pitanie/osnovy-pitaniya-uglevody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57224" y="2286000"/>
            <a:ext cx="7772400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b="1" u="sng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4800" b="1" u="sng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142852"/>
            <a:ext cx="7772400" cy="72705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28596" y="928670"/>
            <a:ext cx="8358246" cy="5186386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Ты то, что ты ешь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Когда-то давно я услышала эту фразу по телевизору, но особого значения ей никогда не придавала. Но, когда у меня обнаружились серьёзные проблемы со здоровьем из-за неправильного питания, я снова вспомнила её и по-настоящему задумалась над смыслом, заключённом в этих словах. </a:t>
            </a:r>
          </a:p>
          <a:p>
            <a:r>
              <a:rPr lang="ru-RU" sz="2000" i="1" u="sng" dirty="0" smtClean="0">
                <a:latin typeface="Times New Roman" pitchFamily="18" charset="0"/>
                <a:cs typeface="Times New Roman" pitchFamily="18" charset="0"/>
              </a:rPr>
              <a:t>Доказано, что только в России более 63% смертей происходит по причине неправильного питания.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Проблема: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люди чаще отдают предпочтение неполезной и быстрой еде, т.к. стараются сэкономить время или  просто из-за нежелания готовить что-либо полезное и сложное. Это сильно вредит организму и, в лучшем случае, просто не несёт никакой пользы.</a:t>
            </a:r>
          </a:p>
          <a:p>
            <a:endParaRPr lang="ru-RU" dirty="0"/>
          </a:p>
        </p:txBody>
      </p:sp>
      <p:pic>
        <p:nvPicPr>
          <p:cNvPr id="4" name="Рисунок 3" descr="pravilnoe-pitanie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714744" y="4024190"/>
            <a:ext cx="3929090" cy="26159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-214338"/>
            <a:ext cx="77724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Диета </a:t>
            </a:r>
            <a:r>
              <a:rPr lang="en-US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vs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Правильное питание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85786" y="1000108"/>
            <a:ext cx="7715304" cy="5286412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погоне за быстрым снижением массы тела многие прибегают к диетам. Но, что же означает это, ненавистное многим, слово?</a:t>
            </a:r>
          </a:p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Диета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это кратковременное ограничение себя в еде, порой очень жесткое, но достаточно эффективное. Её главный недостаток заключается в том, что большая часть потерянных килограмм возвращается обратно при смене режима питания. Следует учитывать то, что диеты создают большой стресс для организма в целом.</a:t>
            </a:r>
          </a:p>
          <a:p>
            <a:r>
              <a:rPr lang="ru-RU" sz="2200" i="1" u="sng" dirty="0" smtClean="0">
                <a:latin typeface="Times New Roman" pitchFamily="18" charset="0"/>
                <a:cs typeface="Times New Roman" pitchFamily="18" charset="0"/>
              </a:rPr>
              <a:t>Самые популярные варианты диет:</a:t>
            </a:r>
          </a:p>
          <a:p>
            <a:pPr>
              <a:buFontTx/>
              <a:buChar char="-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Питьевая</a:t>
            </a:r>
          </a:p>
          <a:p>
            <a:pPr>
              <a:buFontTx/>
              <a:buChar char="-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Диета Кима Протасова</a:t>
            </a:r>
          </a:p>
          <a:p>
            <a:pPr>
              <a:buFontTx/>
              <a:buChar char="-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Японская</a:t>
            </a:r>
          </a:p>
          <a:p>
            <a:pPr>
              <a:buFontTx/>
              <a:buChar char="-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Гречневая</a:t>
            </a:r>
          </a:p>
          <a:p>
            <a:pPr>
              <a:buFontTx/>
              <a:buChar char="-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Кефирная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pitevaya_dieta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857752" y="4143380"/>
            <a:ext cx="4000496" cy="22522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214338"/>
            <a:ext cx="77724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Правильное питание 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785794"/>
            <a:ext cx="8501122" cy="4286280"/>
          </a:xfrm>
        </p:spPr>
        <p:txBody>
          <a:bodyPr>
            <a:normAutofit/>
          </a:bodyPr>
          <a:lstStyle/>
          <a:p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Правильным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называют 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питание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которое обеспечивает рост, нормальное развитие и поддержание человеческой жизнедеятельности, способствует укреплению иммунитета и профилактике заболеваний.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Оно должно учитывать все аспекты организма и осуществляться таким образом, чтобы не нарушался баланс белков, минеральных веществ, учитывался правильный для отдельно взятого человека каллораж. </a:t>
            </a:r>
          </a:p>
          <a:p>
            <a:pPr>
              <a:buNone/>
            </a:pPr>
            <a: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  <a:t>Главное отличие правильного питания от диеты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том, что оно сбалансировано, разнообразно и не урезано. Чаще всего такой тип питания направлен на поддержание веса, а не его снижение. </a:t>
            </a: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kibika.com_food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4857760"/>
            <a:ext cx="8001056" cy="17453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7772400" cy="785834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Метаболизм</a:t>
            </a:r>
            <a:endParaRPr lang="ru-RU" sz="4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000084"/>
            <a:ext cx="5715008" cy="5857916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Метаболизм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(обмен веществ)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химические реакции, ежесекундно, ежечасно протекающие в организме человека и необходимые для поддержания жизнедеятельности. Обмен веществ – процесс непрерывный, и его условно разделяют на: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Анаболизм (биологический синтез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Катаболизм (обмен энергетический)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200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У каждого человека обмен веществ работает на </a:t>
            </a:r>
            <a: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  <a:t>определённое количество калорий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. Это значение отражает, сколько калорий человек потратит, если будет вести неактивный образ жизни (весь день лежать, например). </a:t>
            </a:r>
            <a:r>
              <a:rPr lang="ru-RU" sz="2200" i="1" u="sng" dirty="0" smtClean="0">
                <a:latin typeface="Times New Roman" pitchFamily="18" charset="0"/>
                <a:cs typeface="Times New Roman" pitchFamily="18" charset="0"/>
              </a:rPr>
              <a:t>У каждого это значение разное. </a:t>
            </a:r>
          </a:p>
        </p:txBody>
      </p:sp>
      <p:pic>
        <p:nvPicPr>
          <p:cNvPr id="5" name="Рисунок 4" descr="uskorennyy-metabolizm-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929322" y="1357298"/>
            <a:ext cx="2857500" cy="1905000"/>
          </a:xfrm>
          <a:prstGeom prst="rect">
            <a:avLst/>
          </a:prstGeom>
        </p:spPr>
      </p:pic>
      <p:pic>
        <p:nvPicPr>
          <p:cNvPr id="6" name="Рисунок 5" descr="14_04_2014_04_50_53_3be85d232ae35c4ca7d7bd52ae9b7bf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970736" y="4071942"/>
            <a:ext cx="2902020" cy="16969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uluchit-metabolizm-4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Формулы для расчёта базового метаболизма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571604" y="1285860"/>
            <a:ext cx="7772400" cy="4572000"/>
          </a:xfrm>
        </p:spPr>
        <p:txBody>
          <a:bodyPr>
            <a:normAutofit/>
          </a:bodyPr>
          <a:lstStyle/>
          <a:p>
            <a:r>
              <a:rPr lang="ru-RU" sz="2800" i="1" u="sng" dirty="0" smtClean="0">
                <a:latin typeface="Times New Roman" pitchFamily="18" charset="0"/>
                <a:cs typeface="Times New Roman" pitchFamily="18" charset="0"/>
              </a:rPr>
              <a:t>Расчет основного обмена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ОО для женщин 18-30 лет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(0,0621 × масса тела (кг) + 2,0357) × 240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ОО для женщин 31-60 лет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(0,0342 × масса тела (кг) + 3,5377) × 240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ОО для женщин старше 60 лет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(0,0377 × масса тела (кг) + 2,7545) × 240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ОО для мужчин 18-30 лет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(0,0630 × масса тела (кг) + 2,8957) × 240.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ОО для мужчин 31-60 лет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(0,0491 × масса тела (кг) + 2,4587) × 240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bg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5572140"/>
            <a:ext cx="9144000" cy="12858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214338"/>
            <a:ext cx="77724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Обмен веществ и КБЖУ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857232"/>
            <a:ext cx="7772400" cy="45720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Ранее я уже упомянула о том, что для каждого человека существует определённая норма калорий, которые нужно употреблять каждый день. Но, помимо этой нормы существует ещё 3 важных показателя, которые играют большую роль при составлении правильного рациона. Это Белки, Жиры и Углеводы.</a:t>
            </a:r>
          </a:p>
          <a:p>
            <a:pPr>
              <a:buFontTx/>
              <a:buChar char="-"/>
            </a:pP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Углеводы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энергия. Они составляют большую часть всех продуктов.</a:t>
            </a:r>
          </a:p>
          <a:p>
            <a:pPr>
              <a:buFontTx/>
              <a:buChar char="-"/>
            </a:pP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Белки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строительный материал для организма. Их необходимо рассчитывать следующим образом: 2 грамма на 1 килограмма веса.</a:t>
            </a:r>
          </a:p>
          <a:p>
            <a:pPr>
              <a:buFontTx/>
              <a:buChar char="-"/>
            </a:pP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Жиры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очень важный показатель для женщин, отвечает за здоровье ногтей, волос и репродуктивной системы.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рацион-КБЖУ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928926" y="4643446"/>
            <a:ext cx="3071802" cy="20478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20348</TotalTime>
  <Words>1370</Words>
  <Application>Microsoft Office PowerPoint</Application>
  <PresentationFormat>Экран (4:3)</PresentationFormat>
  <Paragraphs>183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Справедливость</vt:lpstr>
      <vt:lpstr>Азбука здорового питания</vt:lpstr>
      <vt:lpstr>Цели и задачи</vt:lpstr>
      <vt:lpstr>Актуальность</vt:lpstr>
      <vt:lpstr>Диета vs Правильное питание</vt:lpstr>
      <vt:lpstr>Правильное питание </vt:lpstr>
      <vt:lpstr>Метаболизм</vt:lpstr>
      <vt:lpstr>Слайд 7</vt:lpstr>
      <vt:lpstr>Формулы для расчёта базового метаболизма</vt:lpstr>
      <vt:lpstr>Обмен веществ и КБЖУ</vt:lpstr>
      <vt:lpstr>Заболевания, вызванные неправильным питанием</vt:lpstr>
      <vt:lpstr>Ещё несколько примеров</vt:lpstr>
      <vt:lpstr>Профилактика заболеваний ЖКТ</vt:lpstr>
      <vt:lpstr>Слайд 13</vt:lpstr>
      <vt:lpstr>1. Знаете ли вы о том, что такое правильное питание? </vt:lpstr>
      <vt:lpstr>2. Придерживаетесь ли вы принципов правильного и сбалансированного питания?</vt:lpstr>
      <vt:lpstr>3. Пробовали ли вы когда-нибудь придерживаться диеты? </vt:lpstr>
      <vt:lpstr>4. Если да, то получилось ли потерять вес и остаться в таком состоянии после смены режима питания?  </vt:lpstr>
      <vt:lpstr>5. Знаете ли вы о последствиях диет? </vt:lpstr>
      <vt:lpstr>6. Как вы считаете, сбалансированное у Вас питание или нет? </vt:lpstr>
      <vt:lpstr>7. Знаете ли вы, что такое обмен веществ? </vt:lpstr>
      <vt:lpstr>8. Знаете ли вы свою норму калорий? </vt:lpstr>
      <vt:lpstr>9. Считали ли вы когда-нибудь калории? </vt:lpstr>
      <vt:lpstr>10. Соблюдаете ли вы свои нормы КБЖУ?</vt:lpstr>
      <vt:lpstr>Вывод</vt:lpstr>
      <vt:lpstr>Рекомендации</vt:lpstr>
      <vt:lpstr>Выводы работы</vt:lpstr>
      <vt:lpstr>Список литературы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Азбука здорового питания</dc:title>
  <dc:creator>User</dc:creator>
  <cp:lastModifiedBy>SuperGrandMa</cp:lastModifiedBy>
  <cp:revision>19</cp:revision>
  <dcterms:created xsi:type="dcterms:W3CDTF">2019-02-12T20:34:35Z</dcterms:created>
  <dcterms:modified xsi:type="dcterms:W3CDTF">2021-04-05T11:02:10Z</dcterms:modified>
</cp:coreProperties>
</file>