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3"/>
  </p:notesMasterIdLst>
  <p:sldIdLst>
    <p:sldId id="256" r:id="rId2"/>
    <p:sldId id="257" r:id="rId3"/>
    <p:sldId id="263" r:id="rId4"/>
    <p:sldId id="264" r:id="rId5"/>
    <p:sldId id="265" r:id="rId6"/>
    <p:sldId id="267" r:id="rId7"/>
    <p:sldId id="269" r:id="rId8"/>
    <p:sldId id="270" r:id="rId9"/>
    <p:sldId id="271" r:id="rId10"/>
    <p:sldId id="272" r:id="rId11"/>
    <p:sldId id="27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ADBCEB-C8CC-4184-AE74-720060FDD11D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BE0800-723F-4C5C-AFAC-2EB1219ADE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444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BE0800-723F-4C5C-AFAC-2EB1219ADEE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2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2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2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4.pn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2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2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2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2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928669"/>
            <a:ext cx="8429684" cy="3000397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«Дифференциация звуков </a:t>
            </a:r>
            <a:r>
              <a:rPr lang="en-US" sz="5400" b="1" dirty="0" smtClean="0">
                <a:solidFill>
                  <a:srgbClr val="C00000"/>
                </a:solidFill>
              </a:rPr>
              <a:t>[</a:t>
            </a:r>
            <a:r>
              <a:rPr lang="ru-RU" sz="5400" b="1" dirty="0" smtClean="0">
                <a:solidFill>
                  <a:srgbClr val="C00000"/>
                </a:solidFill>
              </a:rPr>
              <a:t>ч</a:t>
            </a:r>
            <a:r>
              <a:rPr lang="en-US" sz="5400" b="1" dirty="0" smtClean="0">
                <a:solidFill>
                  <a:srgbClr val="C00000"/>
                </a:solidFill>
              </a:rPr>
              <a:t>] – [</a:t>
            </a:r>
            <a:r>
              <a:rPr lang="ru-RU" sz="5400" b="1" dirty="0" err="1" smtClean="0">
                <a:solidFill>
                  <a:srgbClr val="C00000"/>
                </a:solidFill>
              </a:rPr>
              <a:t>щ</a:t>
            </a:r>
            <a:r>
              <a:rPr lang="en-US" sz="5400" b="1" dirty="0" smtClean="0">
                <a:solidFill>
                  <a:srgbClr val="C00000"/>
                </a:solidFill>
              </a:rPr>
              <a:t>] </a:t>
            </a:r>
            <a:r>
              <a:rPr lang="ru-RU" sz="5400" b="1" dirty="0" smtClean="0">
                <a:solidFill>
                  <a:srgbClr val="C00000"/>
                </a:solidFill>
              </a:rPr>
              <a:t>в словах и предложениях».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43306" y="5929330"/>
            <a:ext cx="5072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C000"/>
                </a:solidFill>
              </a:rPr>
              <a:t>Подготовила учитель - логопед</a:t>
            </a:r>
          </a:p>
          <a:p>
            <a:pPr algn="ctr"/>
            <a:r>
              <a:rPr lang="ru-RU" b="1" dirty="0" smtClean="0">
                <a:solidFill>
                  <a:srgbClr val="FFC000"/>
                </a:solidFill>
              </a:rPr>
              <a:t>Осипова Марина Николаевна</a:t>
            </a:r>
          </a:p>
        </p:txBody>
      </p:sp>
      <p:pic>
        <p:nvPicPr>
          <p:cNvPr id="5" name="Рисунок 4" descr="alf_2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012910">
            <a:off x="285720" y="4429132"/>
            <a:ext cx="1761886" cy="1761886"/>
          </a:xfrm>
          <a:prstGeom prst="rect">
            <a:avLst/>
          </a:prstGeom>
        </p:spPr>
      </p:pic>
      <p:pic>
        <p:nvPicPr>
          <p:cNvPr id="6" name="Рисунок 5" descr="alf_2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219180">
            <a:off x="7129470" y="-14321"/>
            <a:ext cx="1904762" cy="19047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ersiboScene_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mag_00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00042"/>
            <a:ext cx="3259338" cy="3823270"/>
          </a:xfrm>
          <a:prstGeom prst="rect">
            <a:avLst/>
          </a:prstGeom>
        </p:spPr>
      </p:pic>
      <p:pic>
        <p:nvPicPr>
          <p:cNvPr id="4" name="Рисунок 3" descr="e05e8cd75c84cbe3353b0f8695fa0a73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4714884"/>
            <a:ext cx="2500330" cy="1622296"/>
          </a:xfrm>
          <a:prstGeom prst="rect">
            <a:avLst/>
          </a:prstGeom>
        </p:spPr>
      </p:pic>
      <p:pic>
        <p:nvPicPr>
          <p:cNvPr id="5" name="Рисунок 4" descr="58081.003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91462" y="0"/>
            <a:ext cx="2652538" cy="4500570"/>
          </a:xfrm>
          <a:prstGeom prst="rect">
            <a:avLst/>
          </a:prstGeom>
        </p:spPr>
      </p:pic>
      <p:pic>
        <p:nvPicPr>
          <p:cNvPr id="6" name="Рисунок 5" descr="Daily-Boxes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00826" y="4429132"/>
            <a:ext cx="2452692" cy="2024088"/>
          </a:xfrm>
          <a:prstGeom prst="rect">
            <a:avLst/>
          </a:prstGeom>
        </p:spPr>
      </p:pic>
      <p:pic>
        <p:nvPicPr>
          <p:cNvPr id="7" name="Рисунок 6" descr="img_56d5867a63de5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868" y="3143248"/>
            <a:ext cx="2025903" cy="12505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236 -0.02822 C -0.14636 -0.03885 -0.16042 -0.04949 -0.16528 -0.04949 C -0.19636 -0.04949 -0.2283 0.11702 -0.2283 0.28353 C -0.2283 0.19958 -0.24427 0.11702 -0.25938 0.11702 C -0.27535 0.11702 -0.29045 0.20097 -0.29045 0.28353 C -0.29045 0.24214 -0.29844 0.19958 -0.30642 0.19958 C -0.31441 0.19958 -0.3224 0.24098 -0.3224 0.28353 C -0.3224 0.26226 -0.32639 0.24214 -0.33038 0.24214 C -0.33438 0.24214 -0.33837 0.26341 -0.33837 0.28353 C -0.33837 0.27289 -0.34045 0.26226 -0.34236 0.26226 C -0.3434 0.26226 -0.34636 0.27289 -0.34636 0.28353 C -0.34636 0.27821 -0.3474 0.27289 -0.34844 0.27289 C -0.34844 0.27151 -0.35052 0.27821 -0.35052 0.28353 C -0.35052 0.28076 -0.35052 0.27821 -0.35156 0.27821 C -0.35156 0.2796 -0.35261 0.28099 -0.35261 0.28353 C -0.35261 0.28214 -0.35261 0.28076 -0.35261 0.2796 C -0.35365 0.2796 -0.35365 0.28099 -0.35365 0.28238 C -0.35469 0.28238 -0.35469 0.28099 -0.35469 0.2796 C -0.35573 0.2796 -0.35573 0.28099 -0.35573 0.28238 " pathEditMode="relative" rAng="0" ptsTypes="fffffffffffffffffff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700" y="14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ersiboScene_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pik_6838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4414" y="777734"/>
            <a:ext cx="2233128" cy="2317124"/>
          </a:xfrm>
          <a:prstGeom prst="rect">
            <a:avLst/>
          </a:prstGeom>
        </p:spPr>
      </p:pic>
      <p:pic>
        <p:nvPicPr>
          <p:cNvPr id="4" name="Рисунок 3" descr="html-email-marketin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29322" y="785794"/>
            <a:ext cx="2071678" cy="20716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pngtree-printing-black-pig-png-clipart_27592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72132" y="4143380"/>
            <a:ext cx="3055930" cy="1880572"/>
          </a:xfrm>
          <a:prstGeom prst="rect">
            <a:avLst/>
          </a:prstGeom>
        </p:spPr>
      </p:pic>
      <p:pic>
        <p:nvPicPr>
          <p:cNvPr id="6" name="Рисунок 5" descr="bald-spot-beard-remission-alopecia-areata-barba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285852" y="4143380"/>
            <a:ext cx="2428892" cy="17885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285720" y="285728"/>
            <a:ext cx="5000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*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57422" y="6215082"/>
            <a:ext cx="5214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У щучки чешуйка, у </a:t>
            </a:r>
            <a:r>
              <a:rPr lang="ru-RU" sz="2400" b="1" dirty="0" err="1" smtClean="0">
                <a:solidFill>
                  <a:schemeClr val="bg1"/>
                </a:solidFill>
              </a:rPr>
              <a:t>чушки</a:t>
            </a:r>
            <a:r>
              <a:rPr lang="ru-RU" sz="2400" b="1" dirty="0" smtClean="0">
                <a:solidFill>
                  <a:schemeClr val="bg1"/>
                </a:solidFill>
              </a:rPr>
              <a:t> щетинка.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ersiboScene_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sD8nYKJAm7k-740x48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500042"/>
            <a:ext cx="3810001" cy="25073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0003-006-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DF3FC"/>
              </a:clrFrom>
              <a:clrTo>
                <a:srgbClr val="FDF3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3929066"/>
            <a:ext cx="3786214" cy="2410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blowing-cloud-27428691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EFF6FE"/>
              </a:clrFrom>
              <a:clrTo>
                <a:srgbClr val="EFF6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03293" y="4786322"/>
            <a:ext cx="3583549" cy="1656702"/>
          </a:xfrm>
          <a:prstGeom prst="rect">
            <a:avLst/>
          </a:prstGeom>
        </p:spPr>
      </p:pic>
      <p:pic>
        <p:nvPicPr>
          <p:cNvPr id="10" name="Рисунок 9" descr="blowing-cloud-27428691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E7F1FD"/>
              </a:clrFrom>
              <a:clrTo>
                <a:srgbClr val="E7F1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4942" y="1428736"/>
            <a:ext cx="3721697" cy="1720570"/>
          </a:xfrm>
          <a:prstGeom prst="rect">
            <a:avLst/>
          </a:prstGeom>
        </p:spPr>
      </p:pic>
      <p:pic>
        <p:nvPicPr>
          <p:cNvPr id="11" name="Рисунок 10" descr="Weather_Wind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6429388" y="2071678"/>
            <a:ext cx="1071570" cy="1309397"/>
          </a:xfrm>
          <a:prstGeom prst="rect">
            <a:avLst/>
          </a:prstGeom>
        </p:spPr>
      </p:pic>
      <p:pic>
        <p:nvPicPr>
          <p:cNvPr id="12" name="Рисунок 11" descr="Weather_Wind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flipH="1">
            <a:off x="5643570" y="2071678"/>
            <a:ext cx="1214446" cy="1203852"/>
          </a:xfrm>
          <a:prstGeom prst="rect">
            <a:avLst/>
          </a:prstGeom>
        </p:spPr>
      </p:pic>
      <p:pic>
        <p:nvPicPr>
          <p:cNvPr id="13" name="Рисунок 12" descr="Weather_Wind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flipH="1">
            <a:off x="5000628" y="2143116"/>
            <a:ext cx="1111453" cy="108598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072066" y="214290"/>
            <a:ext cx="3143272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Воздушная струя взрывная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214942" y="3643314"/>
            <a:ext cx="3143272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Воздушная струя плавная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ersiboScene_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71802" y="0"/>
            <a:ext cx="3143272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- Что около леща</a:t>
            </a:r>
            <a:r>
              <a:rPr lang="en-US" sz="2400" b="1" dirty="0" smtClean="0">
                <a:solidFill>
                  <a:schemeClr val="bg1"/>
                </a:solidFill>
              </a:rPr>
              <a:t>?</a:t>
            </a:r>
            <a:r>
              <a:rPr lang="ru-RU" sz="2400" b="1" dirty="0" smtClean="0">
                <a:solidFill>
                  <a:schemeClr val="bg1"/>
                </a:solidFill>
              </a:rPr>
              <a:t>...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ersiboScene_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58081.003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91462" y="214290"/>
            <a:ext cx="2652538" cy="4500570"/>
          </a:xfrm>
          <a:prstGeom prst="rect">
            <a:avLst/>
          </a:prstGeom>
        </p:spPr>
      </p:pic>
      <p:pic>
        <p:nvPicPr>
          <p:cNvPr id="4" name="Рисунок 3" descr="mag_00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00042"/>
            <a:ext cx="3259338" cy="3823270"/>
          </a:xfrm>
          <a:prstGeom prst="rect">
            <a:avLst/>
          </a:prstGeom>
        </p:spPr>
      </p:pic>
      <p:pic>
        <p:nvPicPr>
          <p:cNvPr id="5" name="Рисунок 4" descr="Daily-Boxe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00826" y="4405308"/>
            <a:ext cx="2452692" cy="2024088"/>
          </a:xfrm>
          <a:prstGeom prst="rect">
            <a:avLst/>
          </a:prstGeom>
        </p:spPr>
      </p:pic>
      <p:pic>
        <p:nvPicPr>
          <p:cNvPr id="6" name="Рисунок 5" descr="e05e8cd75c84cbe3353b0f8695fa0a73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720" y="4643446"/>
            <a:ext cx="2500330" cy="1622296"/>
          </a:xfrm>
          <a:prstGeom prst="rect">
            <a:avLst/>
          </a:prstGeom>
        </p:spPr>
      </p:pic>
      <p:pic>
        <p:nvPicPr>
          <p:cNvPr id="7" name="Рисунок 6" descr="ac4ada651f9e370a5e6d7a71a7d1d3f6--vintage-clipart-christmas-clipart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0430" y="2571744"/>
            <a:ext cx="1963960" cy="214311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0034" y="142852"/>
            <a:ext cx="3120567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Что в чемодане у чародея</a:t>
            </a:r>
            <a:r>
              <a:rPr lang="en-US" b="1" dirty="0" smtClean="0"/>
              <a:t>?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429256" y="142852"/>
            <a:ext cx="307183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Что в ящике у Кощея</a:t>
            </a:r>
            <a:r>
              <a:rPr lang="en-US" dirty="0" smtClean="0"/>
              <a:t>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385 -0.06244 C -0.08784 -0.07308 -0.10191 -0.08372 -0.10677 -0.08372 C -0.13784 -0.08372 -0.16979 0.08279 -0.16979 0.2493 C -0.16979 0.16535 -0.18576 0.08279 -0.20086 0.08279 C -0.21684 0.08279 -0.23194 0.16674 -0.23194 0.2493 C -0.23194 0.20791 -0.23993 0.16535 -0.24791 0.16535 C -0.2559 0.16535 -0.26388 0.20675 -0.26388 0.2493 C -0.26388 0.22803 -0.26788 0.20791 -0.27187 0.20791 C -0.27586 0.20791 -0.27986 0.22918 -0.27986 0.2493 C -0.27986 0.23867 -0.28194 0.22803 -0.28385 0.22803 C -0.28489 0.22803 -0.28784 0.23867 -0.28784 0.2493 C -0.28784 0.24399 -0.28888 0.23867 -0.28993 0.23867 C -0.28993 0.23728 -0.29201 0.24399 -0.29201 0.2493 C -0.29201 0.24653 -0.29201 0.24399 -0.29305 0.24399 C -0.29305 0.24537 -0.29409 0.24676 -0.29409 0.2493 C -0.29409 0.24792 -0.29409 0.24653 -0.29409 0.24537 C -0.29513 0.24537 -0.29513 0.24676 -0.29513 0.24815 C -0.29618 0.24815 -0.29618 0.24676 -0.29618 0.24537 C -0.29722 0.24537 -0.29722 0.24676 -0.29722 0.24815 " pathEditMode="relative" rAng="0" ptsTypes="fffffffffffffffffff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700" y="14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ersiboScene_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mag_00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00042"/>
            <a:ext cx="3259338" cy="3823270"/>
          </a:xfrm>
          <a:prstGeom prst="rect">
            <a:avLst/>
          </a:prstGeom>
        </p:spPr>
      </p:pic>
      <p:pic>
        <p:nvPicPr>
          <p:cNvPr id="4" name="Рисунок 3" descr="e05e8cd75c84cbe3353b0f8695fa0a73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720" y="4643446"/>
            <a:ext cx="2500330" cy="1622296"/>
          </a:xfrm>
          <a:prstGeom prst="rect">
            <a:avLst/>
          </a:prstGeom>
        </p:spPr>
      </p:pic>
      <p:pic>
        <p:nvPicPr>
          <p:cNvPr id="5" name="Рисунок 4" descr="58081.003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91462" y="0"/>
            <a:ext cx="2652538" cy="4500570"/>
          </a:xfrm>
          <a:prstGeom prst="rect">
            <a:avLst/>
          </a:prstGeom>
        </p:spPr>
      </p:pic>
      <p:pic>
        <p:nvPicPr>
          <p:cNvPr id="6" name="Рисунок 5" descr="Daily-Boxes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00826" y="4429132"/>
            <a:ext cx="2452692" cy="2024088"/>
          </a:xfrm>
          <a:prstGeom prst="rect">
            <a:avLst/>
          </a:prstGeom>
        </p:spPr>
      </p:pic>
      <p:pic>
        <p:nvPicPr>
          <p:cNvPr id="7" name="Рисунок 6" descr="pochemu_yasheritsa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43240" y="2237208"/>
            <a:ext cx="3052846" cy="23189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906 0.00509 C 0.14306 -0.00555 0.15712 -0.01619 0.16198 -0.01619 C 0.19306 -0.01619 0.225 0.15032 0.225 0.31684 C 0.225 0.23289 0.24097 0.15032 0.25608 0.15032 C 0.27205 0.15032 0.28715 0.23427 0.28715 0.31684 C 0.28715 0.27544 0.29514 0.23289 0.30313 0.23289 C 0.31111 0.23289 0.3191 0.27428 0.3191 0.31684 C 0.3191 0.29556 0.32309 0.27544 0.32708 0.27544 C 0.33108 0.27544 0.33507 0.29672 0.33507 0.31684 C 0.33507 0.3062 0.33715 0.29556 0.33906 0.29556 C 0.3401 0.29556 0.34306 0.3062 0.34306 0.31684 C 0.34306 0.31152 0.3441 0.3062 0.34514 0.3062 C 0.34514 0.30759 0.34722 0.31152 0.34722 0.31684 C 0.34722 0.31406 0.34722 0.31152 0.34826 0.31152 C 0.34826 0.31291 0.34931 0.31429 0.34931 0.31684 C 0.34931 0.31545 0.34931 0.31406 0.34931 0.31291 C 0.35035 0.31291 0.35035 0.31429 0.35035 0.31568 C 0.35139 0.31568 0.35139 0.31429 0.35139 0.31291 C 0.35243 0.31291 0.35243 0.31429 0.35243 0.31568 " pathEditMode="relative" rAng="0" ptsTypes="fffffffffffffffffff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00" y="14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ersiboScene_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mag_00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00042"/>
            <a:ext cx="3259338" cy="3823270"/>
          </a:xfrm>
          <a:prstGeom prst="rect">
            <a:avLst/>
          </a:prstGeom>
        </p:spPr>
      </p:pic>
      <p:pic>
        <p:nvPicPr>
          <p:cNvPr id="4" name="Рисунок 3" descr="e05e8cd75c84cbe3353b0f8695fa0a73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720" y="4643446"/>
            <a:ext cx="2500330" cy="1622296"/>
          </a:xfrm>
          <a:prstGeom prst="rect">
            <a:avLst/>
          </a:prstGeom>
        </p:spPr>
      </p:pic>
      <p:pic>
        <p:nvPicPr>
          <p:cNvPr id="5" name="Рисунок 4" descr="Daily-Boxe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00826" y="4429132"/>
            <a:ext cx="2452692" cy="2024088"/>
          </a:xfrm>
          <a:prstGeom prst="rect">
            <a:avLst/>
          </a:prstGeom>
        </p:spPr>
      </p:pic>
      <p:pic>
        <p:nvPicPr>
          <p:cNvPr id="6" name="Рисунок 5" descr="58081.003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91462" y="0"/>
            <a:ext cx="2652538" cy="4500570"/>
          </a:xfrm>
          <a:prstGeom prst="rect">
            <a:avLst/>
          </a:prstGeom>
        </p:spPr>
      </p:pic>
      <p:pic>
        <p:nvPicPr>
          <p:cNvPr id="7" name="Рисунок 6" descr="Eye-Glasses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786182" y="3000372"/>
            <a:ext cx="1571604" cy="790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097 0.00509 C -0.14497 -0.00555 -0.15903 -0.01619 -0.16389 -0.01619 C -0.19497 -0.01619 -0.22691 0.15032 -0.22691 0.31684 C -0.22691 0.23289 -0.24288 0.15032 -0.25799 0.15032 C -0.27396 0.15032 -0.28906 0.23427 -0.28906 0.31684 C -0.28906 0.27544 -0.29705 0.23289 -0.30503 0.23289 C -0.31302 0.23289 -0.32101 0.27428 -0.32101 0.31684 C -0.32101 0.29556 -0.325 0.27544 -0.32899 0.27544 C -0.33299 0.27544 -0.33698 0.29672 -0.33698 0.31684 C -0.33698 0.3062 -0.33906 0.29556 -0.34097 0.29556 C -0.34201 0.29556 -0.34497 0.3062 -0.34497 0.31684 C -0.34497 0.31152 -0.34601 0.3062 -0.34705 0.3062 C -0.34705 0.30481 -0.34913 0.31152 -0.34913 0.31684 C -0.34913 0.31406 -0.34913 0.31152 -0.35017 0.31152 C -0.35017 0.31291 -0.35122 0.31429 -0.35122 0.31684 C -0.35122 0.31545 -0.35122 0.31406 -0.35122 0.31291 C -0.35226 0.31291 -0.35226 0.31429 -0.35226 0.31568 C -0.3533 0.31568 -0.3533 0.31429 -0.3533 0.31291 C -0.35434 0.31291 -0.35434 0.31429 -0.35434 0.31568 " pathEditMode="relative" rAng="0" ptsTypes="fffffffffffffffffff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700" y="14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ersiboScene_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mag_00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00042"/>
            <a:ext cx="3259338" cy="3823270"/>
          </a:xfrm>
          <a:prstGeom prst="rect">
            <a:avLst/>
          </a:prstGeom>
        </p:spPr>
      </p:pic>
      <p:pic>
        <p:nvPicPr>
          <p:cNvPr id="4" name="Рисунок 3" descr="e05e8cd75c84cbe3353b0f8695fa0a73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4714884"/>
            <a:ext cx="2500330" cy="1622296"/>
          </a:xfrm>
          <a:prstGeom prst="rect">
            <a:avLst/>
          </a:prstGeom>
        </p:spPr>
      </p:pic>
      <p:pic>
        <p:nvPicPr>
          <p:cNvPr id="5" name="Рисунок 4" descr="58081.003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91462" y="0"/>
            <a:ext cx="2652538" cy="4500570"/>
          </a:xfrm>
          <a:prstGeom prst="rect">
            <a:avLst/>
          </a:prstGeom>
        </p:spPr>
      </p:pic>
      <p:pic>
        <p:nvPicPr>
          <p:cNvPr id="6" name="Рисунок 5" descr="Daily-Boxes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00826" y="4429132"/>
            <a:ext cx="2452692" cy="2024088"/>
          </a:xfrm>
          <a:prstGeom prst="rect">
            <a:avLst/>
          </a:prstGeom>
        </p:spPr>
      </p:pic>
      <p:pic>
        <p:nvPicPr>
          <p:cNvPr id="7" name="Рисунок 6" descr="skeleton-keys-png-6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2440106">
            <a:off x="3414337" y="3292905"/>
            <a:ext cx="2386304" cy="10586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899 -0.02544 C -0.13299 -0.03608 -0.14705 -0.04672 -0.15191 -0.04672 C -0.18299 -0.04672 -0.21493 0.1198 -0.21493 0.28631 C -0.21493 0.20236 -0.2309 0.1198 -0.24601 0.1198 C -0.26198 0.1198 -0.27708 0.20375 -0.27708 0.28631 C -0.27708 0.24491 -0.28507 0.20236 -0.29306 0.20236 C -0.30104 0.20236 -0.30903 0.24376 -0.30903 0.28631 C -0.30903 0.26503 -0.31302 0.24491 -0.31701 0.24491 C -0.32101 0.24491 -0.325 0.26619 -0.325 0.28631 C -0.325 0.27567 -0.32708 0.26503 -0.32899 0.26503 C -0.33004 0.26503 -0.33299 0.27567 -0.33299 0.28631 C -0.33299 0.28099 -0.33403 0.27567 -0.33507 0.27567 C -0.33507 0.27428 -0.33715 0.28099 -0.33715 0.28631 C -0.33715 0.28353 -0.33715 0.28099 -0.33819 0.28099 C -0.33819 0.28238 -0.33924 0.28377 -0.33924 0.28631 C -0.33924 0.28492 -0.33924 0.28353 -0.33924 0.28238 C -0.34028 0.28238 -0.34028 0.28377 -0.34028 0.28515 C -0.34132 0.28515 -0.34132 0.28377 -0.34132 0.28238 C -0.34236 0.28238 -0.34236 0.28377 -0.34236 0.28515 " pathEditMode="relative" rAng="0" ptsTypes="fffffffffffffffffff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700" y="14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ersiboScene_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mag_00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00042"/>
            <a:ext cx="3259338" cy="3823270"/>
          </a:xfrm>
          <a:prstGeom prst="rect">
            <a:avLst/>
          </a:prstGeom>
        </p:spPr>
      </p:pic>
      <p:pic>
        <p:nvPicPr>
          <p:cNvPr id="4" name="Рисунок 3" descr="e05e8cd75c84cbe3353b0f8695fa0a73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4714884"/>
            <a:ext cx="2500330" cy="1622296"/>
          </a:xfrm>
          <a:prstGeom prst="rect">
            <a:avLst/>
          </a:prstGeom>
        </p:spPr>
      </p:pic>
      <p:pic>
        <p:nvPicPr>
          <p:cNvPr id="5" name="Рисунок 4" descr="58081.003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91462" y="0"/>
            <a:ext cx="2652538" cy="4500570"/>
          </a:xfrm>
          <a:prstGeom prst="rect">
            <a:avLst/>
          </a:prstGeom>
        </p:spPr>
      </p:pic>
      <p:pic>
        <p:nvPicPr>
          <p:cNvPr id="6" name="Рисунок 5" descr="Daily-Boxes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00826" y="4429132"/>
            <a:ext cx="2452692" cy="2024088"/>
          </a:xfrm>
          <a:prstGeom prst="rect">
            <a:avLst/>
          </a:prstGeom>
        </p:spPr>
      </p:pic>
      <p:pic>
        <p:nvPicPr>
          <p:cNvPr id="7" name="Рисунок 6" descr="shield-metal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786182" y="2857496"/>
            <a:ext cx="1424456" cy="20145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781 -0.06313 C 0.16181 -0.07377 0.17587 -0.08441 0.18073 -0.08441 C 0.21181 -0.08441 0.24375 0.0821 0.24375 0.24862 C 0.24375 0.16467 0.25972 0.0821 0.27483 0.0821 C 0.2908 0.0821 0.3059 0.16605 0.3059 0.24862 C 0.3059 0.20722 0.31389 0.16467 0.32188 0.16467 C 0.32986 0.16467 0.33785 0.20606 0.33785 0.24862 C 0.33785 0.22734 0.34184 0.20722 0.34583 0.20722 C 0.34983 0.20722 0.35382 0.2285 0.35382 0.24862 C 0.35382 0.23798 0.3559 0.22734 0.35781 0.22734 C 0.35885 0.22734 0.36181 0.23798 0.36181 0.24862 C 0.36181 0.2433 0.36285 0.23798 0.36389 0.23798 C 0.36389 0.23937 0.36597 0.2433 0.36597 0.24862 C 0.36597 0.24584 0.36597 0.2433 0.36701 0.2433 C 0.36701 0.24469 0.36806 0.24607 0.36806 0.24862 C 0.36806 0.24723 0.36806 0.24584 0.36806 0.24469 C 0.3691 0.24469 0.3691 0.24607 0.3691 0.24746 C 0.37014 0.24746 0.37014 0.24607 0.37014 0.24469 C 0.37118 0.24469 0.37118 0.24607 0.37118 0.24746 " pathEditMode="relative" rAng="0" ptsTypes="fffffffffffffffffff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00" y="14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ersiboScene_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mag_00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00042"/>
            <a:ext cx="3259338" cy="3823270"/>
          </a:xfrm>
          <a:prstGeom prst="rect">
            <a:avLst/>
          </a:prstGeom>
        </p:spPr>
      </p:pic>
      <p:pic>
        <p:nvPicPr>
          <p:cNvPr id="4" name="Рисунок 3" descr="e05e8cd75c84cbe3353b0f8695fa0a73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4714884"/>
            <a:ext cx="2500330" cy="1622296"/>
          </a:xfrm>
          <a:prstGeom prst="rect">
            <a:avLst/>
          </a:prstGeom>
        </p:spPr>
      </p:pic>
      <p:pic>
        <p:nvPicPr>
          <p:cNvPr id="5" name="Рисунок 4" descr="58081.003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91462" y="0"/>
            <a:ext cx="2652538" cy="4500570"/>
          </a:xfrm>
          <a:prstGeom prst="rect">
            <a:avLst/>
          </a:prstGeom>
        </p:spPr>
      </p:pic>
      <p:pic>
        <p:nvPicPr>
          <p:cNvPr id="6" name="Рисунок 5" descr="Daily-Boxes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00826" y="4429132"/>
            <a:ext cx="2452692" cy="2024088"/>
          </a:xfrm>
          <a:prstGeom prst="rect">
            <a:avLst/>
          </a:prstGeom>
        </p:spPr>
      </p:pic>
      <p:pic>
        <p:nvPicPr>
          <p:cNvPr id="7" name="Рисунок 6" descr="cable-construction-jims-card-png-free-61159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929058" y="2928934"/>
            <a:ext cx="1503134" cy="1643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566 -0.0673 C 0.14965 -0.07793 0.16371 -0.08857 0.16857 -0.08857 C 0.19965 -0.08857 0.23159 0.07794 0.23159 0.24445 C 0.23159 0.1605 0.24757 0.07794 0.26267 0.07794 C 0.27864 0.07794 0.29375 0.16189 0.29375 0.24445 C 0.29375 0.20306 0.30173 0.1605 0.30972 0.1605 C 0.3177 0.1605 0.32569 0.2019 0.32569 0.24445 C 0.32569 0.22318 0.32968 0.20306 0.33368 0.20306 C 0.33767 0.20306 0.34166 0.22433 0.34166 0.24445 C 0.34166 0.23381 0.34375 0.22318 0.34566 0.22318 C 0.3467 0.22318 0.34965 0.23381 0.34965 0.24445 C 0.34965 0.23913 0.35069 0.23381 0.35173 0.23381 C 0.35173 0.2352 0.35382 0.23913 0.35382 0.24445 C 0.35382 0.24168 0.35382 0.23913 0.35486 0.23913 C 0.35486 0.24052 0.3559 0.24191 0.3559 0.24445 C 0.3559 0.24307 0.3559 0.24168 0.3559 0.24052 C 0.35694 0.24052 0.35694 0.24191 0.35694 0.2433 C 0.35798 0.2433 0.35798 0.24191 0.35798 0.24052 C 0.35902 0.24052 0.35902 0.24191 0.35902 0.2433 " pathEditMode="relative" rAng="0" ptsTypes="fffffffffffffffffff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00" y="14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мнемотаблицы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мнемотаблицы</Template>
  <TotalTime>323</TotalTime>
  <Words>56</Words>
  <Application>Microsoft Office PowerPoint</Application>
  <PresentationFormat>Экран (4:3)</PresentationFormat>
  <Paragraphs>11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мнемотаблицы</vt:lpstr>
      <vt:lpstr>«Дифференциация звуков [ч] – [щ] в словах и предложениях».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Premium</dc:creator>
  <cp:lastModifiedBy>Екатерина</cp:lastModifiedBy>
  <cp:revision>35</cp:revision>
  <dcterms:created xsi:type="dcterms:W3CDTF">2019-03-24T11:59:27Z</dcterms:created>
  <dcterms:modified xsi:type="dcterms:W3CDTF">2021-04-05T18:15:36Z</dcterms:modified>
</cp:coreProperties>
</file>