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6" r:id="rId30"/>
    <p:sldId id="287" r:id="rId31"/>
    <p:sldId id="285" r:id="rId32"/>
    <p:sldId id="288" r:id="rId33"/>
    <p:sldId id="289" r:id="rId34"/>
    <p:sldId id="290" r:id="rId35"/>
    <p:sldId id="291" r:id="rId36"/>
    <p:sldId id="292" r:id="rId37"/>
    <p:sldId id="293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39" autoAdjust="0"/>
    <p:restoredTop sz="94660"/>
  </p:normalViewPr>
  <p:slideViewPr>
    <p:cSldViewPr>
      <p:cViewPr varScale="1">
        <p:scale>
          <a:sx n="58" d="100"/>
          <a:sy n="58" d="100"/>
        </p:scale>
        <p:origin x="85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957DB-7D6C-481B-BB36-513EE8E6683B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2F8AA-447F-4341-B97C-66D689A2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789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3111FE-1393-4790-8C04-09EE9F1F4BD3}" type="slidenum">
              <a:rPr lang="ru-RU"/>
              <a:pPr/>
              <a:t>4</a:t>
            </a:fld>
            <a:endParaRPr lang="ru-RU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/>
              <a:t>По данным МОТ в мире 245,5 млн работающих детей до 17 лет (каждый 6-ой ребенок на Планете), из них 170,5 млн – на тяжелых опасных работах. </a:t>
            </a:r>
          </a:p>
          <a:p>
            <a:endParaRPr lang="ru-RU" sz="2400"/>
          </a:p>
          <a:p>
            <a:r>
              <a:rPr lang="ru-RU" sz="2400"/>
              <a:t>Ограничения: до 12 лет ребенок не должен работать, 12-14 лет – не более 14 часов/нед., старше 15 лет разрешена любая не опасная работа. ¼ сельскохозяйственных рабочих – дети и подростки до 15 лет.</a:t>
            </a:r>
          </a:p>
        </p:txBody>
      </p:sp>
    </p:spTree>
    <p:extLst>
      <p:ext uri="{BB962C8B-B14F-4D97-AF65-F5344CB8AC3E}">
        <p14:creationId xmlns:p14="http://schemas.microsoft.com/office/powerpoint/2010/main" val="3391566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63C887-FDD8-42F3-886F-4B4DF608FDFE}" type="slidenum">
              <a:rPr lang="ru-RU"/>
              <a:pPr/>
              <a:t>23</a:t>
            </a:fld>
            <a:endParaRPr lang="ru-RU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/>
              <a:t>Социальные условия: в малообеспеченных семьях ФР снижено – революционная идея Эрисман 1879</a:t>
            </a:r>
          </a:p>
        </p:txBody>
      </p:sp>
    </p:spTree>
    <p:extLst>
      <p:ext uri="{BB962C8B-B14F-4D97-AF65-F5344CB8AC3E}">
        <p14:creationId xmlns:p14="http://schemas.microsoft.com/office/powerpoint/2010/main" val="9002763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769DB8-6189-415A-A669-F703870D2DA2}" type="slidenum">
              <a:rPr lang="ru-RU"/>
              <a:pPr/>
              <a:t>26</a:t>
            </a:fld>
            <a:endParaRPr lang="ru-RU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Оптимум умственной активности – 10-12 часов (2,3,4 уроки), вторник, среда </a:t>
            </a:r>
          </a:p>
        </p:txBody>
      </p:sp>
    </p:spTree>
    <p:extLst>
      <p:ext uri="{BB962C8B-B14F-4D97-AF65-F5344CB8AC3E}">
        <p14:creationId xmlns:p14="http://schemas.microsoft.com/office/powerpoint/2010/main" val="1845920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DE9A97-3946-41E5-A770-7329F235B38F}" type="slidenum">
              <a:rPr lang="ru-RU"/>
              <a:pPr/>
              <a:t>5</a:t>
            </a:fld>
            <a:endParaRPr lang="ru-RU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441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DEC786-DAF2-4BD4-9512-D8AD6EB4302A}" type="slidenum">
              <a:rPr lang="ru-RU"/>
              <a:pPr/>
              <a:t>9</a:t>
            </a:fld>
            <a:endParaRPr lang="ru-RU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509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85925E-D44D-4910-819D-C62AE45E3367}" type="slidenum">
              <a:rPr lang="ru-RU"/>
              <a:pPr/>
              <a:t>10</a:t>
            </a:fld>
            <a:endParaRPr lang="ru-RU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>
                <a:solidFill>
                  <a:srgbClr val="FF3300"/>
                </a:solidFill>
              </a:rPr>
              <a:t>Скорость рост: 25 см за год.</a:t>
            </a:r>
          </a:p>
          <a:p>
            <a:r>
              <a:rPr lang="ru-RU" sz="2000">
                <a:solidFill>
                  <a:srgbClr val="FF3300"/>
                </a:solidFill>
              </a:rPr>
              <a:t>3-3,5 см/мес – до 3 мес.</a:t>
            </a:r>
          </a:p>
          <a:p>
            <a:r>
              <a:rPr lang="ru-RU" sz="2000">
                <a:solidFill>
                  <a:srgbClr val="FF3300"/>
                </a:solidFill>
              </a:rPr>
              <a:t>2,5 см/мес. – 3-6 мес.</a:t>
            </a:r>
          </a:p>
          <a:p>
            <a:r>
              <a:rPr lang="ru-RU" sz="2000">
                <a:solidFill>
                  <a:srgbClr val="FF3300"/>
                </a:solidFill>
              </a:rPr>
              <a:t>1,5-2 см – 6-9 мес.</a:t>
            </a:r>
          </a:p>
          <a:p>
            <a:r>
              <a:rPr lang="ru-RU" sz="2000">
                <a:solidFill>
                  <a:srgbClr val="FF3300"/>
                </a:solidFill>
              </a:rPr>
              <a:t>1 см/мес.</a:t>
            </a:r>
          </a:p>
          <a:p>
            <a:r>
              <a:rPr lang="ru-RU" sz="2000">
                <a:solidFill>
                  <a:srgbClr val="FF3300"/>
                </a:solidFill>
              </a:rPr>
              <a:t>9-12 мес.</a:t>
            </a:r>
          </a:p>
          <a:p>
            <a:r>
              <a:rPr lang="ru-RU" sz="2000">
                <a:solidFill>
                  <a:srgbClr val="FF3300"/>
                </a:solidFill>
              </a:rPr>
              <a:t>Что важно в этот период</a:t>
            </a:r>
            <a:r>
              <a:rPr lang="en-US" sz="2000">
                <a:solidFill>
                  <a:srgbClr val="FF3300"/>
                </a:solidFill>
              </a:rPr>
              <a:t>?</a:t>
            </a:r>
          </a:p>
          <a:p>
            <a:r>
              <a:rPr lang="ru-RU" sz="2000"/>
              <a:t>Уход и рациональное вскармливание, прогулки на свежем воздухе.</a:t>
            </a:r>
          </a:p>
          <a:p>
            <a:r>
              <a:rPr lang="ru-RU" sz="2000"/>
              <a:t>Эмоциональный контакт с матерью</a:t>
            </a:r>
          </a:p>
          <a:p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3559073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33F4FE-9D0A-4466-9F27-8CD7C2D5ADF6}" type="slidenum">
              <a:rPr lang="ru-RU"/>
              <a:pPr/>
              <a:t>11</a:t>
            </a:fld>
            <a:endParaRPr lang="ru-RU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arenBoth"/>
            </a:pPr>
            <a:endParaRPr lang="ru-RU" sz="700"/>
          </a:p>
          <a:p>
            <a:pPr marL="228600" indent="-228600">
              <a:buFontTx/>
              <a:buAutoNum type="arabicParenBoth"/>
            </a:pPr>
            <a:r>
              <a:rPr lang="ru-RU" sz="900"/>
              <a:t> </a:t>
            </a:r>
            <a:r>
              <a:rPr lang="ru-RU" sz="1800"/>
              <a:t>Организм чрезвычайно пластичен, чувствителен к факторам среды.</a:t>
            </a:r>
          </a:p>
          <a:p>
            <a:pPr marL="228600" indent="-228600"/>
            <a:endParaRPr lang="ru-RU" sz="1800"/>
          </a:p>
          <a:p>
            <a:pPr marL="228600" indent="-228600"/>
            <a:r>
              <a:rPr lang="ru-RU" sz="1800"/>
              <a:t>Снижение скорости роста:</a:t>
            </a:r>
          </a:p>
          <a:p>
            <a:pPr marL="228600" indent="-228600"/>
            <a:r>
              <a:rPr lang="ru-RU" sz="1800"/>
              <a:t>12-13 см 1-2 года,</a:t>
            </a:r>
          </a:p>
          <a:p>
            <a:pPr marL="228600" indent="-228600"/>
            <a:r>
              <a:rPr lang="ru-RU" sz="1800"/>
              <a:t>7-8 см – 2-3 года.</a:t>
            </a:r>
          </a:p>
          <a:p>
            <a:pPr marL="228600" indent="-228600"/>
            <a:endParaRPr lang="ru-RU" sz="1800">
              <a:solidFill>
                <a:srgbClr val="FF3300"/>
              </a:solidFill>
            </a:endParaRPr>
          </a:p>
          <a:p>
            <a:pPr marL="228600" indent="-228600"/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3279993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8DF579-2150-4F7F-A6A9-DA50F576C0CF}" type="slidenum">
              <a:rPr lang="ru-RU"/>
              <a:pPr/>
              <a:t>13</a:t>
            </a:fld>
            <a:endParaRPr lang="ru-RU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rgbClr val="FF3300"/>
                </a:solidFill>
              </a:rPr>
              <a:t>Что важно в этот период?</a:t>
            </a:r>
          </a:p>
          <a:p>
            <a:r>
              <a:rPr lang="ru-RU"/>
              <a:t>Физическое, гигиеническое воспитание, дошкольное обучение, подготовка к школе, благополучные отношения в семье и детском дошкольном коллективе, закаливание</a:t>
            </a:r>
          </a:p>
          <a:p>
            <a:endParaRPr lang="ru-RU" sz="700"/>
          </a:p>
        </p:txBody>
      </p:sp>
    </p:spTree>
    <p:extLst>
      <p:ext uri="{BB962C8B-B14F-4D97-AF65-F5344CB8AC3E}">
        <p14:creationId xmlns:p14="http://schemas.microsoft.com/office/powerpoint/2010/main" val="2932879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CD0CF9-98F0-49A0-B3A7-803F919975D1}" type="slidenum">
              <a:rPr lang="ru-RU"/>
              <a:pPr/>
              <a:t>14</a:t>
            </a:fld>
            <a:endParaRPr lang="ru-RU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z="700"/>
          </a:p>
        </p:txBody>
      </p:sp>
    </p:spTree>
    <p:extLst>
      <p:ext uri="{BB962C8B-B14F-4D97-AF65-F5344CB8AC3E}">
        <p14:creationId xmlns:p14="http://schemas.microsoft.com/office/powerpoint/2010/main" val="35100645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DE9800-BD0B-4B21-983B-F4F2D22FBDCC}" type="slidenum">
              <a:rPr lang="ru-RU"/>
              <a:pPr/>
              <a:t>15</a:t>
            </a:fld>
            <a:endParaRPr lang="ru-RU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z="700"/>
          </a:p>
        </p:txBody>
      </p:sp>
    </p:spTree>
    <p:extLst>
      <p:ext uri="{BB962C8B-B14F-4D97-AF65-F5344CB8AC3E}">
        <p14:creationId xmlns:p14="http://schemas.microsoft.com/office/powerpoint/2010/main" val="2697011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532A89-6B14-4CA9-A77E-E9E1CE7380F2}" type="slidenum">
              <a:rPr lang="ru-RU"/>
              <a:pPr/>
              <a:t>18</a:t>
            </a:fld>
            <a:endParaRPr lang="ru-RU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Возрастная периодизация Бунака включает 3 стадии: прогрессивная (внутриутробный и внеутробный циклы); стабильная (взрослый и зрелый период); регрессивная (пожилой, старческий, позднестарческий)</a:t>
            </a:r>
          </a:p>
        </p:txBody>
      </p:sp>
    </p:spTree>
    <p:extLst>
      <p:ext uri="{BB962C8B-B14F-4D97-AF65-F5344CB8AC3E}">
        <p14:creationId xmlns:p14="http://schemas.microsoft.com/office/powerpoint/2010/main" val="2851737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272-B453-4687-882F-5E654FCD5A05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8269-8CC2-4987-98CA-5DFE9A35B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272-B453-4687-882F-5E654FCD5A05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8269-8CC2-4987-98CA-5DFE9A35B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272-B453-4687-882F-5E654FCD5A05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8269-8CC2-4987-98CA-5DFE9A35B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550108B-3707-4FE2-974C-D181335A90B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25C1401-854D-4D8E-A5AF-51726B9055A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272-B453-4687-882F-5E654FCD5A05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8269-8CC2-4987-98CA-5DFE9A35B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272-B453-4687-882F-5E654FCD5A05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8269-8CC2-4987-98CA-5DFE9A35B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272-B453-4687-882F-5E654FCD5A05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8269-8CC2-4987-98CA-5DFE9A35B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272-B453-4687-882F-5E654FCD5A05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8269-8CC2-4987-98CA-5DFE9A35B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272-B453-4687-882F-5E654FCD5A05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8269-8CC2-4987-98CA-5DFE9A35B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272-B453-4687-882F-5E654FCD5A05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8269-8CC2-4987-98CA-5DFE9A35B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272-B453-4687-882F-5E654FCD5A05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8269-8CC2-4987-98CA-5DFE9A35B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1272-B453-4687-882F-5E654FCD5A05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28269-8CC2-4987-98CA-5DFE9A35B3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31272-B453-4687-882F-5E654FCD5A05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28269-8CC2-4987-98CA-5DFE9A35B32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1214422"/>
            <a:ext cx="63579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Гигиена детских и образовательных учреждений</a:t>
            </a:r>
            <a:endParaRPr lang="ru-RU" sz="4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5373216"/>
            <a:ext cx="2828789" cy="6157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229600" cy="345757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1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1). </a:t>
            </a:r>
            <a:r>
              <a:rPr lang="ru-RU" sz="2400">
                <a:solidFill>
                  <a:srgbClr val="003399"/>
                </a:solidFill>
              </a:rPr>
              <a:t>Нагрузка на пищеварительную систему</a:t>
            </a:r>
            <a:r>
              <a:rPr lang="ru-RU" sz="2400"/>
              <a:t> – заболевания ЖКТ (расстройство пищеварения…)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2). </a:t>
            </a:r>
            <a:r>
              <a:rPr lang="ru-RU" sz="2400">
                <a:solidFill>
                  <a:srgbClr val="003399"/>
                </a:solidFill>
              </a:rPr>
              <a:t>Нагрузка на дыхательную систему</a:t>
            </a:r>
            <a:r>
              <a:rPr lang="ru-RU" sz="2400"/>
              <a:t> при тонких слизистых оболочках органов дыхания – заболевания органов дыхания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3). </a:t>
            </a:r>
            <a:r>
              <a:rPr lang="ru-RU" sz="2400">
                <a:solidFill>
                  <a:srgbClr val="003399"/>
                </a:solidFill>
              </a:rPr>
              <a:t>Недостаточное вскармливание и пользование свежим воздухом и солнцем</a:t>
            </a:r>
            <a:r>
              <a:rPr lang="ru-RU" sz="2400"/>
              <a:t> – рахит;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4). </a:t>
            </a:r>
            <a:r>
              <a:rPr lang="ru-RU" sz="2400">
                <a:solidFill>
                  <a:srgbClr val="003399"/>
                </a:solidFill>
              </a:rPr>
              <a:t>Изменение реакций высшей нервной деятельности</a:t>
            </a:r>
            <a:r>
              <a:rPr lang="ru-RU" sz="2400"/>
              <a:t> под влиянием социальной среды, воспитания, питания и заболеваний.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543800" cy="1295400"/>
          </a:xfrm>
        </p:spPr>
        <p:txBody>
          <a:bodyPr/>
          <a:lstStyle/>
          <a:p>
            <a:r>
              <a:rPr lang="ru-RU" sz="1800">
                <a:solidFill>
                  <a:srgbClr val="FF3300"/>
                </a:solidFill>
              </a:rPr>
              <a:t>2. Грудной возраст  (10 дней – 1 год) </a:t>
            </a:r>
            <a:r>
              <a:rPr lang="ru-RU" sz="1800">
                <a:solidFill>
                  <a:schemeClr val="tx1"/>
                </a:solidFill>
              </a:rPr>
              <a:t>(интенсивный рост тела, высокая потребность в пище и О2, несовершенство пищеварительной и дыхательной систем, развитие мозга)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7543800" cy="2854325"/>
          </a:xfrm>
        </p:spPr>
        <p:txBody>
          <a:bodyPr/>
          <a:lstStyle/>
          <a:p>
            <a:pPr algn="just"/>
            <a:r>
              <a:rPr lang="ru-RU" sz="2800">
                <a:solidFill>
                  <a:srgbClr val="FF3300"/>
                </a:solidFill>
              </a:rPr>
              <a:t>3. </a:t>
            </a:r>
            <a:r>
              <a:rPr lang="ru-RU" sz="2000">
                <a:solidFill>
                  <a:srgbClr val="FF3300"/>
                </a:solidFill>
              </a:rPr>
              <a:t>Раннее детство (1-3 года) </a:t>
            </a:r>
            <a:br>
              <a:rPr lang="ru-RU" sz="2000">
                <a:solidFill>
                  <a:srgbClr val="FF3300"/>
                </a:solidFill>
              </a:rPr>
            </a:br>
            <a:r>
              <a:rPr lang="ru-RU" sz="2000">
                <a:solidFill>
                  <a:schemeClr val="tx1"/>
                </a:solidFill>
              </a:rPr>
              <a:t>(скорость увеличения </a:t>
            </a:r>
            <a:r>
              <a:rPr lang="en-US" sz="2000">
                <a:solidFill>
                  <a:schemeClr val="tx1"/>
                </a:solidFill>
              </a:rPr>
              <a:t>L </a:t>
            </a:r>
            <a:r>
              <a:rPr lang="ru-RU" sz="2000">
                <a:solidFill>
                  <a:schemeClr val="tx1"/>
                </a:solidFill>
              </a:rPr>
              <a:t>и М тела снижается, титр материнских антител снижается, совершенствуется 2-ая сигнальная система, увеличивается число контактов с другими детьми и двигательная активность при недоразвитой координации движений</a:t>
            </a:r>
            <a:r>
              <a:rPr lang="ru-RU" sz="2000"/>
              <a:t>)</a:t>
            </a:r>
            <a:br>
              <a:rPr lang="ru-RU" sz="2000"/>
            </a:br>
            <a:r>
              <a:rPr lang="ru-RU" sz="2000"/>
              <a:t/>
            </a:r>
            <a:br>
              <a:rPr lang="ru-RU" sz="2000"/>
            </a:br>
            <a:endParaRPr lang="ru-RU" sz="200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3284538"/>
            <a:ext cx="8229600" cy="302418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1). Ребенок худеет, характерны небольшой лордоз и выступающий живот;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2). Проявление фетопатий;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3). Рост заболеваемости острыми детскими инфекциями, ангиной, туберкулезом;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4). Травмы, ожоги и острые отравления.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0080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>
                <a:solidFill>
                  <a:srgbClr val="008000"/>
                </a:solidFill>
              </a:rPr>
              <a:t>Профилактика: адекватная организация микросреды, закаливание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0080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96975"/>
            <a:ext cx="7416800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>
                <a:solidFill>
                  <a:srgbClr val="FF3300"/>
                </a:solidFill>
              </a:rPr>
              <a:t>3-4 года – </a:t>
            </a:r>
            <a:br>
              <a:rPr lang="ru-RU" sz="2400">
                <a:solidFill>
                  <a:srgbClr val="FF3300"/>
                </a:solidFill>
              </a:rPr>
            </a:br>
            <a:r>
              <a:rPr lang="en-US" sz="2400" u="sng">
                <a:solidFill>
                  <a:srgbClr val="FF3300"/>
                </a:solidFill>
              </a:rPr>
              <a:t>I </a:t>
            </a:r>
            <a:r>
              <a:rPr lang="ru-RU" sz="2400" u="sng">
                <a:solidFill>
                  <a:srgbClr val="FF3300"/>
                </a:solidFill>
              </a:rPr>
              <a:t>критический период психосоматического развития ребенка</a:t>
            </a:r>
            <a:r>
              <a:rPr lang="ru-RU" sz="2400" u="sng">
                <a:solidFill>
                  <a:srgbClr val="008000"/>
                </a:solidFill>
              </a:rPr>
              <a:t> </a:t>
            </a:r>
            <a:br>
              <a:rPr lang="ru-RU" sz="2400" u="sng">
                <a:solidFill>
                  <a:srgbClr val="008000"/>
                </a:solidFill>
              </a:rPr>
            </a:br>
            <a:r>
              <a:rPr lang="ru-RU" sz="2400">
                <a:solidFill>
                  <a:schemeClr val="tx1"/>
                </a:solidFill>
              </a:rPr>
              <a:t>(чрезвычайная пластичность организма и чувствительность к факторам среды)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2636838"/>
            <a:ext cx="8229600" cy="34940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600">
                <a:solidFill>
                  <a:srgbClr val="008000"/>
                </a:solidFill>
              </a:rPr>
              <a:t>Профилактика</a:t>
            </a:r>
          </a:p>
          <a:p>
            <a:pPr>
              <a:buFont typeface="Wingdings" pitchFamily="2" charset="2"/>
              <a:buNone/>
            </a:pPr>
            <a:r>
              <a:rPr lang="ru-RU" sz="2600">
                <a:solidFill>
                  <a:srgbClr val="008000"/>
                </a:solidFill>
              </a:rPr>
              <a:t>- Здоровый образ жизни;</a:t>
            </a:r>
          </a:p>
          <a:p>
            <a:pPr>
              <a:buFontTx/>
              <a:buChar char="-"/>
            </a:pPr>
            <a:r>
              <a:rPr lang="ru-RU" sz="2600">
                <a:solidFill>
                  <a:srgbClr val="008000"/>
                </a:solidFill>
              </a:rPr>
              <a:t>Выработка санитарно-гигиенических навыков (режим питания, распорядок дня, двигательная активность, личная гигиена);</a:t>
            </a:r>
          </a:p>
          <a:p>
            <a:pPr>
              <a:buFontTx/>
              <a:buChar char="-"/>
            </a:pPr>
            <a:r>
              <a:rPr lang="ru-RU" sz="2600">
                <a:solidFill>
                  <a:srgbClr val="008000"/>
                </a:solidFill>
              </a:rPr>
              <a:t>Воспитание основных черт характера, привычек, отношения к окружающему миру и людям</a:t>
            </a:r>
            <a:endParaRPr lang="en-US" sz="2600">
              <a:solidFill>
                <a:srgbClr val="008000"/>
              </a:solidFill>
            </a:endParaRPr>
          </a:p>
          <a:p>
            <a:pPr>
              <a:buFontTx/>
              <a:buNone/>
            </a:pPr>
            <a:endParaRPr lang="ru-RU" sz="2600">
              <a:solidFill>
                <a:srgbClr val="008000"/>
              </a:solidFill>
            </a:endParaRPr>
          </a:p>
          <a:p>
            <a:pPr>
              <a:buFontTx/>
              <a:buChar char="-"/>
            </a:pPr>
            <a:endParaRPr lang="ru-RU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7543800" cy="2519362"/>
          </a:xfrm>
        </p:spPr>
        <p:txBody>
          <a:bodyPr/>
          <a:lstStyle/>
          <a:p>
            <a:r>
              <a:rPr lang="ru-RU" sz="2800">
                <a:solidFill>
                  <a:srgbClr val="FF3300"/>
                </a:solidFill>
              </a:rPr>
              <a:t>4. Первое детство (4-7 лет)</a:t>
            </a:r>
            <a:br>
              <a:rPr lang="ru-RU" sz="2800">
                <a:solidFill>
                  <a:srgbClr val="FF3300"/>
                </a:solidFill>
              </a:rPr>
            </a:br>
            <a:r>
              <a:rPr lang="ru-RU" sz="2800">
                <a:solidFill>
                  <a:srgbClr val="FF3300"/>
                </a:solidFill>
              </a:rPr>
              <a:t> </a:t>
            </a:r>
            <a:r>
              <a:rPr lang="ru-RU" sz="2000" u="sng">
                <a:solidFill>
                  <a:schemeClr val="tx1"/>
                </a:solidFill>
              </a:rPr>
              <a:t>1-ый скачок роста</a:t>
            </a:r>
            <a:r>
              <a:rPr lang="ru-RU" sz="2000">
                <a:solidFill>
                  <a:schemeClr val="tx1"/>
                </a:solidFill>
              </a:rPr>
              <a:t>, увеличение мышечной массы, окончательная дифференцировка органов, увеличение активного иммунитета, рост работоспособности, выносливости ЦНС и подвижности, увеличение числа контактов с другими детьми, дыхание неглубокое - поверхностное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997200"/>
            <a:ext cx="8229600" cy="302418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1). Частота острых детских инфекций остается высокой, но их течение легче, меньше тяжелых осложнений;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2). Увеличивается число заболеваний органов дыхания;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3).Проявляются эндокринные расстройства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/>
              <a:t>4). Выявляются нарушения костно-мышечной системы, логопедические нарушения и пр.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solidFill>
                <a:srgbClr val="0080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>
                <a:solidFill>
                  <a:srgbClr val="008000"/>
                </a:solidFill>
              </a:rPr>
              <a:t>Профилактика: физическое, гигиеническое воспитание, дошкольное обучение, закаливание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7543800" cy="23701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>
                <a:solidFill>
                  <a:srgbClr val="FF3300"/>
                </a:solidFill>
              </a:rPr>
              <a:t>5. Второе детство </a:t>
            </a:r>
            <a:br>
              <a:rPr lang="ru-RU" sz="2400">
                <a:solidFill>
                  <a:srgbClr val="FF3300"/>
                </a:solidFill>
              </a:rPr>
            </a:br>
            <a:r>
              <a:rPr lang="ru-RU" sz="2400">
                <a:solidFill>
                  <a:srgbClr val="FF3300"/>
                </a:solidFill>
              </a:rPr>
              <a:t>(8-11 лет девочки, 8-12 лет мальчики)</a:t>
            </a:r>
            <a:br>
              <a:rPr lang="ru-RU" sz="2400">
                <a:solidFill>
                  <a:srgbClr val="FF3300"/>
                </a:solidFill>
              </a:rPr>
            </a:br>
            <a:r>
              <a:rPr lang="ru-RU" sz="2400" u="sng">
                <a:solidFill>
                  <a:srgbClr val="FF3300"/>
                </a:solidFill>
              </a:rPr>
              <a:t>8-10 лет – 2-ой критический возраст</a:t>
            </a:r>
            <a:br>
              <a:rPr lang="ru-RU" sz="2400" u="sng">
                <a:solidFill>
                  <a:srgbClr val="FF3300"/>
                </a:solidFill>
              </a:rPr>
            </a:br>
            <a:r>
              <a:rPr lang="ru-RU" sz="2000"/>
              <a:t>(стабильный рост и развитие мускулатуры, мозг почти достигает размеров взрослого человека, чрезвычайная пластичность костной системы, позвоночника, школьный стресс)</a:t>
            </a:r>
            <a:br>
              <a:rPr lang="ru-RU" sz="2000"/>
            </a:br>
            <a:endParaRPr lang="ru-RU" sz="200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492375"/>
            <a:ext cx="8229600" cy="41497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1). Длительные статические нагрузки, режим  питания взрослых, напряжение зрения –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>
                <a:solidFill>
                  <a:srgbClr val="FF3300"/>
                </a:solidFill>
              </a:rPr>
              <a:t>«школьные болезни </a:t>
            </a:r>
            <a:r>
              <a:rPr lang="ru-RU" sz="2400"/>
              <a:t>(</a:t>
            </a:r>
            <a:r>
              <a:rPr lang="ru-RU" sz="2400">
                <a:solidFill>
                  <a:srgbClr val="FF3300"/>
                </a:solidFill>
              </a:rPr>
              <a:t>нарушение осанки,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>
                <a:solidFill>
                  <a:srgbClr val="FF3300"/>
                </a:solidFill>
              </a:rPr>
              <a:t>дисфункция пищеварительной системы, близорукость</a:t>
            </a:r>
            <a:r>
              <a:rPr lang="ru-RU" sz="2400"/>
              <a:t>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2).Проявление эндокринных расстройств, ревматизма, заболеваний сердца, нервной системы, психических отклонений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3). Часты острые инфекции.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>
              <a:solidFill>
                <a:srgbClr val="0080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>
                <a:solidFill>
                  <a:srgbClr val="008000"/>
                </a:solidFill>
              </a:rPr>
              <a:t>Профилактика: режим дня, полноценный сон, рациональное питание, физические нагрузки вводят постепенно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7543800" cy="14414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>
                <a:solidFill>
                  <a:srgbClr val="FF3300"/>
                </a:solidFill>
              </a:rPr>
              <a:t>III</a:t>
            </a:r>
            <a:r>
              <a:rPr lang="ru-RU" sz="2000">
                <a:solidFill>
                  <a:srgbClr val="FF3300"/>
                </a:solidFill>
              </a:rPr>
              <a:t>. Подростковый возраст </a:t>
            </a:r>
            <a:br>
              <a:rPr lang="ru-RU" sz="2000">
                <a:solidFill>
                  <a:srgbClr val="FF3300"/>
                </a:solidFill>
              </a:rPr>
            </a:br>
            <a:r>
              <a:rPr lang="ru-RU" sz="2000">
                <a:solidFill>
                  <a:srgbClr val="FF3300"/>
                </a:solidFill>
              </a:rPr>
              <a:t>(12-16 лет мальчики, 11-15 лет девочки) </a:t>
            </a:r>
            <a:br>
              <a:rPr lang="ru-RU" sz="2000">
                <a:solidFill>
                  <a:srgbClr val="FF3300"/>
                </a:solidFill>
              </a:rPr>
            </a:br>
            <a:r>
              <a:rPr lang="ru-RU" sz="2000" u="sng">
                <a:solidFill>
                  <a:srgbClr val="FF3300"/>
                </a:solidFill>
              </a:rPr>
              <a:t>2-ой скачок роста, 3-ий критический возраст</a:t>
            </a:r>
            <a:br>
              <a:rPr lang="ru-RU" sz="2000" u="sng">
                <a:solidFill>
                  <a:srgbClr val="FF3300"/>
                </a:solidFill>
              </a:rPr>
            </a:br>
            <a:r>
              <a:rPr lang="ru-RU" sz="1800">
                <a:solidFill>
                  <a:schemeClr val="tx1"/>
                </a:solidFill>
              </a:rPr>
              <a:t>(полная перестройка организма, интенсивный рост, резкое изменение внешнего вида, формы тела, психики, формирование половых органов и признаков…)</a:t>
            </a:r>
            <a:br>
              <a:rPr lang="ru-RU" sz="1800">
                <a:solidFill>
                  <a:schemeClr val="tx1"/>
                </a:solidFill>
              </a:rPr>
            </a:br>
            <a:endParaRPr lang="ru-RU" sz="1800">
              <a:solidFill>
                <a:schemeClr val="tx1"/>
              </a:solidFill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46563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700"/>
              <a:t>1).Объем сердца зависит от М тела и ОГК:</a:t>
            </a:r>
            <a:endParaRPr lang="ru-RU" sz="1700">
              <a:solidFill>
                <a:srgbClr val="FF33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700" i="1"/>
              <a:t>У </a:t>
            </a:r>
            <a:r>
              <a:rPr lang="ru-RU" sz="1700" i="1">
                <a:solidFill>
                  <a:srgbClr val="003399"/>
                </a:solidFill>
              </a:rPr>
              <a:t>астеников</a:t>
            </a:r>
            <a:r>
              <a:rPr lang="ru-RU" sz="1700"/>
              <a:t> малые относительные размеры сердца («</a:t>
            </a:r>
            <a:r>
              <a:rPr lang="ru-RU" sz="1700">
                <a:solidFill>
                  <a:srgbClr val="003399"/>
                </a:solidFill>
              </a:rPr>
              <a:t>капельное» сердце</a:t>
            </a:r>
            <a:r>
              <a:rPr lang="ru-RU" sz="1700"/>
              <a:t>) - при физической нагрузке одышка, тахикардия;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700" i="1"/>
              <a:t>У </a:t>
            </a:r>
            <a:r>
              <a:rPr lang="ru-RU" sz="1700" i="1">
                <a:solidFill>
                  <a:srgbClr val="003399"/>
                </a:solidFill>
              </a:rPr>
              <a:t>гиперстеников</a:t>
            </a:r>
            <a:r>
              <a:rPr lang="ru-RU" sz="1700">
                <a:solidFill>
                  <a:srgbClr val="003399"/>
                </a:solidFill>
              </a:rPr>
              <a:t> «юношеская гипертрофия сердца»</a:t>
            </a:r>
            <a:r>
              <a:rPr lang="ru-RU" sz="1700"/>
              <a:t> - повышение ударного и минутного объема, сердечного индекса, юношеская гипертония и функциональная брадикардия;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700"/>
              <a:t>2). Дыхание становится глубже; устанавливаются половые различия типа дыхания;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700"/>
              <a:t>3). </a:t>
            </a:r>
            <a:r>
              <a:rPr lang="ru-RU" sz="1700">
                <a:solidFill>
                  <a:srgbClr val="FF3300"/>
                </a:solidFill>
              </a:rPr>
              <a:t>Неустойчивость нервной и эндокринной систем</a:t>
            </a:r>
            <a:r>
              <a:rPr lang="ru-RU" sz="1700"/>
              <a:t> – вегетососудистая дистония, различные дискинезии (ЖКТ), часты психоневрозы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700"/>
              <a:t>4). </a:t>
            </a:r>
            <a:r>
              <a:rPr lang="ru-RU" sz="1700">
                <a:solidFill>
                  <a:srgbClr val="FF3300"/>
                </a:solidFill>
              </a:rPr>
              <a:t>Нарушение осанки</a:t>
            </a:r>
            <a:r>
              <a:rPr lang="ru-RU" sz="1700"/>
              <a:t> в результате смещения центра тяжести тела;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700"/>
              <a:t>5). Выявляются отклонения в половом развитии и психо-сексуальной ориентации.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700">
              <a:solidFill>
                <a:srgbClr val="0080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700">
                <a:solidFill>
                  <a:srgbClr val="008000"/>
                </a:solidFill>
              </a:rPr>
              <a:t>Профилактика: раннее выявление заболеваний, профмедосмотры.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785812"/>
          </a:xfrm>
        </p:spPr>
        <p:txBody>
          <a:bodyPr/>
          <a:lstStyle/>
          <a:p>
            <a:pPr algn="ctr"/>
            <a:r>
              <a:rPr lang="ru-RU" sz="2000"/>
              <a:t>Регулярность профилактических медицинских осмотров зависит от возраста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125538"/>
            <a:ext cx="8229600" cy="5256212"/>
          </a:xfrm>
        </p:spPr>
        <p:txBody>
          <a:bodyPr/>
          <a:lstStyle/>
          <a:p>
            <a:r>
              <a:rPr lang="ru-RU" sz="2400"/>
              <a:t>Дети до 1 года – 1 раз в мес.</a:t>
            </a:r>
          </a:p>
          <a:p>
            <a:r>
              <a:rPr lang="ru-RU" sz="2400"/>
              <a:t>Дети от 1 до 3 лет – 1 раз в 3 мес.</a:t>
            </a:r>
          </a:p>
          <a:p>
            <a:r>
              <a:rPr lang="ru-RU" sz="2400"/>
              <a:t>Дети от 3 до 7 лет – 1 раз в 6 мес.</a:t>
            </a:r>
          </a:p>
          <a:p>
            <a:r>
              <a:rPr lang="ru-RU" sz="2400"/>
              <a:t>Школьники, студенты – 1в год.</a:t>
            </a:r>
          </a:p>
          <a:p>
            <a:endParaRPr lang="ru-RU" sz="2400"/>
          </a:p>
          <a:p>
            <a:r>
              <a:rPr lang="ru-RU">
                <a:solidFill>
                  <a:srgbClr val="008000"/>
                </a:solidFill>
              </a:rPr>
              <a:t>Оценка возраста детей:</a:t>
            </a:r>
          </a:p>
          <a:p>
            <a:r>
              <a:rPr lang="ru-RU" sz="2400"/>
              <a:t>До 1 года: помесячно </a:t>
            </a:r>
            <a:r>
              <a:rPr lang="en-US" sz="2400">
                <a:cs typeface="Arial" charset="0"/>
              </a:rPr>
              <a:t>±</a:t>
            </a:r>
            <a:r>
              <a:rPr lang="ru-RU" sz="2400">
                <a:cs typeface="Arial" charset="0"/>
              </a:rPr>
              <a:t> 0,5 мес.</a:t>
            </a:r>
          </a:p>
          <a:p>
            <a:r>
              <a:rPr lang="ru-RU" sz="2400">
                <a:cs typeface="Arial" charset="0"/>
              </a:rPr>
              <a:t>1-2 года: поквартально </a:t>
            </a:r>
            <a:r>
              <a:rPr lang="en-US" sz="2400">
                <a:cs typeface="Arial" charset="0"/>
              </a:rPr>
              <a:t>±</a:t>
            </a:r>
            <a:r>
              <a:rPr lang="ru-RU" sz="2400">
                <a:cs typeface="Arial" charset="0"/>
              </a:rPr>
              <a:t> 1,5 мес.</a:t>
            </a:r>
          </a:p>
          <a:p>
            <a:r>
              <a:rPr lang="ru-RU" sz="2400">
                <a:cs typeface="Arial" charset="0"/>
              </a:rPr>
              <a:t>2-3 года: по полугодиям </a:t>
            </a:r>
            <a:r>
              <a:rPr lang="en-US" sz="2400">
                <a:cs typeface="Arial" charset="0"/>
              </a:rPr>
              <a:t>±</a:t>
            </a:r>
            <a:r>
              <a:rPr lang="ru-RU" sz="2400">
                <a:cs typeface="Arial" charset="0"/>
              </a:rPr>
              <a:t> 3 мес.</a:t>
            </a:r>
          </a:p>
          <a:p>
            <a:r>
              <a:rPr lang="ru-RU" sz="2400">
                <a:cs typeface="Arial" charset="0"/>
              </a:rPr>
              <a:t>С 4-х лет: по годам </a:t>
            </a:r>
            <a:r>
              <a:rPr lang="en-US" sz="2400">
                <a:cs typeface="Arial" charset="0"/>
              </a:rPr>
              <a:t>±</a:t>
            </a:r>
            <a:r>
              <a:rPr lang="ru-RU" sz="2400">
                <a:cs typeface="Arial" charset="0"/>
              </a:rPr>
              <a:t> 6 мес.</a:t>
            </a:r>
            <a:endParaRPr lang="en-US" sz="2400">
              <a:cs typeface="Arial" charset="0"/>
            </a:endParaRPr>
          </a:p>
          <a:p>
            <a:endParaRPr lang="ru-RU" sz="2400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7858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>
                <a:solidFill>
                  <a:srgbClr val="FF3300"/>
                </a:solidFill>
              </a:rPr>
              <a:t>Возрастная периодизация</a:t>
            </a:r>
            <a:br>
              <a:rPr lang="ru-RU" sz="2400" dirty="0">
                <a:solidFill>
                  <a:srgbClr val="FF3300"/>
                </a:solidFill>
              </a:rPr>
            </a:br>
            <a:endParaRPr lang="ru-RU" sz="2400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876925"/>
          </a:xfrm>
        </p:spPr>
        <p:txBody>
          <a:bodyPr/>
          <a:lstStyle/>
          <a:p>
            <a:pPr marL="495300" indent="-495300">
              <a:buFont typeface="Wingdings" pitchFamily="2" charset="2"/>
              <a:buAutoNum type="arabicPeriod"/>
            </a:pPr>
            <a:r>
              <a:rPr lang="ru-RU"/>
              <a:t>Новорожденные: </a:t>
            </a:r>
            <a:r>
              <a:rPr lang="en-US"/>
              <a:t>                 </a:t>
            </a:r>
            <a:r>
              <a:rPr lang="ru-RU"/>
              <a:t>1</a:t>
            </a:r>
            <a:r>
              <a:rPr lang="en-US"/>
              <a:t> </a:t>
            </a:r>
            <a:r>
              <a:rPr lang="ru-RU"/>
              <a:t>-</a:t>
            </a:r>
            <a:r>
              <a:rPr lang="en-US"/>
              <a:t> </a:t>
            </a:r>
            <a:r>
              <a:rPr lang="ru-RU"/>
              <a:t>10 дней</a:t>
            </a:r>
          </a:p>
          <a:p>
            <a:pPr marL="495300" indent="-495300">
              <a:buFont typeface="Wingdings" pitchFamily="2" charset="2"/>
              <a:buAutoNum type="arabicPeriod"/>
            </a:pPr>
            <a:r>
              <a:rPr lang="ru-RU"/>
              <a:t>Грудной возраст: </a:t>
            </a:r>
            <a:r>
              <a:rPr lang="en-US"/>
              <a:t>            </a:t>
            </a:r>
            <a:r>
              <a:rPr lang="ru-RU"/>
              <a:t>10 дней - 1 год</a:t>
            </a:r>
          </a:p>
          <a:p>
            <a:pPr marL="495300" indent="-495300">
              <a:buFont typeface="Wingdings" pitchFamily="2" charset="2"/>
              <a:buAutoNum type="arabicPeriod"/>
            </a:pPr>
            <a:r>
              <a:rPr lang="ru-RU"/>
              <a:t>Раннее детство: </a:t>
            </a:r>
            <a:r>
              <a:rPr lang="en-US"/>
              <a:t>                      </a:t>
            </a:r>
            <a:r>
              <a:rPr lang="ru-RU"/>
              <a:t>1</a:t>
            </a:r>
            <a:r>
              <a:rPr lang="en-US"/>
              <a:t> </a:t>
            </a:r>
            <a:r>
              <a:rPr lang="ru-RU"/>
              <a:t>-</a:t>
            </a:r>
            <a:r>
              <a:rPr lang="en-US"/>
              <a:t> </a:t>
            </a:r>
            <a:r>
              <a:rPr lang="ru-RU"/>
              <a:t>3 года</a:t>
            </a:r>
          </a:p>
          <a:p>
            <a:pPr marL="495300" indent="-495300">
              <a:buFont typeface="Wingdings" pitchFamily="2" charset="2"/>
              <a:buAutoNum type="arabicPeriod"/>
            </a:pPr>
            <a:r>
              <a:rPr lang="ru-RU"/>
              <a:t>Первое детство: </a:t>
            </a:r>
            <a:r>
              <a:rPr lang="en-US"/>
              <a:t>                     </a:t>
            </a:r>
            <a:r>
              <a:rPr lang="ru-RU"/>
              <a:t>4</a:t>
            </a:r>
            <a:r>
              <a:rPr lang="en-US"/>
              <a:t> </a:t>
            </a:r>
            <a:r>
              <a:rPr lang="ru-RU"/>
              <a:t>-</a:t>
            </a:r>
            <a:r>
              <a:rPr lang="en-US"/>
              <a:t> </a:t>
            </a:r>
            <a:r>
              <a:rPr lang="ru-RU"/>
              <a:t>7 лет</a:t>
            </a:r>
          </a:p>
          <a:p>
            <a:pPr marL="495300" indent="-495300">
              <a:buFont typeface="Wingdings" pitchFamily="2" charset="2"/>
              <a:buAutoNum type="arabicPeriod"/>
            </a:pPr>
            <a:r>
              <a:rPr lang="ru-RU"/>
              <a:t>Второе детство: </a:t>
            </a:r>
            <a:r>
              <a:rPr lang="en-US"/>
              <a:t>               </a:t>
            </a:r>
            <a:r>
              <a:rPr lang="ru-RU"/>
              <a:t>8-12 “ (мальчики); 8-11 “ (девочки)</a:t>
            </a:r>
          </a:p>
          <a:p>
            <a:pPr marL="495300" indent="-495300">
              <a:buFont typeface="Wingdings" pitchFamily="2" charset="2"/>
              <a:buAutoNum type="arabicPeriod"/>
            </a:pPr>
            <a:r>
              <a:rPr lang="ru-RU"/>
              <a:t>Подростковый возраст:</a:t>
            </a:r>
            <a:r>
              <a:rPr lang="en-US"/>
              <a:t> </a:t>
            </a:r>
            <a:r>
              <a:rPr lang="ru-RU"/>
              <a:t>13-16 “ (мальчики); 12-15 “ (девочки)</a:t>
            </a:r>
          </a:p>
          <a:p>
            <a:pPr marL="495300" indent="-495300">
              <a:buFont typeface="Wingdings" pitchFamily="2" charset="2"/>
              <a:buAutoNum type="arabicPeriod"/>
            </a:pPr>
            <a:r>
              <a:rPr lang="ru-RU"/>
              <a:t>Юношеский возраст: 17-21 год (юноши); 16-20 “ (девушки)</a:t>
            </a:r>
          </a:p>
          <a:p>
            <a:pPr marL="495300" indent="-495300">
              <a:buFont typeface="Wingdings" pitchFamily="2" charset="2"/>
              <a:buAutoNum type="arabicPeriod"/>
            </a:pPr>
            <a:endParaRPr lang="ru-RU"/>
          </a:p>
          <a:p>
            <a:pPr marL="495300" indent="-495300">
              <a:buFont typeface="Wingdings" pitchFamily="2" charset="2"/>
              <a:buAutoNum type="arabicPeriod"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19200"/>
          </a:xfrm>
        </p:spPr>
        <p:txBody>
          <a:bodyPr/>
          <a:lstStyle/>
          <a:p>
            <a:r>
              <a:rPr lang="ru-RU" sz="2000"/>
              <a:t>Возрастная периодизация (В.В.Бунак, 1965 г.)</a:t>
            </a:r>
            <a:br>
              <a:rPr lang="ru-RU" sz="2000"/>
            </a:br>
            <a:r>
              <a:rPr lang="ru-RU" sz="2000"/>
              <a:t>Стадия: прогрессивная</a:t>
            </a:r>
            <a:br>
              <a:rPr lang="ru-RU" sz="2000"/>
            </a:br>
            <a:r>
              <a:rPr lang="ru-RU" sz="2000"/>
              <a:t>Цикл: внеутробный</a:t>
            </a:r>
          </a:p>
        </p:txBody>
      </p:sp>
      <p:graphicFrame>
        <p:nvGraphicFramePr>
          <p:cNvPr id="63544" name="Group 56"/>
          <p:cNvGraphicFramePr>
            <a:graphicFrameLocks noGrp="1"/>
          </p:cNvGraphicFramePr>
          <p:nvPr>
            <p:ph type="tbl" idx="1"/>
          </p:nvPr>
        </p:nvGraphicFramePr>
        <p:xfrm>
          <a:off x="457200" y="1285861"/>
          <a:ext cx="8229600" cy="5357848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8853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Период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Возраст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Кол-во лет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Младенческий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Начальный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1-6 мес.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7-9 мес.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Конечный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10-12 мес.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Первое детство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Начальный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1-4 года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Конечный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5-7 лет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Второе детство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Начальный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8-10 (М), 8-9 (Ж)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Конечный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11-13 (М), 10-12 (Ж)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Подростковый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14-17 (М), 12-16 (Ж)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Юношеский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18-21 (М), 17-20 (Ж)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9" name="Line 411"/>
          <p:cNvSpPr>
            <a:spLocks noChangeShapeType="1"/>
          </p:cNvSpPr>
          <p:nvPr/>
        </p:nvSpPr>
        <p:spPr bwMode="auto">
          <a:xfrm>
            <a:off x="3892550" y="-27495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785" name="Line 417"/>
          <p:cNvSpPr>
            <a:spLocks noChangeShapeType="1"/>
          </p:cNvSpPr>
          <p:nvPr/>
        </p:nvSpPr>
        <p:spPr bwMode="auto">
          <a:xfrm>
            <a:off x="6977063" y="-27495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790" name="Line 422"/>
          <p:cNvSpPr>
            <a:spLocks noChangeShapeType="1"/>
          </p:cNvSpPr>
          <p:nvPr/>
        </p:nvSpPr>
        <p:spPr bwMode="auto">
          <a:xfrm>
            <a:off x="6977063" y="-27495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844" name="Line 476"/>
          <p:cNvSpPr>
            <a:spLocks noChangeShapeType="1"/>
          </p:cNvSpPr>
          <p:nvPr/>
        </p:nvSpPr>
        <p:spPr bwMode="auto">
          <a:xfrm>
            <a:off x="3892550" y="-19685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845" name="Line 477"/>
          <p:cNvSpPr>
            <a:spLocks noChangeShapeType="1"/>
          </p:cNvSpPr>
          <p:nvPr/>
        </p:nvSpPr>
        <p:spPr bwMode="auto">
          <a:xfrm>
            <a:off x="3892550" y="-17081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850" name="Line 482"/>
          <p:cNvSpPr>
            <a:spLocks noChangeShapeType="1"/>
          </p:cNvSpPr>
          <p:nvPr/>
        </p:nvSpPr>
        <p:spPr bwMode="auto">
          <a:xfrm>
            <a:off x="6977063" y="-11874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0993" name="Line 1601"/>
          <p:cNvSpPr>
            <a:spLocks noChangeShapeType="1"/>
          </p:cNvSpPr>
          <p:nvPr/>
        </p:nvSpPr>
        <p:spPr bwMode="auto">
          <a:xfrm>
            <a:off x="3927475" y="-23447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0999" name="Line 1607"/>
          <p:cNvSpPr>
            <a:spLocks noChangeShapeType="1"/>
          </p:cNvSpPr>
          <p:nvPr/>
        </p:nvSpPr>
        <p:spPr bwMode="auto">
          <a:xfrm>
            <a:off x="7011988" y="-23447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004" name="Line 1612"/>
          <p:cNvSpPr>
            <a:spLocks noChangeShapeType="1"/>
          </p:cNvSpPr>
          <p:nvPr/>
        </p:nvSpPr>
        <p:spPr bwMode="auto">
          <a:xfrm>
            <a:off x="7011988" y="-23447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058" name="Line 1666"/>
          <p:cNvSpPr>
            <a:spLocks noChangeShapeType="1"/>
          </p:cNvSpPr>
          <p:nvPr/>
        </p:nvSpPr>
        <p:spPr bwMode="auto">
          <a:xfrm>
            <a:off x="3927475" y="-1701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059" name="Line 1667"/>
          <p:cNvSpPr>
            <a:spLocks noChangeShapeType="1"/>
          </p:cNvSpPr>
          <p:nvPr/>
        </p:nvSpPr>
        <p:spPr bwMode="auto">
          <a:xfrm>
            <a:off x="3927475" y="-14874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064" name="Line 1672"/>
          <p:cNvSpPr>
            <a:spLocks noChangeShapeType="1"/>
          </p:cNvSpPr>
          <p:nvPr/>
        </p:nvSpPr>
        <p:spPr bwMode="auto">
          <a:xfrm>
            <a:off x="7011988" y="-10588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214" name="Line 1822"/>
          <p:cNvSpPr>
            <a:spLocks noChangeShapeType="1"/>
          </p:cNvSpPr>
          <p:nvPr/>
        </p:nvSpPr>
        <p:spPr bwMode="auto">
          <a:xfrm>
            <a:off x="3943350" y="-4159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215" name="Line 1823"/>
          <p:cNvSpPr>
            <a:spLocks noChangeShapeType="1"/>
          </p:cNvSpPr>
          <p:nvPr/>
        </p:nvSpPr>
        <p:spPr bwMode="auto">
          <a:xfrm>
            <a:off x="3943350" y="-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287" name="Line 1895"/>
          <p:cNvSpPr>
            <a:spLocks noChangeShapeType="1"/>
          </p:cNvSpPr>
          <p:nvPr/>
        </p:nvSpPr>
        <p:spPr bwMode="auto">
          <a:xfrm>
            <a:off x="3943350" y="2270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339" name="Line 1947"/>
          <p:cNvSpPr>
            <a:spLocks noChangeShapeType="1"/>
          </p:cNvSpPr>
          <p:nvPr/>
        </p:nvSpPr>
        <p:spPr bwMode="auto">
          <a:xfrm>
            <a:off x="3943350" y="7159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130" name="Line 2738"/>
          <p:cNvSpPr>
            <a:spLocks noChangeShapeType="1"/>
          </p:cNvSpPr>
          <p:nvPr/>
        </p:nvSpPr>
        <p:spPr bwMode="auto">
          <a:xfrm>
            <a:off x="3927475" y="-23447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136" name="Line 2744"/>
          <p:cNvSpPr>
            <a:spLocks noChangeShapeType="1"/>
          </p:cNvSpPr>
          <p:nvPr/>
        </p:nvSpPr>
        <p:spPr bwMode="auto">
          <a:xfrm>
            <a:off x="7011988" y="-23447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141" name="Line 2749"/>
          <p:cNvSpPr>
            <a:spLocks noChangeShapeType="1"/>
          </p:cNvSpPr>
          <p:nvPr/>
        </p:nvSpPr>
        <p:spPr bwMode="auto">
          <a:xfrm>
            <a:off x="7011988" y="-23447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195" name="Line 2803"/>
          <p:cNvSpPr>
            <a:spLocks noChangeShapeType="1"/>
          </p:cNvSpPr>
          <p:nvPr/>
        </p:nvSpPr>
        <p:spPr bwMode="auto">
          <a:xfrm>
            <a:off x="3927475" y="-17018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196" name="Line 2804"/>
          <p:cNvSpPr>
            <a:spLocks noChangeShapeType="1"/>
          </p:cNvSpPr>
          <p:nvPr/>
        </p:nvSpPr>
        <p:spPr bwMode="auto">
          <a:xfrm>
            <a:off x="3927475" y="-148748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201" name="Line 2809"/>
          <p:cNvSpPr>
            <a:spLocks noChangeShapeType="1"/>
          </p:cNvSpPr>
          <p:nvPr/>
        </p:nvSpPr>
        <p:spPr bwMode="auto">
          <a:xfrm>
            <a:off x="7011988" y="-10588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351" name="Line 2959"/>
          <p:cNvSpPr>
            <a:spLocks noChangeShapeType="1"/>
          </p:cNvSpPr>
          <p:nvPr/>
        </p:nvSpPr>
        <p:spPr bwMode="auto">
          <a:xfrm>
            <a:off x="3943350" y="-4159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352" name="Line 2960"/>
          <p:cNvSpPr>
            <a:spLocks noChangeShapeType="1"/>
          </p:cNvSpPr>
          <p:nvPr/>
        </p:nvSpPr>
        <p:spPr bwMode="auto">
          <a:xfrm>
            <a:off x="3943350" y="-2016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24" name="Line 3032"/>
          <p:cNvSpPr>
            <a:spLocks noChangeShapeType="1"/>
          </p:cNvSpPr>
          <p:nvPr/>
        </p:nvSpPr>
        <p:spPr bwMode="auto">
          <a:xfrm>
            <a:off x="3943350" y="2270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6" name="Line 3084"/>
          <p:cNvSpPr>
            <a:spLocks noChangeShapeType="1"/>
          </p:cNvSpPr>
          <p:nvPr/>
        </p:nvSpPr>
        <p:spPr bwMode="auto">
          <a:xfrm>
            <a:off x="3943350" y="71596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073" name="Line 3681"/>
          <p:cNvSpPr>
            <a:spLocks noChangeShapeType="1"/>
          </p:cNvSpPr>
          <p:nvPr/>
        </p:nvSpPr>
        <p:spPr bwMode="auto">
          <a:xfrm>
            <a:off x="4206875" y="261938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074" name="Line 3682"/>
          <p:cNvSpPr>
            <a:spLocks noChangeShapeType="1"/>
          </p:cNvSpPr>
          <p:nvPr/>
        </p:nvSpPr>
        <p:spPr bwMode="auto">
          <a:xfrm>
            <a:off x="4206875" y="4762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079" name="Line 3687"/>
          <p:cNvSpPr>
            <a:spLocks noChangeShapeType="1"/>
          </p:cNvSpPr>
          <p:nvPr/>
        </p:nvSpPr>
        <p:spPr bwMode="auto">
          <a:xfrm>
            <a:off x="6353175" y="90487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213" name="Line 3821"/>
          <p:cNvSpPr>
            <a:spLocks noChangeShapeType="1"/>
          </p:cNvSpPr>
          <p:nvPr/>
        </p:nvSpPr>
        <p:spPr bwMode="auto">
          <a:xfrm>
            <a:off x="4222750" y="1547813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214" name="Line 3822"/>
          <p:cNvSpPr>
            <a:spLocks noChangeShapeType="1"/>
          </p:cNvSpPr>
          <p:nvPr/>
        </p:nvSpPr>
        <p:spPr bwMode="auto">
          <a:xfrm>
            <a:off x="4222750" y="1762125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280" name="Line 3888"/>
          <p:cNvSpPr>
            <a:spLocks noChangeShapeType="1"/>
          </p:cNvSpPr>
          <p:nvPr/>
        </p:nvSpPr>
        <p:spPr bwMode="auto">
          <a:xfrm>
            <a:off x="4222750" y="219075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328" name="Line 3936"/>
          <p:cNvSpPr>
            <a:spLocks noChangeShapeType="1"/>
          </p:cNvSpPr>
          <p:nvPr/>
        </p:nvSpPr>
        <p:spPr bwMode="auto">
          <a:xfrm>
            <a:off x="4222750" y="2679700"/>
            <a:ext cx="0" cy="0"/>
          </a:xfrm>
          <a:prstGeom prst="line">
            <a:avLst/>
          </a:prstGeom>
          <a:noFill/>
          <a:ln w="254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424" name="Rectangle 403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642937"/>
          </a:xfrm>
        </p:spPr>
        <p:txBody>
          <a:bodyPr/>
          <a:lstStyle/>
          <a:p>
            <a:r>
              <a:rPr lang="ru-RU" sz="2000"/>
              <a:t>Возрастная периодизация «Дошкольная»</a:t>
            </a:r>
          </a:p>
        </p:txBody>
      </p:sp>
      <p:graphicFrame>
        <p:nvGraphicFramePr>
          <p:cNvPr id="63476" name="Group 4084"/>
          <p:cNvGraphicFramePr>
            <a:graphicFrameLocks noGrp="1"/>
          </p:cNvGraphicFramePr>
          <p:nvPr>
            <p:ph type="tbl" idx="1"/>
          </p:nvPr>
        </p:nvGraphicFramePr>
        <p:xfrm>
          <a:off x="250825" y="908050"/>
          <a:ext cx="8435975" cy="5299395"/>
        </p:xfrm>
        <a:graphic>
          <a:graphicData uri="http://schemas.openxmlformats.org/drawingml/2006/table">
            <a:tbl>
              <a:tblPr/>
              <a:tblGrid>
                <a:gridCol w="4321175"/>
                <a:gridCol w="4114800"/>
              </a:tblGrid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Группа ДДУ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Возраст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1-я ясельная группа раннего возраста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2-х мес. до 1 года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2-я ясельная группа раннего возраста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1-2 года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1-я ясельная младшая группа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2-3 года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Дошкольная  младшая группа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3-4 года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Дошкольная средняя группа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4-5 лет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Дошкольная старшая группа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5-6 лет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Подготовительная группа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6-7 лет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88913"/>
            <a:ext cx="7477125" cy="6669087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600" b="1">
                <a:solidFill>
                  <a:srgbClr val="FF3300"/>
                </a:solidFill>
              </a:rPr>
              <a:t>Гигиена детей и подростков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600" b="1">
                <a:solidFill>
                  <a:srgbClr val="FF3300"/>
                </a:solidFill>
              </a:rPr>
              <a:t>изучает</a:t>
            </a:r>
            <a:r>
              <a:rPr lang="ru-RU" sz="2600" b="1"/>
              <a:t> 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ru-RU" sz="2600" b="1"/>
              <a:t>условия среды обитания и деятельности детей и подростков, 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ru-RU" sz="2600" b="1"/>
              <a:t>влияние факторов среды на их здоровье, </a:t>
            </a:r>
          </a:p>
          <a:p>
            <a:pPr algn="just">
              <a:lnSpc>
                <a:spcPct val="90000"/>
              </a:lnSpc>
              <a:buFontTx/>
              <a:buChar char="-"/>
            </a:pPr>
            <a:r>
              <a:rPr lang="ru-RU" sz="2600" b="1"/>
              <a:t>функциональное состояние растущего организма в разные возрастные периоды;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600" b="1">
                <a:solidFill>
                  <a:srgbClr val="FF3300"/>
                </a:solidFill>
              </a:rPr>
              <a:t>разрабатывает</a:t>
            </a:r>
            <a:r>
              <a:rPr lang="ru-RU" sz="2600" b="1"/>
              <a:t> научные основы и практические меры.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600" b="1">
                <a:solidFill>
                  <a:srgbClr val="008000"/>
                </a:solidFill>
              </a:rPr>
              <a:t>Цель:</a:t>
            </a:r>
            <a:r>
              <a:rPr lang="ru-RU" sz="2600" b="1"/>
              <a:t> создание условий, обеспечивающих сохранение и укрепление здоровья, оптимальный уровень функций и благоприятное развитие организма детей и подростков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/>
              <a:t>Возрастная периодизация «Школьная»</a:t>
            </a:r>
          </a:p>
        </p:txBody>
      </p:sp>
      <p:graphicFrame>
        <p:nvGraphicFramePr>
          <p:cNvPr id="66599" name="Group 39"/>
          <p:cNvGraphicFramePr>
            <a:graphicFrameLocks noGrp="1"/>
          </p:cNvGraphicFramePr>
          <p:nvPr>
            <p:ph type="tbl" idx="1"/>
          </p:nvPr>
        </p:nvGraphicFramePr>
        <p:xfrm>
          <a:off x="428596" y="1214422"/>
          <a:ext cx="8229600" cy="5160152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1198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Возрастной период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Возраст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98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Младший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школьный возраст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7-9 лет (1-3 классы)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2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школьный возраст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10-14 лет (4-8 классы)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2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Старший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школьный возраст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15-16 (9-10 классы)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u="sng"/>
              <a:t>Биологический возраст</a:t>
            </a:r>
            <a:r>
              <a:rPr lang="ru-RU" sz="2000"/>
              <a:t> (БВ) – возраст, устанавливаемый по совокупности морфофункциональных признаков, характерных для детей определенного пола и возраста в данной популяции.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229600" cy="51387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600">
                <a:solidFill>
                  <a:srgbClr val="FF3300"/>
                </a:solidFill>
              </a:rPr>
              <a:t>Акселерация </a:t>
            </a:r>
            <a:r>
              <a:rPr lang="ru-RU" sz="2600"/>
              <a:t>– ускорение темпов биологического развития организма (БВ</a:t>
            </a:r>
            <a:r>
              <a:rPr lang="en-US" sz="2600"/>
              <a:t>&gt;</a:t>
            </a:r>
            <a:r>
              <a:rPr lang="ru-RU" sz="2600"/>
              <a:t>паспортного возраста)</a:t>
            </a:r>
          </a:p>
          <a:p>
            <a:pPr>
              <a:lnSpc>
                <a:spcPct val="90000"/>
              </a:lnSpc>
            </a:pPr>
            <a:r>
              <a:rPr lang="ru-RU" sz="2600">
                <a:solidFill>
                  <a:srgbClr val="FF3300"/>
                </a:solidFill>
              </a:rPr>
              <a:t>Ретардация</a:t>
            </a:r>
            <a:r>
              <a:rPr lang="ru-RU" sz="2600"/>
              <a:t> – замедление темпов биологического развития организма (БВ</a:t>
            </a:r>
            <a:r>
              <a:rPr lang="en-US" sz="2600"/>
              <a:t>&lt;</a:t>
            </a:r>
            <a:r>
              <a:rPr lang="ru-RU" sz="2600"/>
              <a:t>паспортного возраста)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600">
                <a:solidFill>
                  <a:srgbClr val="008000"/>
                </a:solidFill>
              </a:rPr>
              <a:t>Основные критерии оценки БВ</a:t>
            </a:r>
            <a:r>
              <a:rPr lang="ru-RU" sz="2600"/>
              <a:t>: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600"/>
              <a:t>1). Рост и годовые прибавки роста</a:t>
            </a:r>
            <a:endParaRPr lang="en-US" sz="26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/>
              <a:t>2)</a:t>
            </a:r>
            <a:r>
              <a:rPr lang="ru-RU" sz="2400"/>
              <a:t>. Степень развития вторичных половых признаков;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3). Скелетная зрелость (порядок и сроки окостенения скелета);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4). Зубная зрелость (сроки и парность прорезывания молочных и постоянных зубов).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19200"/>
          </a:xfrm>
        </p:spPr>
        <p:txBody>
          <a:bodyPr/>
          <a:lstStyle/>
          <a:p>
            <a:pPr algn="ctr"/>
            <a:r>
              <a:rPr lang="ru-RU" sz="2400"/>
              <a:t>Тенденции в нарушении здоровья </a:t>
            </a:r>
            <a:br>
              <a:rPr lang="ru-RU" sz="2400"/>
            </a:br>
            <a:r>
              <a:rPr lang="ru-RU" sz="2400"/>
              <a:t>акселератов и ретардатов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rgbClr val="FF3300"/>
                </a:solidFill>
              </a:rPr>
              <a:t>Акселераты:</a:t>
            </a:r>
            <a:r>
              <a:rPr lang="ru-RU"/>
              <a:t> вегето-сосудистая дистония, хронический тонзилит и другие заболевания верхних дыхательных путей (фарингит, ларингит, ринит), аллергические заболевания.</a:t>
            </a:r>
          </a:p>
          <a:p>
            <a:r>
              <a:rPr lang="ru-RU">
                <a:solidFill>
                  <a:srgbClr val="FF3300"/>
                </a:solidFill>
              </a:rPr>
              <a:t>Ретардаты:</a:t>
            </a:r>
            <a:r>
              <a:rPr lang="ru-RU"/>
              <a:t> кариес зубов, снижение функциональных показателей организма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858837"/>
          </a:xfrm>
        </p:spPr>
        <p:txBody>
          <a:bodyPr/>
          <a:lstStyle/>
          <a:p>
            <a:pPr algn="ctr"/>
            <a:r>
              <a:rPr lang="ru-RU" sz="2400"/>
              <a:t>Группы факторов, влияющих на физическое развитие и здоровье детей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r>
              <a:rPr lang="ru-RU"/>
              <a:t>Индивидуальная наследственность</a:t>
            </a:r>
          </a:p>
          <a:p>
            <a:r>
              <a:rPr lang="ru-RU"/>
              <a:t>Национальные, расовые, популяционные </a:t>
            </a:r>
            <a:r>
              <a:rPr lang="ru-RU" sz="2400"/>
              <a:t>(распространение в популяциях рецессивных аллелей, обуславливающих наследственные генные заболевания)</a:t>
            </a:r>
          </a:p>
          <a:p>
            <a:r>
              <a:rPr lang="ru-RU"/>
              <a:t>Естественные природно-климатогеографические</a:t>
            </a:r>
          </a:p>
          <a:p>
            <a:r>
              <a:rPr lang="ru-RU"/>
              <a:t>Социальные </a:t>
            </a:r>
            <a:r>
              <a:rPr lang="ru-RU" sz="2400"/>
              <a:t>(условия жизни и экология, образ жизни - питание, двигательная активность, закаливание, вредные привычки, санитарная культура, полноценная семья, войны и национальные конфликты…)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7543800" cy="504825"/>
          </a:xfrm>
        </p:spPr>
        <p:txBody>
          <a:bodyPr/>
          <a:lstStyle/>
          <a:p>
            <a:pPr algn="ctr"/>
            <a:r>
              <a:rPr lang="ru-RU" sz="2000">
                <a:solidFill>
                  <a:srgbClr val="FF3300"/>
                </a:solidFill>
              </a:rPr>
              <a:t>Меры профилактики заболеваний детей и подростков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339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/>
              <a:t>Адекватные возрастному периоду:</a:t>
            </a:r>
          </a:p>
          <a:p>
            <a:pPr>
              <a:lnSpc>
                <a:spcPct val="80000"/>
              </a:lnSpc>
            </a:pPr>
            <a:r>
              <a:rPr lang="ru-RU" sz="2000"/>
              <a:t>Режим дня (в т.ч. продолжительность сна)</a:t>
            </a:r>
          </a:p>
          <a:p>
            <a:pPr>
              <a:lnSpc>
                <a:spcPct val="80000"/>
              </a:lnSpc>
            </a:pPr>
            <a:r>
              <a:rPr lang="ru-RU" sz="2000"/>
              <a:t>Рациональное питание</a:t>
            </a:r>
          </a:p>
          <a:p>
            <a:pPr>
              <a:lnSpc>
                <a:spcPct val="80000"/>
              </a:lnSpc>
            </a:pPr>
            <a:r>
              <a:rPr lang="ru-RU" sz="2000"/>
              <a:t>Двигательная активность, физические нагрузки, закаливание</a:t>
            </a:r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rgbClr val="FF3300"/>
                </a:solidFill>
              </a:rPr>
              <a:t>Актуальность профилактических мер: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rgbClr val="008000"/>
                </a:solidFill>
              </a:rPr>
              <a:t>По данным ВОЗ среди 14-летних детей:</a:t>
            </a:r>
          </a:p>
          <a:p>
            <a:pPr>
              <a:lnSpc>
                <a:spcPct val="80000"/>
              </a:lnSpc>
            </a:pPr>
            <a:r>
              <a:rPr lang="ru-RU" sz="2000"/>
              <a:t>1/3 – болезни органов дыхания,</a:t>
            </a:r>
          </a:p>
          <a:p>
            <a:pPr>
              <a:lnSpc>
                <a:spcPct val="80000"/>
              </a:lnSpc>
            </a:pPr>
            <a:r>
              <a:rPr lang="ru-RU" sz="2000"/>
              <a:t>1/5 – болезни органов зрения,</a:t>
            </a:r>
          </a:p>
          <a:p>
            <a:pPr>
              <a:lnSpc>
                <a:spcPct val="80000"/>
              </a:lnSpc>
            </a:pPr>
            <a:r>
              <a:rPr lang="ru-RU" sz="2000"/>
              <a:t>1/8 – нарушение осанки,</a:t>
            </a:r>
          </a:p>
          <a:p>
            <a:pPr>
              <a:lnSpc>
                <a:spcPct val="80000"/>
              </a:lnSpc>
            </a:pPr>
            <a:r>
              <a:rPr lang="ru-RU" sz="2000"/>
              <a:t>1/14 – болезни органов пищеварения.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>
                <a:solidFill>
                  <a:srgbClr val="008000"/>
                </a:solidFill>
              </a:rPr>
              <a:t>В РФ среди школьников:</a:t>
            </a:r>
          </a:p>
          <a:p>
            <a:pPr>
              <a:lnSpc>
                <a:spcPct val="80000"/>
              </a:lnSpc>
            </a:pPr>
            <a:r>
              <a:rPr lang="ru-RU" sz="2000"/>
              <a:t>Близорукость 2% (1 кл.) – 25% (10 кл.)</a:t>
            </a:r>
          </a:p>
          <a:p>
            <a:pPr>
              <a:lnSpc>
                <a:spcPct val="80000"/>
              </a:lnSpc>
            </a:pPr>
            <a:r>
              <a:rPr lang="ru-RU" sz="2000"/>
              <a:t>Сколиоз и гастрит 0,7% (1 кл.) – 7% (10 кл.)</a:t>
            </a:r>
          </a:p>
          <a:p>
            <a:pPr>
              <a:lnSpc>
                <a:spcPct val="80000"/>
              </a:lnSpc>
            </a:pPr>
            <a:r>
              <a:rPr lang="ru-RU" sz="2000"/>
              <a:t>Гипертония 25% (10 кл.)</a:t>
            </a:r>
          </a:p>
          <a:p>
            <a:pPr>
              <a:lnSpc>
                <a:spcPct val="80000"/>
              </a:lnSpc>
            </a:pPr>
            <a:r>
              <a:rPr lang="ru-RU" sz="2000"/>
              <a:t>Анемия, неврозы, простуды</a:t>
            </a:r>
          </a:p>
          <a:p>
            <a:pPr>
              <a:lnSpc>
                <a:spcPct val="80000"/>
              </a:lnSpc>
            </a:pPr>
            <a:endParaRPr lang="ru-RU" sz="2000"/>
          </a:p>
          <a:p>
            <a:pPr>
              <a:lnSpc>
                <a:spcPct val="80000"/>
              </a:lnSpc>
            </a:pPr>
            <a:endParaRPr lang="ru-RU" sz="20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7858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/>
              <a:t>Гигиенические основы режима дня и обучения детей и подростков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445500" cy="5130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600">
                <a:solidFill>
                  <a:srgbClr val="FF3300"/>
                </a:solidFill>
              </a:rPr>
              <a:t>Ритмичная смена</a:t>
            </a:r>
            <a:r>
              <a:rPr lang="ru-RU" sz="2600"/>
              <a:t> элементов режима дня (различные виды деятельности, отдых, сон, прием пищи)</a:t>
            </a:r>
          </a:p>
          <a:p>
            <a:pPr>
              <a:lnSpc>
                <a:spcPct val="80000"/>
              </a:lnSpc>
            </a:pPr>
            <a:r>
              <a:rPr lang="ru-RU" sz="2600">
                <a:solidFill>
                  <a:srgbClr val="FF3300"/>
                </a:solidFill>
              </a:rPr>
              <a:t>Длительность сна</a:t>
            </a:r>
            <a:r>
              <a:rPr lang="ru-RU" sz="2600"/>
              <a:t>:</a:t>
            </a:r>
          </a:p>
          <a:p>
            <a:pPr lvl="1">
              <a:lnSpc>
                <a:spcPct val="80000"/>
              </a:lnSpc>
            </a:pPr>
            <a:r>
              <a:rPr lang="ru-RU" sz="2200"/>
              <a:t>До 1 года: 17-19 часов с интервалами 1,5-2 часа;</a:t>
            </a:r>
          </a:p>
          <a:p>
            <a:pPr lvl="1">
              <a:lnSpc>
                <a:spcPct val="80000"/>
              </a:lnSpc>
            </a:pPr>
            <a:r>
              <a:rPr lang="ru-RU" sz="2200"/>
              <a:t>3-5 года: ночью 10-10,5 часов, днем 2 часа;</a:t>
            </a:r>
          </a:p>
          <a:p>
            <a:pPr lvl="1">
              <a:lnSpc>
                <a:spcPct val="80000"/>
              </a:lnSpc>
            </a:pPr>
            <a:r>
              <a:rPr lang="ru-RU" sz="2200"/>
              <a:t> 5-6 лет: ночью 10-10,5 часов, днем 1,5 часа;</a:t>
            </a:r>
          </a:p>
          <a:p>
            <a:pPr>
              <a:lnSpc>
                <a:spcPct val="80000"/>
              </a:lnSpc>
            </a:pPr>
            <a:r>
              <a:rPr lang="ru-RU" sz="2600">
                <a:solidFill>
                  <a:schemeClr val="hlink"/>
                </a:solidFill>
              </a:rPr>
              <a:t>ДОУ</a:t>
            </a:r>
            <a:r>
              <a:rPr lang="ru-RU" sz="2600">
                <a:solidFill>
                  <a:srgbClr val="FF3300"/>
                </a:solidFill>
              </a:rPr>
              <a:t>: Ограничение количества и продолжительности учебных занятий + </a:t>
            </a:r>
            <a:r>
              <a:rPr lang="ru-RU" sz="2600">
                <a:solidFill>
                  <a:srgbClr val="008000"/>
                </a:solidFill>
              </a:rPr>
              <a:t>физкультминутка</a:t>
            </a:r>
            <a:r>
              <a:rPr lang="ru-RU" sz="2600"/>
              <a:t> (1,5-2 мин.) в середине занятия:</a:t>
            </a:r>
          </a:p>
          <a:p>
            <a:pPr lvl="1">
              <a:lnSpc>
                <a:spcPct val="80000"/>
              </a:lnSpc>
            </a:pPr>
            <a:r>
              <a:rPr lang="ru-RU" sz="2200"/>
              <a:t>Младшая группа – 10 х 10-15 мин/ нед.</a:t>
            </a:r>
          </a:p>
          <a:p>
            <a:pPr lvl="1">
              <a:lnSpc>
                <a:spcPct val="80000"/>
              </a:lnSpc>
            </a:pPr>
            <a:r>
              <a:rPr lang="ru-RU" sz="2200"/>
              <a:t>Средняя – « - 10 х 15-20 мин/ нед.</a:t>
            </a:r>
          </a:p>
          <a:p>
            <a:pPr lvl="1">
              <a:lnSpc>
                <a:spcPct val="80000"/>
              </a:lnSpc>
            </a:pPr>
            <a:r>
              <a:rPr lang="ru-RU" sz="2200"/>
              <a:t>Старшая – « - 15 х 20-25 мин/нед.</a:t>
            </a:r>
          </a:p>
          <a:p>
            <a:pPr lvl="1">
              <a:lnSpc>
                <a:spcPct val="80000"/>
              </a:lnSpc>
            </a:pPr>
            <a:r>
              <a:rPr lang="ru-RU" sz="2200"/>
              <a:t>Подготовит.  - 9 х 25-30 мин/нед.        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850" y="404813"/>
            <a:ext cx="8229600" cy="6130925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700">
                <a:solidFill>
                  <a:schemeClr val="hlink"/>
                </a:solidFill>
              </a:rPr>
              <a:t>Школа (САНПиН 2004 г.):</a:t>
            </a:r>
            <a:r>
              <a:rPr lang="ru-RU" sz="170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>
                <a:solidFill>
                  <a:srgbClr val="FF3300"/>
                </a:solidFill>
              </a:rPr>
              <a:t>Ограничение количества и продолжительности учебных занятий, плотности учебной работы (не более 80% времени занятия) + </a:t>
            </a:r>
            <a:r>
              <a:rPr lang="ru-RU" sz="1800">
                <a:solidFill>
                  <a:srgbClr val="008000"/>
                </a:solidFill>
              </a:rPr>
              <a:t>ежедневная двигательная активность (не менее 2 ч.):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ru-RU" sz="1700"/>
              <a:t>1-ый класс: сентябрь-октябрь – 3 урока х 35 мин/день; ноябрь-декабрь – 4 урока х 35 мин.; далее уроки по 45 мин.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ru-RU" sz="1700">
                <a:solidFill>
                  <a:srgbClr val="FF3300"/>
                </a:solidFill>
              </a:rPr>
              <a:t>Ограничение количества учебных часов в неделю: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ru-RU" sz="1700"/>
              <a:t>От </a:t>
            </a:r>
            <a:r>
              <a:rPr lang="ru-RU" sz="1700" b="1"/>
              <a:t>22 (20) </a:t>
            </a:r>
            <a:r>
              <a:rPr lang="ru-RU" sz="1700"/>
              <a:t>в</a:t>
            </a:r>
            <a:r>
              <a:rPr lang="ru-RU" sz="1700" b="1"/>
              <a:t> </a:t>
            </a:r>
            <a:r>
              <a:rPr lang="ru-RU" sz="1700"/>
              <a:t>1кл. до </a:t>
            </a:r>
            <a:r>
              <a:rPr lang="ru-RU" sz="1700" b="1"/>
              <a:t>36 (33) </a:t>
            </a:r>
            <a:r>
              <a:rPr lang="ru-RU" sz="1700"/>
              <a:t>в 11 кл. при 6 (5)-дневке.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ru-RU" sz="1700">
                <a:solidFill>
                  <a:srgbClr val="FF3300"/>
                </a:solidFill>
              </a:rPr>
              <a:t>Ранжирование предметов по трудности: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ru-RU" sz="1700"/>
              <a:t>наиболее трудные предметы (язык, математика, физика) проводят на 2-3-4-ом уроках, во вторник-среду = </a:t>
            </a:r>
            <a:r>
              <a:rPr lang="ru-RU" sz="1700" i="1">
                <a:solidFill>
                  <a:srgbClr val="003399"/>
                </a:solidFill>
              </a:rPr>
              <a:t>оптимум умственной активности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ru-RU" sz="1700">
                <a:solidFill>
                  <a:srgbClr val="FF3300"/>
                </a:solidFill>
              </a:rPr>
              <a:t>Соблюдение «переменок»: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ru-RU" sz="1700"/>
              <a:t>после каждого урока перерыв 10 мин,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ru-RU" sz="1700"/>
              <a:t>после 2-го или 5-го урока – 50 мин.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ru-RU" sz="1700">
                <a:solidFill>
                  <a:srgbClr val="FF3300"/>
                </a:solidFill>
              </a:rPr>
              <a:t>Ограничение домашних заданий: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ru-RU" sz="1700"/>
              <a:t>не более 1 часа, в 9 -11 кл. (старший школьный возраст) – не более 4-х часов/день. </a:t>
            </a:r>
          </a:p>
          <a:p>
            <a:pPr lvl="1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700" u="sng">
                <a:solidFill>
                  <a:srgbClr val="003399"/>
                </a:solidFill>
              </a:rPr>
              <a:t>Запреты:</a:t>
            </a:r>
            <a:r>
              <a:rPr lang="ru-RU" sz="1700">
                <a:solidFill>
                  <a:srgbClr val="003399"/>
                </a:solidFill>
              </a:rPr>
              <a:t> </a:t>
            </a:r>
          </a:p>
          <a:p>
            <a:pPr lvl="1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700">
                <a:solidFill>
                  <a:srgbClr val="003399"/>
                </a:solidFill>
              </a:rPr>
              <a:t>- раньше 8.00 уроки не начинать, </a:t>
            </a:r>
          </a:p>
          <a:p>
            <a:pPr lvl="1"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700">
                <a:solidFill>
                  <a:srgbClr val="003399"/>
                </a:solidFill>
              </a:rPr>
              <a:t>- сдвоенные уроки не проводить (кроме лабораторных, контрольных, уроков труда, лыж в 5-9 классах).</a:t>
            </a:r>
          </a:p>
          <a:p>
            <a:pPr lvl="1" algn="ctr">
              <a:lnSpc>
                <a:spcPct val="80000"/>
              </a:lnSpc>
              <a:buFont typeface="Wingdings" pitchFamily="2" charset="2"/>
              <a:buNone/>
            </a:pPr>
            <a:endParaRPr lang="ru-RU" sz="19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785812"/>
          </a:xfrm>
        </p:spPr>
        <p:txBody>
          <a:bodyPr/>
          <a:lstStyle/>
          <a:p>
            <a:pPr algn="ctr"/>
            <a:r>
              <a:rPr lang="ru-RU" sz="2000"/>
              <a:t>Профилактика близорукости и деформации скелета у школьников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60213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>
                <a:solidFill>
                  <a:srgbClr val="FF3300"/>
                </a:solidFill>
              </a:rPr>
              <a:t>Боковое левостороннее естественное освещение</a:t>
            </a:r>
            <a:r>
              <a:rPr lang="ru-RU" sz="2400"/>
              <a:t>: КЕО=1,5% (1 м от дальней стены класса), неравномерность освещения </a:t>
            </a:r>
            <a:r>
              <a:rPr lang="ru-RU" sz="2400">
                <a:sym typeface="Symbol" pitchFamily="18" charset="2"/>
              </a:rPr>
              <a:t> 3:1, </a:t>
            </a:r>
            <a:r>
              <a:rPr lang="ru-RU" sz="2400"/>
              <a:t>ориентация окон классных комнат – южные румбы,      окраска стен, потолка и пола в светлые тона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>
                <a:solidFill>
                  <a:srgbClr val="FF3300"/>
                </a:solidFill>
              </a:rPr>
              <a:t>Общее искусственное люминесцентное</a:t>
            </a:r>
            <a:r>
              <a:rPr lang="ru-RU" sz="2400"/>
              <a:t> освещение: 300 лк (на парте), 500 лк (на школьной доске), 150 лк (на полу в рекреации);  в классе не менее 6 светильников на высоте 2,8 м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>
                <a:solidFill>
                  <a:srgbClr val="FF3300"/>
                </a:solidFill>
              </a:rPr>
              <a:t>Рациональный размер класса и размещения парт</a:t>
            </a:r>
            <a:r>
              <a:rPr lang="ru-RU" sz="2400"/>
              <a:t>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Глубина классной комнаты </a:t>
            </a:r>
            <a:r>
              <a:rPr lang="ru-RU" sz="2400">
                <a:sym typeface="Symbol" pitchFamily="18" charset="2"/>
              </a:rPr>
              <a:t></a:t>
            </a:r>
            <a:r>
              <a:rPr lang="ru-RU" sz="2400"/>
              <a:t> 6,1 м, высота </a:t>
            </a:r>
            <a:r>
              <a:rPr lang="ru-RU" sz="2400">
                <a:sym typeface="Symbol" pitchFamily="18" charset="2"/>
              </a:rPr>
              <a:t></a:t>
            </a:r>
            <a:r>
              <a:rPr lang="ru-RU" sz="2400"/>
              <a:t> 3,3 м;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парты в 3 ряда вдоль окон.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>
                <a:solidFill>
                  <a:srgbClr val="FF3300"/>
                </a:solidFill>
              </a:rPr>
              <a:t>Рациональная мебель,</a:t>
            </a:r>
            <a:r>
              <a:rPr lang="ru-RU" sz="2400"/>
              <a:t> п</a:t>
            </a:r>
            <a:r>
              <a:rPr lang="ru-RU" sz="2400">
                <a:solidFill>
                  <a:srgbClr val="FF3300"/>
                </a:solidFill>
              </a:rPr>
              <a:t>одбор мебели по росту ученика </a:t>
            </a:r>
            <a:r>
              <a:rPr lang="ru-RU" sz="2400"/>
              <a:t>(для школы оптимум – парта Эрисмана, расстояние от глаз до поверхности стола 30-35 см).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>
              <a:solidFill>
                <a:srgbClr val="FF33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>
                <a:solidFill>
                  <a:srgbClr val="FF3300"/>
                </a:solidFill>
              </a:rPr>
              <a:t>Двигательная активность (</a:t>
            </a:r>
            <a:r>
              <a:rPr lang="ru-RU" sz="2400">
                <a:solidFill>
                  <a:srgbClr val="FF3300"/>
                </a:solidFill>
                <a:sym typeface="Symbol" pitchFamily="18" charset="2"/>
              </a:rPr>
              <a:t></a:t>
            </a:r>
            <a:r>
              <a:rPr lang="ru-RU" sz="2400">
                <a:solidFill>
                  <a:srgbClr val="FF3300"/>
                </a:solidFill>
              </a:rPr>
              <a:t> </a:t>
            </a:r>
            <a:r>
              <a:rPr lang="ru-RU" sz="2400" b="1">
                <a:solidFill>
                  <a:srgbClr val="FF3300"/>
                </a:solidFill>
              </a:rPr>
              <a:t>2 </a:t>
            </a:r>
            <a:r>
              <a:rPr lang="ru-RU" sz="2400">
                <a:solidFill>
                  <a:srgbClr val="FF3300"/>
                </a:solidFill>
              </a:rPr>
              <a:t>часа/ день).</a:t>
            </a:r>
            <a:endParaRPr lang="ru-RU" sz="24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/>
              <a:t>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357166"/>
            <a:ext cx="864396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Группы здоровья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В соответствии с  приказом Минздрава РФ № 621 «О комплексной оценке здоровья детей»    дети  от 3 до 17 лет разделяются на  5 групп здоровья: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здоровые, с нормальным уровнем морфологического, функционального, биологического и умственного развития; не имеющие дефектов, гармонично развитые;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здоровые, но имеющие функциональные и некоторые морфологические отклонения (в росте и весе), сниженную сопротивляемость организма  к заболеваниям (болеющие 4 раза в году и более), отставшие по выраженности вторичных половых признаков;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дети, больные хроническими заболеваниями  в состоянии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компенсации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 сохраненными функциональными возможностями организма; с ожирением 1-2 степени (на 20-29% и на 30-49%);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дети, больные хроническими заболеваниями в состоянии </a:t>
            </a:r>
            <a:r>
              <a:rPr kumimoji="0" lang="ru-RU" b="0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субкомпенсации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со сниженными функциональными возможностями организма; с ожирением 3-й степени (более 50%);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дети, больные хроническими заболеваниями в состоянии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декомпенсации,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со значительно сниженными функциональными возможностями организма – эти дети не посещают школу, обучаются на дому  и медосмотрами не охватываются.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285720" y="214290"/>
            <a:ext cx="857252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Для оценки физического состояния детей существует методика антропометрических исследований, которая предусматривает использование следующих показателей: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Соматометрических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длина тела (рост), масса тела (вес), окружность грудной клетки, головы, длина рук и ног и др.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Соматоскопических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состояние кожных покровов и видимых слизистых оболочек, степень развития подкожно-жирового слоя, состояние опорно-двигательного аппарата, состояние полового развития.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Физиометрических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жизненная емкость легких, мышечная сила, частота пульса, величина артериального давления.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Состояние здоровья.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Оценку физического развития производят на основании сопоставления индивидуальных показателей, характеризующих уровень развития ребенка со средними их значениями для данной возрастно-половой группы детей.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/>
              <a:t>Разделы гигиены детей и подростков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Дошкольная гигиена </a:t>
            </a:r>
          </a:p>
          <a:p>
            <a:r>
              <a:rPr lang="ru-RU"/>
              <a:t>Школьная гигиена</a:t>
            </a:r>
          </a:p>
          <a:p>
            <a:r>
              <a:rPr lang="ru-RU"/>
              <a:t>Гигиена молодежи</a:t>
            </a:r>
          </a:p>
          <a:p>
            <a:r>
              <a:rPr lang="ru-RU"/>
              <a:t>Специальные разделы гигиены детей и подростков с дефектами физического и психического развития </a:t>
            </a:r>
          </a:p>
          <a:p>
            <a:pPr>
              <a:buFont typeface="Wingdings" pitchFamily="2" charset="2"/>
              <a:buNone/>
            </a:pPr>
            <a:r>
              <a:rPr lang="en-US" sz="1800"/>
              <a:t>(</a:t>
            </a:r>
            <a:r>
              <a:rPr lang="ru-RU" sz="1800"/>
              <a:t>слабослышащие и глухие, слабовидящие и слепые; дети, страдающие церебральным параличом, аутизмом, синдромом Дауна 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428596" y="571480"/>
            <a:ext cx="835821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комплексной оценке здоровья детей и подростков учитываются следующие критерии: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наличие или отсутствие в момент обследования хронических заболеваний;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уровень функционального состояния основных систем организма;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степень сопротивляемости организма неблагоприятным воздействиям; внешней среды;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уровень достигнутого развития и степень его гармоничности.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214282" y="285728"/>
            <a:ext cx="87154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Гигиенические принципы планировки дошкольных учреждений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Строительство и устройство дошкольных детских учреждений производятся в соответствии с санитарными нормами  «Санитарные правила устройства и содержания детских дошкольных учреждений»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214282" y="214290"/>
            <a:ext cx="87154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Основным детским учреждением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для детей дошкольного возраста служит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детский сад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предназначенный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детей от 3 до 7 лет.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Основу планировки и эксплуатации здания детского дошкольного учреждения составляет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принцип групповой изоляции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каждая группа должна иметь набор необходимых помещений;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размещаться изолированно от других групповых ячеек;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пользоваться отдельным входом.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Здание детского дошкольного учреждения состоит из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трех групп помещений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помещения для детей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преддошкольного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возраста;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детей дошкольного возраста;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административно-хозяйственные и обслуживающие помещения. 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соответствии с возрастом дети объединяются в группы: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20 (ясельные группы) человек;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25 (для детей дошкольного возраста) человек;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285720" y="428604"/>
            <a:ext cx="857252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Участок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отводимый под детский сад, должен быть: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сухой, озелененный;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доступный солнечному облучению;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удаленный от источников загрязнения атмосферного воздуха, шума.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Здание должно быть удалено от соседних на расстояние трехкратной высоты самого высокого из них.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состав помещений детского сада обязательно входят: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групповые комнаты, в которых дети проводят большую часть своего времени (игры, прием пищи, занятия);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туалетные помещения;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буфетная, медицинская комната, изолятор.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428596" y="214290"/>
            <a:ext cx="8429652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Окна групповых комнат ориентируются на юг или юго-восток. На земельных участках детских дошкольных учреждений предусматривают: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групповые площадки, изолированные живой изгородью, для игр на свежем воздухе;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общую физкультурную площадку;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дорожку для езды на велосипедах;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огород-ягодник;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хозяйственную площадку.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Площадь озеленения участка должна составлять не менее 50%. На групповых площадках устанавливаются теневые занавесы или павильоны, оборудуются песочницы, качели, горки и другое оборудование.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357158" y="214290"/>
            <a:ext cx="857252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Общеобразовательные школы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являются основным учреждением для детей и подростков до 17 лет. Обучение в школе связано: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напряженной и сложной умственной работой;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постепенным развитием утомления;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снижение качества усвоения изучаемого материала.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Утомление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естественное следствие любой работы, особенно однообразной и монотонной, характеризуется: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снижение работоспособности (со стороны органов и систем, несущих основную нагрузку во время занятий).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В детском возрасте: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ЦНС преобладают процессы возбуждения над процессами торможения;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имеет место повышенная подвижность нервных процессов (быстрая смена очагов возбуждения и торможения),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имеет место склонность процессов возбуждения к иррадиации.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214282" y="214290"/>
            <a:ext cx="87154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Эти особенности ЦНС выражены более четко у детей младшего школьного возраста, и они должны учитываться при организации работы образовательного учреждения с целью профилактики переутомления учащихся.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Земельный участок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предназначен для пребывания учащихся на свежем воздухе и используется для учебных целей.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Он должен быть удален: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улиц с большим движением автотранспорта;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промышленных предприятий;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рынков и других мест со значительным скоплением людей.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Участок делится на зоны: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площадь, под школьным зданием, расположенным от улицы на расстоянии не менее 15-20 м;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спортивная зона в глубине участка;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учебно-опытная зона;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хозяйственный двор.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Озеленений должно быть не менее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50%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территории, включая защитную зону из деревьев и кустарников.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214282" y="357166"/>
            <a:ext cx="871540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УЧЕБНАЯ НАГРУЗКА.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Выраженным явлением утомления: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младших школьников отмечаются на 3-4 уроках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 остальных на – 5-х уроках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Типовой учебный план предусматривает следующую максимальную нагрузку: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1-5 классах – 24 ч. в неделю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6-7 классах -30 ч.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8-х -31 ч.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9-11 -32 ч.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Продолжительность: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уроков – 45 минут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большой перемены – 30 минут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малых – 10 минут.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859713" cy="1003300"/>
          </a:xfrm>
        </p:spPr>
        <p:txBody>
          <a:bodyPr/>
          <a:lstStyle/>
          <a:p>
            <a:pPr algn="ctr"/>
            <a:r>
              <a:rPr lang="ru-RU" sz="2400"/>
              <a:t>Основные направления и проблемы, разрабатываемые гигиеной детей и подростков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5435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>
                <a:solidFill>
                  <a:srgbClr val="FF3300"/>
                </a:solidFill>
              </a:rPr>
              <a:t>Оценка состояния здоровья и физического развития</a:t>
            </a:r>
            <a:r>
              <a:rPr lang="ru-RU" sz="2100"/>
              <a:t> </a:t>
            </a:r>
            <a:r>
              <a:rPr lang="ru-RU" sz="2100" i="1"/>
              <a:t>(возрастная периодизация, акселерация и ретардация, заболеваемость)</a:t>
            </a:r>
          </a:p>
          <a:p>
            <a:pPr>
              <a:lnSpc>
                <a:spcPct val="90000"/>
              </a:lnSpc>
            </a:pPr>
            <a:r>
              <a:rPr lang="ru-RU" sz="2100">
                <a:solidFill>
                  <a:srgbClr val="FF3300"/>
                </a:solidFill>
              </a:rPr>
              <a:t>Гигиенические основы учебного процесса</a:t>
            </a:r>
            <a:r>
              <a:rPr lang="ru-RU" sz="2100"/>
              <a:t> </a:t>
            </a:r>
            <a:r>
              <a:rPr lang="ru-RU" sz="2100" i="1"/>
              <a:t>(распорядок дня, режим учебных занятий, учебная нагрузка, режим питания в учебных заведениях, гигиенические требования к учебным пособиям, учебникам, мебели, одежде, обуви)</a:t>
            </a:r>
          </a:p>
          <a:p>
            <a:pPr>
              <a:lnSpc>
                <a:spcPct val="90000"/>
              </a:lnSpc>
            </a:pPr>
            <a:r>
              <a:rPr lang="ru-RU" sz="2100">
                <a:solidFill>
                  <a:srgbClr val="FF3300"/>
                </a:solidFill>
              </a:rPr>
              <a:t>Гигиенические основы физического воспитания</a:t>
            </a:r>
            <a:r>
              <a:rPr lang="ru-RU" sz="2100"/>
              <a:t> </a:t>
            </a:r>
            <a:r>
              <a:rPr lang="ru-RU" sz="2100" i="1"/>
              <a:t>(питание, режим дня, способы закаливания, гигиенические основы занятий физкультурой и спортом)</a:t>
            </a:r>
          </a:p>
          <a:p>
            <a:pPr>
              <a:lnSpc>
                <a:spcPct val="90000"/>
              </a:lnSpc>
            </a:pPr>
            <a:r>
              <a:rPr lang="ru-RU" sz="2100">
                <a:solidFill>
                  <a:srgbClr val="FF3300"/>
                </a:solidFill>
              </a:rPr>
              <a:t>Гигиена трудовой деятельности</a:t>
            </a:r>
            <a:r>
              <a:rPr lang="ru-RU" sz="2100"/>
              <a:t> (</a:t>
            </a:r>
            <a:r>
              <a:rPr lang="ru-RU" sz="2100" i="1"/>
              <a:t>гигиенические основы физической, умственной, психической нагрузки в процессе трудовой деятельности)</a:t>
            </a:r>
          </a:p>
          <a:p>
            <a:pPr>
              <a:lnSpc>
                <a:spcPct val="90000"/>
              </a:lnSpc>
            </a:pPr>
            <a:r>
              <a:rPr lang="ru-RU" sz="2100">
                <a:solidFill>
                  <a:srgbClr val="FF3300"/>
                </a:solidFill>
              </a:rPr>
              <a:t>Планировка, санитарное благоустройство и  противоэпидемический режим работы детских и подростковых учебных заведений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/>
              <a:t>Физическое развитие - это </a:t>
            </a:r>
            <a:r>
              <a:rPr lang="ru-RU" sz="2000">
                <a:solidFill>
                  <a:srgbClr val="FF3300"/>
                </a:solidFill>
              </a:rPr>
              <a:t>комплекс морфофункциональных показателей в момент обследования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600">
                <a:solidFill>
                  <a:srgbClr val="003399"/>
                </a:solidFill>
              </a:rPr>
              <a:t>ФР характеризует во взаимосвязи </a:t>
            </a:r>
            <a:r>
              <a:rPr lang="ru-RU" sz="2600" i="1">
                <a:solidFill>
                  <a:srgbClr val="003399"/>
                </a:solidFill>
              </a:rPr>
              <a:t>рост</a:t>
            </a:r>
            <a:r>
              <a:rPr lang="ru-RU" sz="2600">
                <a:solidFill>
                  <a:srgbClr val="003399"/>
                </a:solidFill>
              </a:rPr>
              <a:t> (т.е. количественные изменения) и </a:t>
            </a:r>
            <a:r>
              <a:rPr lang="ru-RU" sz="2600" i="1">
                <a:solidFill>
                  <a:srgbClr val="003399"/>
                </a:solidFill>
              </a:rPr>
              <a:t>развитие</a:t>
            </a:r>
            <a:r>
              <a:rPr lang="ru-RU" sz="2600">
                <a:solidFill>
                  <a:srgbClr val="003399"/>
                </a:solidFill>
              </a:rPr>
              <a:t> (т.е. качественные изменения) организма, систем, органов.</a:t>
            </a:r>
          </a:p>
          <a:p>
            <a:pPr>
              <a:lnSpc>
                <a:spcPct val="80000"/>
              </a:lnSpc>
            </a:pPr>
            <a:r>
              <a:rPr lang="ru-RU" sz="2600">
                <a:solidFill>
                  <a:srgbClr val="FF3300"/>
                </a:solidFill>
              </a:rPr>
              <a:t>ФР определяет работоспособность и уровень биологического состояния индивидуума в момент обследования </a:t>
            </a:r>
          </a:p>
          <a:p>
            <a:pPr>
              <a:lnSpc>
                <a:spcPct val="80000"/>
              </a:lnSpc>
            </a:pPr>
            <a:r>
              <a:rPr lang="ru-RU" sz="2600">
                <a:solidFill>
                  <a:srgbClr val="003399"/>
                </a:solidFill>
              </a:rPr>
              <a:t>ФР и здоровье – параллельные явления и должные изучаться совместно.</a:t>
            </a:r>
          </a:p>
          <a:p>
            <a:pPr>
              <a:lnSpc>
                <a:spcPct val="80000"/>
              </a:lnSpc>
            </a:pPr>
            <a:r>
              <a:rPr lang="ru-RU" sz="2600">
                <a:solidFill>
                  <a:srgbClr val="FF3300"/>
                </a:solidFill>
              </a:rPr>
              <a:t>ФР – один из показателей здоровья (наряду с рождаемостью, смертностью и заболеваемостью) детей и подростков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/>
              <a:t>Закономерности изменения основных показателей физического развития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8291513" cy="44116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600">
                <a:solidFill>
                  <a:srgbClr val="FF3300"/>
                </a:solidFill>
              </a:rPr>
              <a:t>1. Дифференцированность (гетерохронность) роста</a:t>
            </a:r>
            <a:endParaRPr lang="ru-RU" sz="2600"/>
          </a:p>
          <a:p>
            <a:r>
              <a:rPr lang="ru-RU" sz="2600"/>
              <a:t>Процессы роста и развития отдельных систем и органов не всегда параллельны</a:t>
            </a:r>
          </a:p>
          <a:p>
            <a:r>
              <a:rPr lang="ru-RU" sz="2600"/>
              <a:t>Дефинитивное формирование структуры органов и систем заканчивается в разные возрастные периоды</a:t>
            </a:r>
          </a:p>
          <a:p>
            <a:pPr>
              <a:buFont typeface="Wingdings" pitchFamily="2" charset="2"/>
              <a:buNone/>
            </a:pPr>
            <a:r>
              <a:rPr lang="ru-RU" sz="2600">
                <a:solidFill>
                  <a:srgbClr val="FF3300"/>
                </a:solidFill>
              </a:rPr>
              <a:t>2. Эквифинальность роста</a:t>
            </a:r>
            <a:r>
              <a:rPr lang="ru-RU" sz="2600"/>
              <a:t> (достижение величины, присущей данному биологическому виду)</a:t>
            </a:r>
          </a:p>
          <a:p>
            <a:pPr>
              <a:buFont typeface="Wingdings" pitchFamily="2" charset="2"/>
              <a:buNone/>
            </a:pPr>
            <a:endParaRPr lang="ru-RU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323850" y="260350"/>
            <a:ext cx="80645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FF3300"/>
                </a:solidFill>
              </a:rPr>
              <a:t>Незаконченность процессов </a:t>
            </a:r>
          </a:p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FF3300"/>
                </a:solidFill>
              </a:rPr>
              <a:t>дифференцировки тканей, развития систем и органов</a:t>
            </a:r>
            <a:r>
              <a:rPr lang="ru-RU" sz="2400"/>
              <a:t> </a:t>
            </a:r>
          </a:p>
          <a:p>
            <a:pPr algn="ctr">
              <a:spcBef>
                <a:spcPct val="50000"/>
              </a:spcBef>
            </a:pPr>
            <a:r>
              <a:rPr lang="ru-RU" sz="2400"/>
              <a:t>делают организм ребенка чувствительным к факторам среды.</a:t>
            </a:r>
          </a:p>
          <a:p>
            <a:pPr>
              <a:spcBef>
                <a:spcPct val="50000"/>
              </a:spcBef>
            </a:pPr>
            <a:endParaRPr lang="ru-RU" sz="2400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447675" y="1720850"/>
            <a:ext cx="80851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4356100" y="2420938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179388" y="3284538"/>
            <a:ext cx="87852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FF3300"/>
                </a:solidFill>
              </a:rPr>
              <a:t>Критические (сенситивные) возрастные периоды</a:t>
            </a:r>
            <a:r>
              <a:rPr lang="ru-RU" sz="2400"/>
              <a:t> </a:t>
            </a:r>
          </a:p>
          <a:p>
            <a:pPr algn="ctr">
              <a:spcBef>
                <a:spcPct val="50000"/>
              </a:spcBef>
            </a:pPr>
            <a:r>
              <a:rPr lang="ru-RU" sz="2400"/>
              <a:t>– периоды существенных психосоматических изменений и особой чувствительности к факторам среды</a:t>
            </a:r>
            <a:r>
              <a:rPr lang="en-US" sz="2400"/>
              <a:t> </a:t>
            </a:r>
            <a:endParaRPr lang="ru-RU" sz="2400"/>
          </a:p>
          <a:p>
            <a:pPr algn="ctr">
              <a:spcBef>
                <a:spcPct val="50000"/>
              </a:spcBef>
            </a:pPr>
            <a:r>
              <a:rPr lang="en-US" sz="2400"/>
              <a:t>(</a:t>
            </a:r>
            <a:r>
              <a:rPr lang="ru-RU" sz="2400"/>
              <a:t>физическим, химическим, биологическим, психологическим, социальным)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7543800" cy="720725"/>
          </a:xfrm>
        </p:spPr>
        <p:txBody>
          <a:bodyPr/>
          <a:lstStyle/>
          <a:p>
            <a:pPr algn="ctr"/>
            <a:r>
              <a:rPr lang="ru-RU" sz="2000"/>
              <a:t>Характеристика чувствительности организма к факторам среды в различные возрастные периоды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545137"/>
          </a:xfrm>
        </p:spPr>
        <p:txBody>
          <a:bodyPr/>
          <a:lstStyle/>
          <a:p>
            <a:pPr marL="762000" indent="-762000">
              <a:buFont typeface="Wingdings" pitchFamily="2" charset="2"/>
              <a:buAutoNum type="romanUcPeriod"/>
            </a:pPr>
            <a:r>
              <a:rPr lang="ru-RU" sz="2600" dirty="0"/>
              <a:t>Внутриутробный период – </a:t>
            </a:r>
            <a:r>
              <a:rPr lang="ru-RU" sz="2600" dirty="0" err="1"/>
              <a:t>тератогенные</a:t>
            </a:r>
            <a:r>
              <a:rPr lang="ru-RU" sz="2600" dirty="0"/>
              <a:t> эффекты:</a:t>
            </a:r>
          </a:p>
          <a:p>
            <a:pPr marL="762000" indent="-762000">
              <a:buFontTx/>
              <a:buChar char="-"/>
            </a:pPr>
            <a:r>
              <a:rPr lang="ru-RU" sz="2600" dirty="0"/>
              <a:t>Период имплантации зародыша </a:t>
            </a:r>
            <a:r>
              <a:rPr lang="en-US" sz="2600" dirty="0"/>
              <a:t>[</a:t>
            </a:r>
            <a:r>
              <a:rPr lang="ru-RU" sz="2600" dirty="0"/>
              <a:t>конец 1-ой – начало 2-ой недели</a:t>
            </a:r>
            <a:r>
              <a:rPr lang="en-US" sz="2600" dirty="0"/>
              <a:t>]</a:t>
            </a:r>
            <a:r>
              <a:rPr lang="ru-RU" sz="2600" dirty="0"/>
              <a:t> – ответ неспецифичен (гибель зачатка)</a:t>
            </a:r>
          </a:p>
          <a:p>
            <a:pPr marL="762000" indent="-762000">
              <a:buFontTx/>
              <a:buChar char="-"/>
            </a:pPr>
            <a:r>
              <a:rPr lang="ru-RU" sz="2600" dirty="0"/>
              <a:t>Период нейруляции и начала органогенеза </a:t>
            </a:r>
            <a:r>
              <a:rPr lang="en-US" sz="2600" dirty="0"/>
              <a:t>[</a:t>
            </a:r>
            <a:r>
              <a:rPr lang="ru-RU" sz="2600" dirty="0"/>
              <a:t>3 – 6 (8) недели</a:t>
            </a:r>
            <a:r>
              <a:rPr lang="en-US" sz="2600" dirty="0"/>
              <a:t>] </a:t>
            </a:r>
            <a:r>
              <a:rPr lang="ru-RU" sz="2600" dirty="0"/>
              <a:t>– ответ специфичен (</a:t>
            </a:r>
            <a:r>
              <a:rPr lang="ru-RU" sz="2600" dirty="0" err="1"/>
              <a:t>эмбриопатии</a:t>
            </a:r>
            <a:r>
              <a:rPr lang="ru-RU" sz="2600" dirty="0"/>
              <a:t>)</a:t>
            </a:r>
          </a:p>
          <a:p>
            <a:pPr marL="762000" indent="-762000">
              <a:buFontTx/>
              <a:buChar char="-"/>
            </a:pPr>
            <a:r>
              <a:rPr lang="ru-RU" sz="2600" dirty="0"/>
              <a:t>Фетальный период (с 4-х мес.) – </a:t>
            </a:r>
            <a:r>
              <a:rPr lang="ru-RU" sz="2600" dirty="0" err="1"/>
              <a:t>фетопатии</a:t>
            </a:r>
            <a:r>
              <a:rPr lang="ru-RU" sz="2600" dirty="0"/>
              <a:t> (негрубые морфологические и функциональные нарушения: снижение массы тела, задержка интеллектуального развития, различные функциональные нарушения)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3573463"/>
            <a:ext cx="8229600" cy="302418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1). Проявление наследственных заболеваний, врожденной патологии, родовых травм и недоношенности;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2). Высокая чувствительность к кокковой и вирусной инфекциям </a:t>
            </a:r>
            <a:r>
              <a:rPr lang="ru-RU" sz="2000"/>
              <a:t>(гнойно-септические заболевания кожи, пупка).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000">
                <a:solidFill>
                  <a:srgbClr val="008000"/>
                </a:solidFill>
              </a:rPr>
              <a:t>Профилактика – уход, щадящие условия содержания</a:t>
            </a:r>
            <a:endParaRPr lang="en-US" sz="2000">
              <a:solidFill>
                <a:srgbClr val="008000"/>
              </a:solidFill>
            </a:endParaRPr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7543800" cy="23050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>
                <a:solidFill>
                  <a:schemeClr val="accent2"/>
                </a:solidFill>
              </a:rPr>
              <a:t>II. </a:t>
            </a:r>
            <a:r>
              <a:rPr lang="ru-RU" sz="2400">
                <a:solidFill>
                  <a:schemeClr val="accent2"/>
                </a:solidFill>
              </a:rPr>
              <a:t>Период детства</a:t>
            </a:r>
            <a:r>
              <a:rPr lang="ru-RU" sz="2400"/>
              <a:t> </a:t>
            </a:r>
            <a:br>
              <a:rPr lang="ru-RU" sz="2400"/>
            </a:br>
            <a:r>
              <a:rPr lang="ru-RU" sz="2400"/>
              <a:t>(от рождения до половой зрелости)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400">
                <a:solidFill>
                  <a:srgbClr val="FF3300"/>
                </a:solidFill>
              </a:rPr>
              <a:t>1.Период новорожденности</a:t>
            </a:r>
            <a:r>
              <a:rPr lang="ru-RU" sz="2400"/>
              <a:t> </a:t>
            </a:r>
            <a:r>
              <a:rPr lang="ru-RU" sz="2400">
                <a:solidFill>
                  <a:srgbClr val="FF3300"/>
                </a:solidFill>
              </a:rPr>
              <a:t>(1-10 дней) </a:t>
            </a:r>
            <a:br>
              <a:rPr lang="ru-RU" sz="2400">
                <a:solidFill>
                  <a:srgbClr val="FF3300"/>
                </a:solidFill>
              </a:rPr>
            </a:br>
            <a:r>
              <a:rPr lang="ru-RU" sz="2400">
                <a:solidFill>
                  <a:schemeClr val="tx1"/>
                </a:solidFill>
              </a:rPr>
              <a:t>(стресс рождения, неустойчивое равновесия функциональных систем, высокая чувствительность к внешней среде)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3157</Words>
  <Application>Microsoft Office PowerPoint</Application>
  <PresentationFormat>Экран (4:3)</PresentationFormat>
  <Paragraphs>353</Paragraphs>
  <Slides>37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Arial</vt:lpstr>
      <vt:lpstr>Calibri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Разделы гигиены детей и подростков</vt:lpstr>
      <vt:lpstr>Основные направления и проблемы, разрабатываемые гигиеной детей и подростков</vt:lpstr>
      <vt:lpstr>Физическое развитие - это комплекс морфофункциональных показателей в момент обследования</vt:lpstr>
      <vt:lpstr>Закономерности изменения основных показателей физического развития</vt:lpstr>
      <vt:lpstr>Презентация PowerPoint</vt:lpstr>
      <vt:lpstr>Характеристика чувствительности организма к факторам среды в различные возрастные периоды</vt:lpstr>
      <vt:lpstr>II. Период детства  (от рождения до половой зрелости)  1.Период новорожденности (1-10 дней)  (стресс рождения, неустойчивое равновесия функциональных систем, высокая чувствительность к внешней среде)</vt:lpstr>
      <vt:lpstr>2. Грудной возраст  (10 дней – 1 год) (интенсивный рост тела, высокая потребность в пище и О2, несовершенство пищеварительной и дыхательной систем, развитие мозга)</vt:lpstr>
      <vt:lpstr>3. Раннее детство (1-3 года)  (скорость увеличения L и М тела снижается, титр материнских антител снижается, совершенствуется 2-ая сигнальная система, увеличивается число контактов с другими детьми и двигательная активность при недоразвитой координации движений)  </vt:lpstr>
      <vt:lpstr>3-4 года –  I критический период психосоматического развития ребенка  (чрезвычайная пластичность организма и чувствительность к факторам среды)</vt:lpstr>
      <vt:lpstr>4. Первое детство (4-7 лет)  1-ый скачок роста, увеличение мышечной массы, окончательная дифференцировка органов, увеличение активного иммунитета, рост работоспособности, выносливости ЦНС и подвижности, увеличение числа контактов с другими детьми, дыхание неглубокое - поверхностное</vt:lpstr>
      <vt:lpstr>5. Второе детство  (8-11 лет девочки, 8-12 лет мальчики) 8-10 лет – 2-ой критический возраст (стабильный рост и развитие мускулатуры, мозг почти достигает размеров взрослого человека, чрезвычайная пластичность костной системы, позвоночника, школьный стресс) </vt:lpstr>
      <vt:lpstr>III. Подростковый возраст  (12-16 лет мальчики, 11-15 лет девочки)  2-ой скачок роста, 3-ий критический возраст (полная перестройка организма, интенсивный рост, резкое изменение внешнего вида, формы тела, психики, формирование половых органов и признаков…) </vt:lpstr>
      <vt:lpstr>Регулярность профилактических медицинских осмотров зависит от возраста</vt:lpstr>
      <vt:lpstr>Возрастная периодизация </vt:lpstr>
      <vt:lpstr>Возрастная периодизация (В.В.Бунак, 1965 г.) Стадия: прогрессивная Цикл: внеутробный</vt:lpstr>
      <vt:lpstr>Возрастная периодизация «Дошкольная»</vt:lpstr>
      <vt:lpstr>Возрастная периодизация «Школьная»</vt:lpstr>
      <vt:lpstr>Биологический возраст (БВ) – возраст, устанавливаемый по совокупности морфофункциональных признаков, характерных для детей определенного пола и возраста в данной популяции.</vt:lpstr>
      <vt:lpstr>Тенденции в нарушении здоровья  акселератов и ретардатов</vt:lpstr>
      <vt:lpstr>Группы факторов, влияющих на физическое развитие и здоровье детей</vt:lpstr>
      <vt:lpstr>Меры профилактики заболеваний детей и подростков</vt:lpstr>
      <vt:lpstr>Гигиенические основы режима дня и обучения детей и подростков</vt:lpstr>
      <vt:lpstr>Презентация PowerPoint</vt:lpstr>
      <vt:lpstr>Профилактика близорукости и деформации скелета у 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алеша</dc:creator>
  <cp:lastModifiedBy>ПК5</cp:lastModifiedBy>
  <cp:revision>7</cp:revision>
  <dcterms:created xsi:type="dcterms:W3CDTF">2015-09-12T11:37:34Z</dcterms:created>
  <dcterms:modified xsi:type="dcterms:W3CDTF">2020-09-14T08:53:17Z</dcterms:modified>
</cp:coreProperties>
</file>