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74" r:id="rId5"/>
    <p:sldId id="260" r:id="rId6"/>
    <p:sldId id="261" r:id="rId7"/>
    <p:sldId id="262" r:id="rId8"/>
    <p:sldId id="263" r:id="rId9"/>
    <p:sldId id="264" r:id="rId10"/>
    <p:sldId id="265" r:id="rId11"/>
    <p:sldId id="272" r:id="rId12"/>
    <p:sldId id="281" r:id="rId13"/>
    <p:sldId id="266" r:id="rId14"/>
    <p:sldId id="267" r:id="rId15"/>
    <p:sldId id="268" r:id="rId16"/>
    <p:sldId id="269" r:id="rId17"/>
    <p:sldId id="270" r:id="rId18"/>
    <p:sldId id="271" r:id="rId19"/>
    <p:sldId id="275" r:id="rId20"/>
    <p:sldId id="284" r:id="rId21"/>
    <p:sldId id="276" r:id="rId22"/>
    <p:sldId id="277" r:id="rId23"/>
    <p:sldId id="283" r:id="rId24"/>
    <p:sldId id="278" r:id="rId25"/>
    <p:sldId id="282" r:id="rId26"/>
    <p:sldId id="279" r:id="rId27"/>
    <p:sldId id="286" r:id="rId28"/>
    <p:sldId id="280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317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04F35-40D5-45A4-8A3C-A1718DB6D6A8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8791F-19D6-454B-84B7-7A9C37A23A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04F35-40D5-45A4-8A3C-A1718DB6D6A8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8791F-19D6-454B-84B7-7A9C37A23A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04F35-40D5-45A4-8A3C-A1718DB6D6A8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8791F-19D6-454B-84B7-7A9C37A23A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04F35-40D5-45A4-8A3C-A1718DB6D6A8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8791F-19D6-454B-84B7-7A9C37A23A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04F35-40D5-45A4-8A3C-A1718DB6D6A8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8791F-19D6-454B-84B7-7A9C37A23A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04F35-40D5-45A4-8A3C-A1718DB6D6A8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8791F-19D6-454B-84B7-7A9C37A23A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04F35-40D5-45A4-8A3C-A1718DB6D6A8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8791F-19D6-454B-84B7-7A9C37A23A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04F35-40D5-45A4-8A3C-A1718DB6D6A8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8791F-19D6-454B-84B7-7A9C37A23A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04F35-40D5-45A4-8A3C-A1718DB6D6A8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8791F-19D6-454B-84B7-7A9C37A23A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04F35-40D5-45A4-8A3C-A1718DB6D6A8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8791F-19D6-454B-84B7-7A9C37A23A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04F35-40D5-45A4-8A3C-A1718DB6D6A8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8791F-19D6-454B-84B7-7A9C37A23A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04F35-40D5-45A4-8A3C-A1718DB6D6A8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C8791F-19D6-454B-84B7-7A9C37A23AA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Relationship Id="rId9" Type="http://schemas.openxmlformats.org/officeDocument/2006/relationships/image" Target="../media/image21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fon-dlya-prezentacii-bloknot-0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5203" y="0"/>
            <a:ext cx="9113593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868742"/>
          </a:xfrm>
        </p:spPr>
        <p:txBody>
          <a:bodyPr/>
          <a:lstStyle/>
          <a:p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4000" b="1" i="1" dirty="0">
                <a:latin typeface="Times New Roman" pitchFamily="18" charset="0"/>
                <a:cs typeface="Times New Roman" pitchFamily="18" charset="0"/>
              </a:rPr>
              <a:t>Использование кейс — технологий</a:t>
            </a:r>
            <a:r>
              <a:rPr lang="ru-RU" sz="4000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>
                <a:latin typeface="Times New Roman" pitchFamily="18" charset="0"/>
                <a:cs typeface="Times New Roman" pitchFamily="18" charset="0"/>
              </a:rPr>
              <a:t>      в образовательной 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деятельности </a:t>
            </a:r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   с </a:t>
            </a:r>
            <a:r>
              <a:rPr lang="ru-RU" sz="4000" b="1" i="1" dirty="0">
                <a:latin typeface="Times New Roman" pitchFamily="18" charset="0"/>
                <a:cs typeface="Times New Roman" pitchFamily="18" charset="0"/>
              </a:rPr>
              <a:t>дошкольниками</a:t>
            </a:r>
            <a:r>
              <a:rPr lang="ru-RU" b="1" i="1" dirty="0"/>
              <a:t>»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572008"/>
            <a:ext cx="8229600" cy="1554155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                                              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Выполнила: Жмудь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Светлана Анатольевна 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учитель-логопед  </a:t>
            </a:r>
          </a:p>
          <a:p>
            <a:pPr>
              <a:buNone/>
            </a:pPr>
            <a:r>
              <a:rPr lang="ru-RU" sz="36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                                                       11.2020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5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1714510" y="0"/>
            <a:ext cx="11222228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Кейс-иллюстрация</a:t>
            </a:r>
            <a:endParaRPr lang="ru-RU" sz="4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при работе с ним 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используется иллюстрация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, дети обсуждают полученную информацию, рассуждают, принимают решение, могут предполагать и строить прогноз.</a:t>
            </a: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А вот иллюстрация с продолжением, мотивирует интерес детей.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fon-dlya-prezentacii-bloknot-0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5203" y="0"/>
            <a:ext cx="9113593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Home\Desktop\slide-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428604"/>
            <a:ext cx="8550231" cy="55405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fon-dlya-prezentacii-bloknot-0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5203" y="0"/>
            <a:ext cx="9113593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_fc5b406a19a9b7221bd2a0ee7606c6de_1399018729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1285852" y="0"/>
            <a:ext cx="5286412" cy="6545082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fon-dlya-prezentacii-bloknot-0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5203" y="0"/>
            <a:ext cx="9113593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Фото-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кейс технология</a:t>
            </a:r>
            <a:endParaRPr lang="ru-RU" sz="4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/>
          <a:lstStyle/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используются фотографии детей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Фото обязательно должно отражать какую – либо проблему.</a:t>
            </a:r>
          </a:p>
          <a:p>
            <a:endParaRPr lang="ru-RU" dirty="0"/>
          </a:p>
        </p:txBody>
      </p:sp>
      <p:pic>
        <p:nvPicPr>
          <p:cNvPr id="4" name="Рисунок 3" descr="P_20200406_110858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000496" y="2928934"/>
            <a:ext cx="4011190" cy="3732642"/>
          </a:xfrm>
          <a:prstGeom prst="rect">
            <a:avLst/>
          </a:prstGeom>
        </p:spPr>
      </p:pic>
      <p:pic>
        <p:nvPicPr>
          <p:cNvPr id="5" name="Рисунок 4" descr="P_20200406_111108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214282" y="3071810"/>
            <a:ext cx="3600443" cy="3500438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on-dlya-prezentacii-bloknot-0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5203" y="0"/>
            <a:ext cx="9113593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i="1" dirty="0">
                <a:latin typeface="Times New Roman" pitchFamily="18" charset="0"/>
                <a:cs typeface="Times New Roman" pitchFamily="18" charset="0"/>
              </a:rPr>
              <a:t>Кейс</a:t>
            </a:r>
            <a:r>
              <a:rPr lang="ru-RU" sz="4000" i="1" dirty="0">
                <a:latin typeface="Times New Roman" pitchFamily="18" charset="0"/>
                <a:cs typeface="Times New Roman" pitchFamily="18" charset="0"/>
              </a:rPr>
              <a:t> – текстовая информация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</p:spPr>
        <p:txBody>
          <a:bodyPr>
            <a:normAutofit fontScale="92500" lnSpcReduction="10000"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Используется при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чтение произведений художественной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литературы</a:t>
            </a: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Это могут быть различные отрывки литературных произведений, например, очень хорошо подходят рассказы о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природе, животных 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М.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Пришвина: «Рыбалка», «Котята», «Хитрые подружки»;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В. Бианки, К. Паустовского, стихи, поучительные рассказ</a:t>
            </a:r>
            <a:r>
              <a:rPr lang="ru-RU" dirty="0"/>
              <a:t>ы Толстого, Ушинского и т. д.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5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1714510" y="0"/>
            <a:ext cx="11222228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i="1" dirty="0">
                <a:latin typeface="Times New Roman" pitchFamily="18" charset="0"/>
                <a:cs typeface="Times New Roman" pitchFamily="18" charset="0"/>
              </a:rPr>
              <a:t>Ожидаемый результат:</a:t>
            </a:r>
            <a:br>
              <a:rPr lang="ru-RU" sz="4000" b="1" i="1" dirty="0">
                <a:latin typeface="Times New Roman" pitchFamily="18" charset="0"/>
                <a:cs typeface="Times New Roman" pitchFamily="18" charset="0"/>
              </a:rPr>
            </a:b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/>
              <a:t>• </a:t>
            </a:r>
            <a:r>
              <a:rPr lang="ru-RU" sz="4200" dirty="0">
                <a:latin typeface="Times New Roman" pitchFamily="18" charset="0"/>
                <a:cs typeface="Times New Roman" pitchFamily="18" charset="0"/>
              </a:rPr>
              <a:t>Дети включились в активную познавательную </a:t>
            </a:r>
            <a:r>
              <a:rPr lang="ru-RU" sz="4200" b="1" dirty="0">
                <a:latin typeface="Times New Roman" pitchFamily="18" charset="0"/>
                <a:cs typeface="Times New Roman" pitchFamily="18" charset="0"/>
              </a:rPr>
              <a:t>деятельность</a:t>
            </a:r>
            <a:r>
              <a:rPr lang="ru-RU" sz="4200" dirty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>
              <a:buNone/>
            </a:pPr>
            <a:r>
              <a:rPr lang="ru-RU" sz="4200" dirty="0">
                <a:latin typeface="Times New Roman" pitchFamily="18" charset="0"/>
                <a:cs typeface="Times New Roman" pitchFamily="18" charset="0"/>
              </a:rPr>
              <a:t>• стали логически мылить,</a:t>
            </a:r>
          </a:p>
          <a:p>
            <a:pPr>
              <a:buNone/>
            </a:pPr>
            <a:r>
              <a:rPr lang="ru-RU" sz="4200" dirty="0">
                <a:latin typeface="Times New Roman" pitchFamily="18" charset="0"/>
                <a:cs typeface="Times New Roman" pitchFamily="18" charset="0"/>
              </a:rPr>
              <a:t>• отстаивать свою точку зрения,</a:t>
            </a:r>
          </a:p>
          <a:p>
            <a:pPr>
              <a:buNone/>
            </a:pPr>
            <a:r>
              <a:rPr lang="ru-RU" sz="4200" dirty="0">
                <a:latin typeface="Times New Roman" pitchFamily="18" charset="0"/>
                <a:cs typeface="Times New Roman" pitchFamily="18" charset="0"/>
              </a:rPr>
              <a:t>• четко аргументировать ответ,</a:t>
            </a:r>
          </a:p>
          <a:p>
            <a:pPr>
              <a:buNone/>
            </a:pPr>
            <a:r>
              <a:rPr lang="ru-RU" sz="4200" dirty="0">
                <a:latin typeface="Times New Roman" pitchFamily="18" charset="0"/>
                <a:cs typeface="Times New Roman" pitchFamily="18" charset="0"/>
              </a:rPr>
              <a:t>• вести диалог, как со сверстниками, так и с взрослыми,</a:t>
            </a:r>
          </a:p>
          <a:p>
            <a:pPr>
              <a:buNone/>
            </a:pPr>
            <a:r>
              <a:rPr lang="ru-RU" sz="4200" dirty="0">
                <a:latin typeface="Times New Roman" pitchFamily="18" charset="0"/>
                <a:cs typeface="Times New Roman" pitchFamily="18" charset="0"/>
              </a:rPr>
              <a:t>• работать дружно в команде,</a:t>
            </a:r>
          </a:p>
          <a:p>
            <a:pPr>
              <a:buNone/>
            </a:pPr>
            <a:r>
              <a:rPr lang="ru-RU" sz="4200" dirty="0">
                <a:latin typeface="Times New Roman" pitchFamily="18" charset="0"/>
                <a:cs typeface="Times New Roman" pitchFamily="18" charset="0"/>
              </a:rPr>
              <a:t>• научились прислушиваться к мнению других,</a:t>
            </a:r>
          </a:p>
          <a:p>
            <a:pPr>
              <a:buNone/>
            </a:pPr>
            <a:r>
              <a:rPr lang="ru-RU" sz="4200" dirty="0">
                <a:latin typeface="Times New Roman" pitchFamily="18" charset="0"/>
                <a:cs typeface="Times New Roman" pitchFamily="18" charset="0"/>
              </a:rPr>
              <a:t>• помогать и подсказывать в принятии правильного решения.</a:t>
            </a:r>
          </a:p>
          <a:p>
            <a:endParaRPr lang="ru-RU" sz="4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fon-dlya-prezentacii-bloknot-0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5203" y="0"/>
            <a:ext cx="9113593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9916"/>
          </a:xfrm>
        </p:spPr>
        <p:txBody>
          <a:bodyPr>
            <a:normAutofit fontScale="90000"/>
          </a:bodyPr>
          <a:lstStyle/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Кейс - технология может 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использовать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ся в педагогической </a:t>
            </a:r>
            <a:r>
              <a:rPr lang="ru-RU" i="1" u="sng" dirty="0">
                <a:latin typeface="Times New Roman" pitchFamily="18" charset="0"/>
                <a:cs typeface="Times New Roman" pitchFamily="18" charset="0"/>
              </a:rPr>
              <a:t>практике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ru-RU" i="1" dirty="0">
                <a:latin typeface="Times New Roman" pitchFamily="18" charset="0"/>
                <a:cs typeface="Times New Roman" pitchFamily="18" charset="0"/>
              </a:rPr>
            </a:b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71678"/>
            <a:ext cx="8229600" cy="4054485"/>
          </a:xfrm>
        </p:spPr>
        <p:txBody>
          <a:bodyPr/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Во-первых, нестандартные ситуации можно изготовить каждому педагогу;</a:t>
            </a: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Во-вторых, 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кейсы можно пополнять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, в итоге получатся новые нестандартные ситуации;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5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1714510" y="0"/>
            <a:ext cx="11222228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i="1" dirty="0">
                <a:latin typeface="Times New Roman" pitchFamily="18" charset="0"/>
                <a:cs typeface="Times New Roman" pitchFamily="18" charset="0"/>
              </a:rPr>
              <a:t>Кейсы</a:t>
            </a:r>
            <a:r>
              <a:rPr lang="ru-RU" sz="4000" i="1" dirty="0">
                <a:latin typeface="Times New Roman" pitchFamily="18" charset="0"/>
                <a:cs typeface="Times New Roman" pitchFamily="18" charset="0"/>
              </a:rPr>
              <a:t> дают возможность </a:t>
            </a:r>
            <a:r>
              <a:rPr lang="ru-RU" i="1" dirty="0"/>
              <a:t> 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использовать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 их на любой стадии обучения и для различных целей, так как организация работы предусматривает интеграцию во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всех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видах 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деятельности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on-dlya-prezentacii-bloknot-0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13593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Наши проблемные ситуации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sz="4200" b="1" i="1" dirty="0">
                <a:latin typeface="Times New Roman" pitchFamily="18" charset="0"/>
                <a:cs typeface="Times New Roman" pitchFamily="18" charset="0"/>
              </a:rPr>
              <a:t>«Аленка потеряла куклу»</a:t>
            </a:r>
            <a:endParaRPr lang="ru-RU" sz="42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900" b="1" dirty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39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3900" dirty="0" smtClean="0">
                <a:latin typeface="Times New Roman" pitchFamily="18" charset="0"/>
                <a:cs typeface="Times New Roman" pitchFamily="18" charset="0"/>
              </a:rPr>
              <a:t>Учить </a:t>
            </a:r>
            <a:r>
              <a:rPr lang="ru-RU" sz="3900" dirty="0">
                <a:latin typeface="Times New Roman" pitchFamily="18" charset="0"/>
                <a:cs typeface="Times New Roman" pitchFamily="18" charset="0"/>
              </a:rPr>
              <a:t>определять и обозначать словами положение предмета относительно себя: вверху, внизу, посередине, справа, слева, на, под, в и т. д.</a:t>
            </a:r>
          </a:p>
          <a:p>
            <a:r>
              <a:rPr lang="ru-RU" sz="3900" b="1" dirty="0">
                <a:latin typeface="Times New Roman" pitchFamily="18" charset="0"/>
                <a:cs typeface="Times New Roman" pitchFamily="18" charset="0"/>
              </a:rPr>
              <a:t>Текст. </a:t>
            </a:r>
            <a:r>
              <a:rPr lang="ru-RU" sz="3900" dirty="0">
                <a:latin typeface="Times New Roman" pitchFamily="18" charset="0"/>
                <a:cs typeface="Times New Roman" pitchFamily="18" charset="0"/>
              </a:rPr>
              <a:t>Сегодня Аленка пришла в детский сад с куклой. Придя с прогулки, она не нашла свою любимую игрушку и расплакалась. Как бы вы поступили на месте </a:t>
            </a:r>
            <a:r>
              <a:rPr lang="ru-RU" sz="4200" dirty="0">
                <a:latin typeface="Times New Roman" pitchFamily="18" charset="0"/>
                <a:cs typeface="Times New Roman" pitchFamily="18" charset="0"/>
              </a:rPr>
              <a:t>Аленки?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5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1714510" y="0"/>
            <a:ext cx="11222228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«Три собачки»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1428736"/>
            <a:ext cx="7615262" cy="4697427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endParaRPr lang="ru-RU" dirty="0"/>
          </a:p>
          <a:p>
            <a:r>
              <a:rPr lang="ru-RU" sz="4200" b="1" dirty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4200" dirty="0">
                <a:latin typeface="Times New Roman" pitchFamily="18" charset="0"/>
                <a:cs typeface="Times New Roman" pitchFamily="18" charset="0"/>
              </a:rPr>
              <a:t>продолжать учить детей соотносить предметы между собой по величине, используя в речи слова </a:t>
            </a:r>
            <a:r>
              <a:rPr lang="ru-RU" sz="4200" i="1" dirty="0">
                <a:latin typeface="Times New Roman" pitchFamily="18" charset="0"/>
                <a:cs typeface="Times New Roman" pitchFamily="18" charset="0"/>
              </a:rPr>
              <a:t>«большая»</a:t>
            </a:r>
            <a:r>
              <a:rPr lang="ru-RU" sz="4200" dirty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4200" i="1" dirty="0">
                <a:latin typeface="Times New Roman" pitchFamily="18" charset="0"/>
                <a:cs typeface="Times New Roman" pitchFamily="18" charset="0"/>
              </a:rPr>
              <a:t>«поменьше»</a:t>
            </a:r>
            <a:r>
              <a:rPr lang="ru-RU" sz="4200" dirty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4200" i="1" dirty="0">
                <a:latin typeface="Times New Roman" pitchFamily="18" charset="0"/>
                <a:cs typeface="Times New Roman" pitchFamily="18" charset="0"/>
              </a:rPr>
              <a:t>«маленькая»</a:t>
            </a:r>
            <a:r>
              <a:rPr lang="ru-RU" sz="4200" dirty="0">
                <a:latin typeface="Times New Roman" pitchFamily="18" charset="0"/>
                <a:cs typeface="Times New Roman" pitchFamily="18" charset="0"/>
              </a:rPr>
              <a:t>, выделяя признаки сходства предметов, развивать зрительное внимание.</a:t>
            </a:r>
          </a:p>
          <a:p>
            <a:r>
              <a:rPr lang="ru-RU" sz="4200" b="1" dirty="0">
                <a:latin typeface="Times New Roman" pitchFamily="18" charset="0"/>
                <a:cs typeface="Times New Roman" pitchFamily="18" charset="0"/>
              </a:rPr>
              <a:t>Текст. </a:t>
            </a:r>
            <a:r>
              <a:rPr lang="ru-RU" sz="4200" dirty="0">
                <a:latin typeface="Times New Roman" pitchFamily="18" charset="0"/>
                <a:cs typeface="Times New Roman" pitchFamily="18" charset="0"/>
              </a:rPr>
              <a:t>Бежали три собачки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. Увидели </a:t>
            </a:r>
            <a:r>
              <a:rPr lang="ru-RU" sz="4200" dirty="0">
                <a:latin typeface="Times New Roman" pitchFamily="18" charset="0"/>
                <a:cs typeface="Times New Roman" pitchFamily="18" charset="0"/>
              </a:rPr>
              <a:t>они три конуры: большую, поменьше, маленькую. Обрадовались, что теперь у каждой будет свой домик. Полезла большая собачка в маленькую конуру, но не поместилась там </a:t>
            </a:r>
            <a:r>
              <a:rPr lang="ru-RU" sz="4200" i="1" dirty="0">
                <a:latin typeface="Times New Roman" pitchFamily="18" charset="0"/>
                <a:cs typeface="Times New Roman" pitchFamily="18" charset="0"/>
              </a:rPr>
              <a:t>(подсказки не должно быть)</a:t>
            </a:r>
            <a:r>
              <a:rPr lang="ru-RU" sz="4200" dirty="0">
                <a:latin typeface="Times New Roman" pitchFamily="18" charset="0"/>
                <a:cs typeface="Times New Roman" pitchFamily="18" charset="0"/>
              </a:rPr>
              <a:t>. Как бы вы помогли собачкам, если они не знают какой из домиков им выбрать?</a:t>
            </a:r>
          </a:p>
          <a:p>
            <a:endParaRPr lang="ru-RU" sz="4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15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1524000" y="0"/>
            <a:ext cx="12191999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i="1" dirty="0">
                <a:latin typeface="Times New Roman" pitchFamily="18" charset="0"/>
                <a:cs typeface="Times New Roman" pitchFamily="18" charset="0"/>
              </a:rPr>
              <a:t>Актуальность.</a:t>
            </a:r>
            <a:r>
              <a:rPr lang="ru-RU" sz="4000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i="1" dirty="0">
                <a:latin typeface="Times New Roman" pitchFamily="18" charset="0"/>
                <a:cs typeface="Times New Roman" pitchFamily="18" charset="0"/>
              </a:rPr>
            </a:br>
            <a:endParaRPr lang="ru-RU" sz="4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Современный мир задает особый ритм жизни. Поэтому педагогу</a:t>
            </a: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сегодня необходимо идти в ногу со временем, быть способным обучаться,</a:t>
            </a: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схватывать все на лету, брать на вооружение новые методики воспитания и</a:t>
            </a: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обучения подрастающего поколения, поэтому предлагаю вашему вниманию новую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кейс- технологию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75471.gif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3000372"/>
            <a:ext cx="3312935" cy="3589867"/>
          </a:xfrm>
        </p:spPr>
      </p:pic>
      <p:pic>
        <p:nvPicPr>
          <p:cNvPr id="7" name="Рисунок 6" descr="sobachja-budka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500034" y="214290"/>
            <a:ext cx="2928934" cy="2143140"/>
          </a:xfrm>
          <a:prstGeom prst="rect">
            <a:avLst/>
          </a:prstGeom>
        </p:spPr>
      </p:pic>
      <p:pic>
        <p:nvPicPr>
          <p:cNvPr id="8" name="Рисунок 7" descr="unnamed (1)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278328" y="-285776"/>
            <a:ext cx="4669974" cy="5286412"/>
          </a:xfrm>
          <a:prstGeom prst="rect">
            <a:avLst/>
          </a:prstGeom>
        </p:spPr>
      </p:pic>
      <p:pic>
        <p:nvPicPr>
          <p:cNvPr id="9" name="Рисунок 8" descr="278-2780321_будка-для-собаки-изба-будка-для-собаки-png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143108" y="4714884"/>
            <a:ext cx="1571636" cy="1367323"/>
          </a:xfrm>
          <a:prstGeom prst="rect">
            <a:avLst/>
          </a:prstGeom>
        </p:spPr>
      </p:pic>
      <p:pic>
        <p:nvPicPr>
          <p:cNvPr id="10" name="Рисунок 9" descr="unnamed.pn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6500826" y="3214686"/>
            <a:ext cx="1143008" cy="1256053"/>
          </a:xfrm>
          <a:prstGeom prst="rect">
            <a:avLst/>
          </a:prstGeom>
        </p:spPr>
      </p:pic>
      <p:pic>
        <p:nvPicPr>
          <p:cNvPr id="6" name="Рисунок 5" descr="unnamed.gif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0" y="571480"/>
            <a:ext cx="2571768" cy="2571768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P_20201113_09100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fon-dlya-prezentacii-bloknot-0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0"/>
            <a:ext cx="9113593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571504"/>
          </a:xfrm>
        </p:spPr>
        <p:txBody>
          <a:bodyPr>
            <a:noAutofit/>
          </a:bodyPr>
          <a:lstStyle/>
          <a:p>
            <a:r>
              <a:rPr lang="ru-RU" sz="4000" b="1" i="1" dirty="0">
                <a:latin typeface="Times New Roman" pitchFamily="18" charset="0"/>
                <a:cs typeface="Times New Roman" pitchFamily="18" charset="0"/>
              </a:rPr>
              <a:t>«Случай во время обеда»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>
                <a:latin typeface="Times New Roman" pitchFamily="18" charset="0"/>
                <a:cs typeface="Times New Roman" pitchFamily="18" charset="0"/>
              </a:rPr>
            </a:b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785794"/>
            <a:ext cx="6715172" cy="3286148"/>
          </a:xfrm>
        </p:spPr>
        <p:txBody>
          <a:bodyPr>
            <a:no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закрепить умение детей сравнивать две группы предметов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Текст.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Наступило время обеда. Дежурные накрыли на стол. Помощник воспитателя разлила по тарелкам суп. Все стали обедать, только Петя сидел грустный. Оказалось, что у него нет ложки. Почему у Пети не было ложки?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P_20201113_091000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714612" y="2928934"/>
            <a:ext cx="5000660" cy="3750496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5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1714510" y="0"/>
            <a:ext cx="11222228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Autofit/>
          </a:bodyPr>
          <a:lstStyle/>
          <a:p>
            <a:r>
              <a:rPr lang="ru-RU" sz="4000" b="1" i="1" dirty="0">
                <a:latin typeface="Times New Roman" pitchFamily="18" charset="0"/>
                <a:cs typeface="Times New Roman" pitchFamily="18" charset="0"/>
              </a:rPr>
              <a:t>«В гости к медвежонку»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>
                <a:latin typeface="Times New Roman" pitchFamily="18" charset="0"/>
                <a:cs typeface="Times New Roman" pitchFamily="18" charset="0"/>
              </a:rPr>
            </a:b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642974" y="571480"/>
            <a:ext cx="8858312" cy="5857915"/>
          </a:xfrm>
        </p:spPr>
        <p:txBody>
          <a:bodyPr>
            <a:no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закрепить знания о длине.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Текст.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Медвежонок позвал в гости своих друзей –соседей: зайчонка, бельчонка, волчонка. Ребята так обрадовались, что решили устроить соревнование, кто быстрее добежит от своего домика до домика медвежонка. Первым прибежал заяц, вторым прибежал бельчонок, а волк прибежал последним. Почему так долго бежал волк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fon-dlya-prezentacii-bloknot-0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5203" y="0"/>
            <a:ext cx="9113593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Содержимое 3" descr="images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0" y="0"/>
            <a:ext cx="3188355" cy="2285992"/>
          </a:xfrm>
        </p:spPr>
      </p:pic>
      <p:pic>
        <p:nvPicPr>
          <p:cNvPr id="5" name="Рисунок 4" descr="16a66793064aba23d3fc0b2c1eadbbfd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214942" y="0"/>
            <a:ext cx="2209824" cy="2209824"/>
          </a:xfrm>
          <a:prstGeom prst="rect">
            <a:avLst/>
          </a:prstGeom>
        </p:spPr>
      </p:pic>
      <p:pic>
        <p:nvPicPr>
          <p:cNvPr id="6" name="Рисунок 5" descr="images (1).jpg"/>
          <p:cNvPicPr>
            <a:picLocks noChangeAspect="1"/>
          </p:cNvPicPr>
          <p:nvPr/>
        </p:nvPicPr>
        <p:blipFill>
          <a:blip r:embed="rId5" cstate="email"/>
          <a:srcRect l="16406" r="15234"/>
          <a:stretch>
            <a:fillRect/>
          </a:stretch>
        </p:blipFill>
        <p:spPr>
          <a:xfrm>
            <a:off x="5429256" y="2786058"/>
            <a:ext cx="3000364" cy="2457881"/>
          </a:xfrm>
          <a:prstGeom prst="rect">
            <a:avLst/>
          </a:prstGeom>
        </p:spPr>
      </p:pic>
      <p:pic>
        <p:nvPicPr>
          <p:cNvPr id="7" name="Рисунок 6" descr="depositphotos_48471203-stock-photo-block-house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0" y="4286256"/>
            <a:ext cx="3000428" cy="2365233"/>
          </a:xfrm>
          <a:prstGeom prst="rect">
            <a:avLst/>
          </a:prstGeom>
        </p:spPr>
      </p:pic>
      <p:pic>
        <p:nvPicPr>
          <p:cNvPr id="8" name="Рисунок 7" descr="item_3231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3143241" y="928670"/>
            <a:ext cx="1001120" cy="1422644"/>
          </a:xfrm>
          <a:prstGeom prst="rect">
            <a:avLst/>
          </a:prstGeom>
        </p:spPr>
      </p:pic>
      <p:pic>
        <p:nvPicPr>
          <p:cNvPr id="9" name="Рисунок 8" descr="1600.jpg"/>
          <p:cNvPicPr>
            <a:picLocks noChangeAspect="1"/>
          </p:cNvPicPr>
          <p:nvPr/>
        </p:nvPicPr>
        <p:blipFill>
          <a:blip r:embed="rId8" cstate="email"/>
          <a:srcRect/>
          <a:stretch>
            <a:fillRect/>
          </a:stretch>
        </p:blipFill>
        <p:spPr>
          <a:xfrm>
            <a:off x="5286380" y="2857496"/>
            <a:ext cx="1357290" cy="1272459"/>
          </a:xfrm>
          <a:prstGeom prst="rect">
            <a:avLst/>
          </a:prstGeom>
        </p:spPr>
      </p:pic>
      <p:pic>
        <p:nvPicPr>
          <p:cNvPr id="10" name="Рисунок 9" descr="Без названия.jpg"/>
          <p:cNvPicPr>
            <a:picLocks noChangeAspect="1"/>
          </p:cNvPicPr>
          <p:nvPr/>
        </p:nvPicPr>
        <p:blipFill>
          <a:blip r:embed="rId9" cstate="email"/>
          <a:srcRect/>
          <a:stretch>
            <a:fillRect/>
          </a:stretch>
        </p:blipFill>
        <p:spPr>
          <a:xfrm>
            <a:off x="2928926" y="5143512"/>
            <a:ext cx="1451582" cy="1428736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on-dlya-prezentacii-bloknot-0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0407" y="0"/>
            <a:ext cx="9113593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«Девочка Ника </a:t>
            </a:r>
            <a:r>
              <a:rPr lang="ru-RU" sz="4000" b="1" i="1" dirty="0">
                <a:latin typeface="Times New Roman" pitchFamily="18" charset="0"/>
                <a:cs typeface="Times New Roman" pitchFamily="18" charset="0"/>
              </a:rPr>
              <a:t>встречает гостей»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>
                <a:latin typeface="Times New Roman" pitchFamily="18" charset="0"/>
                <a:cs typeface="Times New Roman" pitchFamily="18" charset="0"/>
              </a:rPr>
            </a:b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>
            <a:norm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учить устанавливать равенство между двумя группами предметов.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Текст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 играли в дом. Ника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пригласила в гости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подружек.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Накрыла на стол, положила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пирожные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вазочку. Когда гости пришли,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девочка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огорчилась. Она не знает, хватит ли всем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пирожных.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Как бы вы поступили на ее месте?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7" name="Содержимое 6" descr="P_20201112_110318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071538" y="214290"/>
            <a:ext cx="6643733" cy="6389298"/>
          </a:xfr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5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1714510" y="0"/>
            <a:ext cx="11222228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i="1" dirty="0">
                <a:latin typeface="Times New Roman" pitchFamily="18" charset="0"/>
                <a:cs typeface="Times New Roman" pitchFamily="18" charset="0"/>
              </a:rPr>
              <a:t>В магазине»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>
                <a:latin typeface="Times New Roman" pitchFamily="18" charset="0"/>
                <a:cs typeface="Times New Roman" pitchFamily="18" charset="0"/>
              </a:rPr>
            </a:b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072098"/>
          </a:xfrm>
        </p:spPr>
        <p:txBody>
          <a:bodyPr>
            <a:normAutofit fontScale="70000" lnSpcReduction="20000"/>
          </a:bodyPr>
          <a:lstStyle/>
          <a:p>
            <a:r>
              <a:rPr lang="ru-RU" sz="3800" b="1" dirty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 продолжать учить соотносить цифры 1,2,3,4, с количеством предметов.</a:t>
            </a:r>
          </a:p>
          <a:p>
            <a:r>
              <a:rPr lang="ru-RU" sz="3800" b="1" dirty="0">
                <a:latin typeface="Times New Roman" pitchFamily="18" charset="0"/>
                <a:cs typeface="Times New Roman" pitchFamily="18" charset="0"/>
              </a:rPr>
              <a:t>Текст.</a:t>
            </a: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 Дети играли в сюжетно – ролевую игру </a:t>
            </a:r>
            <a:r>
              <a:rPr lang="ru-RU" sz="3800" i="1" dirty="0">
                <a:latin typeface="Times New Roman" pitchFamily="18" charset="0"/>
                <a:cs typeface="Times New Roman" pitchFamily="18" charset="0"/>
              </a:rPr>
              <a:t>«Магазин»</a:t>
            </a: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. Они подавали денежку продавцу и говорили, сколько и каких предметов они хотят купить. </a:t>
            </a:r>
            <a:r>
              <a:rPr lang="ru-RU" sz="3800" b="1" dirty="0">
                <a:latin typeface="Times New Roman" pitchFamily="18" charset="0"/>
                <a:cs typeface="Times New Roman" pitchFamily="18" charset="0"/>
              </a:rPr>
              <a:t>Например </a:t>
            </a: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«Я хочу купить три 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пельмешка для своей собачки, </a:t>
            </a: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потому что у меня на денежке написана цифра три». Продавец брала денежку, проверяла, благодарила за покупку. А 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девочка Ксюша  </a:t>
            </a: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не знала цифры. Когда подошла ее очередь, она не знала, что ей делать и стала все предметы с прилавка складывать в сумочку. Дети засмеялись, а 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Ксюша </a:t>
            </a: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очень обиделась. Как бы вы поступили на месте продавца?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fon-dlya-prezentacii-bloknot-0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5203" y="0"/>
            <a:ext cx="9113593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P_20201112_110748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285720" y="428604"/>
            <a:ext cx="4306737" cy="4071966"/>
          </a:xfrm>
        </p:spPr>
      </p:pic>
      <p:pic>
        <p:nvPicPr>
          <p:cNvPr id="5" name="Рисунок 4" descr="P_20201112_110859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4643438" y="214290"/>
            <a:ext cx="4214842" cy="4156312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on-dlya-prezentacii-bloknot-0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5203" y="0"/>
            <a:ext cx="9113593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368676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b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2285992"/>
            <a:ext cx="8229600" cy="3740145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   </a:t>
            </a:r>
          </a:p>
          <a:p>
            <a:endParaRPr lang="ru-RU" dirty="0"/>
          </a:p>
          <a:p>
            <a:endParaRPr lang="ru-RU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 descr="fon-dlya-prezentacii-bloknot-0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5203" y="0"/>
            <a:ext cx="9113593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i="1" dirty="0">
                <a:latin typeface="Times New Roman" pitchFamily="18" charset="0"/>
                <a:cs typeface="Times New Roman" pitchFamily="18" charset="0"/>
              </a:rPr>
              <a:t>Кейс технология</a:t>
            </a:r>
            <a:r>
              <a:rPr lang="ru-RU" sz="4000" i="1" dirty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это одна из эффективных современных 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образовательных технологий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, которая является разновидностью интерактивных методов с описанием конкретной реальной ситуации.</a:t>
            </a:r>
          </a:p>
          <a:p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5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1714510" y="0"/>
            <a:ext cx="11222228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642942"/>
          </a:xfrm>
        </p:spPr>
        <p:txBody>
          <a:bodyPr>
            <a:noAutofit/>
          </a:bodyPr>
          <a:lstStyle/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Цель технологии:</a:t>
            </a:r>
            <a:b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Анализировать информацию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Сортировать ее для решения заданной задачи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Выявлять ключевые проблемы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Создавать альтернативные пути решения и оценивать их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Выбирать оптимальное решение и формировать программы действий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on-dlya-prezentacii-bloknot-0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5203" y="0"/>
            <a:ext cx="9113593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i="1" dirty="0">
                <a:latin typeface="Times New Roman" pitchFamily="18" charset="0"/>
                <a:cs typeface="Times New Roman" pitchFamily="18" charset="0"/>
              </a:rPr>
              <a:t>отличительная особенность </a:t>
            </a:r>
            <a:r>
              <a:rPr lang="ru-RU" sz="4000" b="1" i="1" dirty="0">
                <a:latin typeface="Times New Roman" pitchFamily="18" charset="0"/>
                <a:cs typeface="Times New Roman" pitchFamily="18" charset="0"/>
              </a:rPr>
              <a:t>кейса</a:t>
            </a:r>
            <a:endParaRPr lang="ru-RU" sz="4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он не предлагает проблему в открытом виде, а воспитаннику предстоит вычленить ее из той информации, которая содержится в описании 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кейса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5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1714510" y="0"/>
            <a:ext cx="11222228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1143008"/>
          </a:xfrm>
        </p:spPr>
        <p:txBody>
          <a:bodyPr>
            <a:noAutofit/>
          </a:bodyPr>
          <a:lstStyle/>
          <a:p>
            <a:r>
              <a:rPr lang="ru-RU" sz="4000" i="1" dirty="0">
                <a:latin typeface="Times New Roman" pitchFamily="18" charset="0"/>
                <a:cs typeface="Times New Roman" pitchFamily="18" charset="0"/>
              </a:rPr>
              <a:t>Главные составляющие любого </a:t>
            </a:r>
            <a:r>
              <a:rPr lang="ru-RU" sz="4000" b="1" i="1" dirty="0">
                <a:latin typeface="Times New Roman" pitchFamily="18" charset="0"/>
                <a:cs typeface="Times New Roman" pitchFamily="18" charset="0"/>
              </a:rPr>
              <a:t>кейса</a:t>
            </a:r>
            <a:r>
              <a:rPr lang="ru-RU" sz="4000" i="1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>
                <a:latin typeface="Times New Roman" pitchFamily="18" charset="0"/>
                <a:cs typeface="Times New Roman" pitchFamily="18" charset="0"/>
              </a:rPr>
            </a:b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28802"/>
            <a:ext cx="8229600" cy="4197361"/>
          </a:xfrm>
        </p:spPr>
        <p:txBody>
          <a:bodyPr/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-Проблема, предполагающая несколько вариантов ее решения;</a:t>
            </a: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-Вспомогательная информация.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fon-dlya-prezentacii-bloknot-0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5203" y="0"/>
            <a:ext cx="9113593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774720"/>
          </a:xfrm>
        </p:spPr>
        <p:txBody>
          <a:bodyPr>
            <a:noAutofit/>
          </a:bodyPr>
          <a:lstStyle/>
          <a:p>
            <a:r>
              <a:rPr lang="ru-RU" sz="4000" i="1" dirty="0">
                <a:latin typeface="Times New Roman" pitchFamily="18" charset="0"/>
                <a:cs typeface="Times New Roman" pitchFamily="18" charset="0"/>
              </a:rPr>
              <a:t>Существует несколько </a:t>
            </a:r>
            <a:r>
              <a:rPr lang="ru-RU" sz="4000" b="1" i="1" dirty="0">
                <a:latin typeface="Times New Roman" pitchFamily="18" charset="0"/>
                <a:cs typeface="Times New Roman" pitchFamily="18" charset="0"/>
              </a:rPr>
              <a:t>кейс технологий</a:t>
            </a:r>
            <a:r>
              <a:rPr lang="ru-RU" sz="4000" i="1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>
                <a:latin typeface="Times New Roman" pitchFamily="18" charset="0"/>
                <a:cs typeface="Times New Roman" pitchFamily="18" charset="0"/>
              </a:rPr>
            </a:b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-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кейс – ситуация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- 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кейс – иллюстрация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- 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кейс – фото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- 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кейс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 – текстовая информация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5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1714544" y="0"/>
            <a:ext cx="11222228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571504"/>
          </a:xfrm>
        </p:spPr>
        <p:txBody>
          <a:bodyPr>
            <a:normAutofit fontScale="90000"/>
          </a:bodyPr>
          <a:lstStyle/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Чтобы подготовить хороший 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кейс надо: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>
            <a:no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Определить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цель,</a:t>
            </a:r>
          </a:p>
          <a:p>
            <a:r>
              <a:rPr lang="ru-RU" sz="2400" u="sng" dirty="0">
                <a:latin typeface="Times New Roman" pitchFamily="18" charset="0"/>
                <a:cs typeface="Times New Roman" pitchFamily="18" charset="0"/>
              </a:rPr>
              <a:t>например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: подвести детей к пониманию какого-то явления, формировать способы какой-то 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деятельности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 т. д.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2. Следующее, провести предварительную работу по поиску источников информации.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Это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могут быть интернет, художественная литература, предметные картинки из дидактических пособий, статьи из детских познавательных журналов, газетные публикации.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3. Далее, оформить материалы в доступном для детей варианте.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4. Подготовить задания, вопросы для дискуссии детей.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fon-dlya-prezentacii-bloknot-0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5203" y="0"/>
            <a:ext cx="9113593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i="1" dirty="0">
                <a:latin typeface="Times New Roman" pitchFamily="18" charset="0"/>
                <a:cs typeface="Times New Roman" pitchFamily="18" charset="0"/>
              </a:rPr>
              <a:t>Так при </a:t>
            </a:r>
            <a:r>
              <a:rPr lang="ru-RU" sz="4000" b="1" i="1" dirty="0">
                <a:latin typeface="Times New Roman" pitchFamily="18" charset="0"/>
                <a:cs typeface="Times New Roman" pitchFamily="18" charset="0"/>
              </a:rPr>
              <a:t>использовании кейс ситуации</a:t>
            </a:r>
            <a:endParaRPr lang="ru-RU" sz="4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5143536"/>
          </a:xfrm>
        </p:spPr>
        <p:txBody>
          <a:bodyPr>
            <a:normAutofit fontScale="25000" lnSpcReduction="20000"/>
          </a:bodyPr>
          <a:lstStyle/>
          <a:p>
            <a:r>
              <a:rPr lang="ru-RU" sz="9000" dirty="0">
                <a:latin typeface="Times New Roman" pitchFamily="18" charset="0"/>
                <a:cs typeface="Times New Roman" pitchFamily="18" charset="0"/>
              </a:rPr>
              <a:t>надо озвучить ситуацию устно, формулировать проблему и предлагать найти пути решения данной проблемы</a:t>
            </a:r>
            <a:r>
              <a:rPr lang="ru-RU" sz="9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9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9000" u="sng" dirty="0">
                <a:latin typeface="Times New Roman" pitchFamily="18" charset="0"/>
                <a:cs typeface="Times New Roman" pitchFamily="18" charset="0"/>
              </a:rPr>
              <a:t>Например</a:t>
            </a:r>
            <a:r>
              <a:rPr lang="ru-RU" sz="9000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9000" dirty="0">
                <a:latin typeface="Times New Roman" pitchFamily="18" charset="0"/>
                <a:cs typeface="Times New Roman" pitchFamily="18" charset="0"/>
              </a:rPr>
              <a:t>Владик звонит Юре по телефону. Трубку берет Юрин папа.</a:t>
            </a:r>
          </a:p>
          <a:p>
            <a:r>
              <a:rPr lang="ru-RU" sz="9000" dirty="0">
                <a:latin typeface="Times New Roman" pitchFamily="18" charset="0"/>
                <a:cs typeface="Times New Roman" pitchFamily="18" charset="0"/>
              </a:rPr>
              <a:t>- Юру позовите.</a:t>
            </a:r>
          </a:p>
          <a:p>
            <a:r>
              <a:rPr lang="ru-RU" sz="9000" dirty="0">
                <a:latin typeface="Times New Roman" pitchFamily="18" charset="0"/>
                <a:cs typeface="Times New Roman" pitchFamily="18" charset="0"/>
              </a:rPr>
              <a:t>- Юры нет дома. А с кем я говорю?</a:t>
            </a:r>
          </a:p>
          <a:p>
            <a:r>
              <a:rPr lang="ru-RU" sz="9000" dirty="0">
                <a:latin typeface="Times New Roman" pitchFamily="18" charset="0"/>
                <a:cs typeface="Times New Roman" pitchFamily="18" charset="0"/>
              </a:rPr>
              <a:t>- Ну ладно, потом позвоню.</a:t>
            </a:r>
          </a:p>
          <a:p>
            <a:r>
              <a:rPr lang="ru-RU" sz="9000" dirty="0">
                <a:latin typeface="Times New Roman" pitchFamily="18" charset="0"/>
                <a:cs typeface="Times New Roman" pitchFamily="18" charset="0"/>
              </a:rPr>
              <a:t>Здесь следует предложить подготовленные </a:t>
            </a:r>
            <a:r>
              <a:rPr lang="ru-RU" sz="9000" u="sng" dirty="0">
                <a:latin typeface="Times New Roman" pitchFamily="18" charset="0"/>
                <a:cs typeface="Times New Roman" pitchFamily="18" charset="0"/>
              </a:rPr>
              <a:t>вопросы</a:t>
            </a:r>
            <a:r>
              <a:rPr lang="ru-RU" sz="9000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9000" dirty="0">
                <a:latin typeface="Times New Roman" pitchFamily="18" charset="0"/>
                <a:cs typeface="Times New Roman" pitchFamily="18" charset="0"/>
              </a:rPr>
              <a:t>• Можно ли назвать Владика вежливым и воспитанным?</a:t>
            </a:r>
          </a:p>
          <a:p>
            <a:r>
              <a:rPr lang="ru-RU" sz="9000" dirty="0">
                <a:latin typeface="Times New Roman" pitchFamily="18" charset="0"/>
                <a:cs typeface="Times New Roman" pitchFamily="18" charset="0"/>
              </a:rPr>
              <a:t>• Почему?</a:t>
            </a:r>
          </a:p>
          <a:p>
            <a:r>
              <a:rPr lang="ru-RU" sz="9000" dirty="0">
                <a:latin typeface="Times New Roman" pitchFamily="18" charset="0"/>
                <a:cs typeface="Times New Roman" pitchFamily="18" charset="0"/>
              </a:rPr>
              <a:t>• Умеет ли Владик разговаривать по телефону?</a:t>
            </a:r>
          </a:p>
          <a:p>
            <a:r>
              <a:rPr lang="ru-RU" sz="9000" dirty="0">
                <a:latin typeface="Times New Roman" pitchFamily="18" charset="0"/>
                <a:cs typeface="Times New Roman" pitchFamily="18" charset="0"/>
              </a:rPr>
              <a:t>• О каких правилах речевого этикета забыл мальчик?</a:t>
            </a:r>
          </a:p>
          <a:p>
            <a:r>
              <a:rPr lang="ru-RU" sz="9000" dirty="0">
                <a:latin typeface="Times New Roman" pitchFamily="18" charset="0"/>
                <a:cs typeface="Times New Roman" pitchFamily="18" charset="0"/>
              </a:rPr>
              <a:t>• Как бы вы поступили на месте Владика?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</TotalTime>
  <Words>625</Words>
  <Application>Microsoft Office PowerPoint</Application>
  <PresentationFormat>Экран (4:3)</PresentationFormat>
  <Paragraphs>94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 «Использование кейс — технологий       в образовательной деятельности     с дошкольниками»</vt:lpstr>
      <vt:lpstr>Актуальность. </vt:lpstr>
      <vt:lpstr>Кейс технология </vt:lpstr>
      <vt:lpstr>Цель технологии: </vt:lpstr>
      <vt:lpstr>отличительная особенность кейса</vt:lpstr>
      <vt:lpstr>Главные составляющие любого кейса: </vt:lpstr>
      <vt:lpstr>Существует несколько кейс технологий: </vt:lpstr>
      <vt:lpstr>Чтобы подготовить хороший кейс надо: </vt:lpstr>
      <vt:lpstr>Так при использовании кейс ситуации</vt:lpstr>
      <vt:lpstr>Кейс-иллюстрация</vt:lpstr>
      <vt:lpstr>Слайд 11</vt:lpstr>
      <vt:lpstr>Слайд 12</vt:lpstr>
      <vt:lpstr>Фото-кейс технология</vt:lpstr>
      <vt:lpstr>Кейс – текстовая информация</vt:lpstr>
      <vt:lpstr>Ожидаемый результат: </vt:lpstr>
      <vt:lpstr>Кейс - технология может использоваться в педагогической практике: </vt:lpstr>
      <vt:lpstr>Кейсы дают возможность  </vt:lpstr>
      <vt:lpstr>Наши проблемные ситуации</vt:lpstr>
      <vt:lpstr>«Три собачки» </vt:lpstr>
      <vt:lpstr>Слайд 20</vt:lpstr>
      <vt:lpstr>«Случай во время обеда» </vt:lpstr>
      <vt:lpstr>«В гости к медвежонку» </vt:lpstr>
      <vt:lpstr>Слайд 23</vt:lpstr>
      <vt:lpstr>«Девочка Ника встречает гостей» </vt:lpstr>
      <vt:lpstr>Слайд 25</vt:lpstr>
      <vt:lpstr>В магазине» </vt:lpstr>
      <vt:lpstr>Слайд 27</vt:lpstr>
      <vt:lpstr>Спасибо за внимание!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«Использование кейс — технологий       в образовательной деятельности     с дошкольниками»</dc:title>
  <dc:creator>Home</dc:creator>
  <cp:lastModifiedBy>Home</cp:lastModifiedBy>
  <cp:revision>22</cp:revision>
  <dcterms:created xsi:type="dcterms:W3CDTF">2020-11-09T08:49:48Z</dcterms:created>
  <dcterms:modified xsi:type="dcterms:W3CDTF">2021-04-05T12:26:33Z</dcterms:modified>
</cp:coreProperties>
</file>