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sldIdLst>
    <p:sldId id="256" r:id="rId2"/>
    <p:sldId id="257" r:id="rId3"/>
    <p:sldId id="258" r:id="rId4"/>
    <p:sldId id="268" r:id="rId5"/>
    <p:sldId id="259" r:id="rId6"/>
    <p:sldId id="261" r:id="rId7"/>
    <p:sldId id="262" r:id="rId8"/>
    <p:sldId id="267" r:id="rId9"/>
    <p:sldId id="263" r:id="rId10"/>
    <p:sldId id="264" r:id="rId11"/>
    <p:sldId id="266" r:id="rId12"/>
  </p:sldIdLst>
  <p:sldSz cx="9144000" cy="6858000" type="screen4x3"/>
  <p:notesSz cx="6761163" cy="99425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84002A7C-9286-4B3B-9644-6806BA6B3A99}" type="datetimeFigureOut">
              <a:rPr lang="ru-RU" smtClean="0"/>
              <a:pPr/>
              <a:t>27.10.2020</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532B9ACF-6EB1-4D2C-A0F6-0A36BB1DFED5}"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4002A7C-9286-4B3B-9644-6806BA6B3A99}" type="datetimeFigureOut">
              <a:rPr lang="ru-RU" smtClean="0"/>
              <a:pPr/>
              <a:t>27.10.2020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32B9ACF-6EB1-4D2C-A0F6-0A36BB1DFED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4002A7C-9286-4B3B-9644-6806BA6B3A99}" type="datetimeFigureOut">
              <a:rPr lang="ru-RU" smtClean="0"/>
              <a:pPr/>
              <a:t>27.10.2020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32B9ACF-6EB1-4D2C-A0F6-0A36BB1DFED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84002A7C-9286-4B3B-9644-6806BA6B3A99}" type="datetimeFigureOut">
              <a:rPr lang="ru-RU" smtClean="0"/>
              <a:pPr/>
              <a:t>27.10.2020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32B9ACF-6EB1-4D2C-A0F6-0A36BB1DFED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84002A7C-9286-4B3B-9644-6806BA6B3A99}" type="datetimeFigureOut">
              <a:rPr lang="ru-RU" smtClean="0"/>
              <a:pPr/>
              <a:t>27.10.2020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532B9ACF-6EB1-4D2C-A0F6-0A36BB1DFED5}"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4002A7C-9286-4B3B-9644-6806BA6B3A99}" type="datetimeFigureOut">
              <a:rPr lang="ru-RU" smtClean="0"/>
              <a:pPr/>
              <a:t>27.10.2020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32B9ACF-6EB1-4D2C-A0F6-0A36BB1DFED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84002A7C-9286-4B3B-9644-6806BA6B3A99}" type="datetimeFigureOut">
              <a:rPr lang="ru-RU" smtClean="0"/>
              <a:pPr/>
              <a:t>27.10.2020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532B9ACF-6EB1-4D2C-A0F6-0A36BB1DFED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84002A7C-9286-4B3B-9644-6806BA6B3A99}" type="datetimeFigureOut">
              <a:rPr lang="ru-RU" smtClean="0"/>
              <a:pPr/>
              <a:t>27.10.2020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532B9ACF-6EB1-4D2C-A0F6-0A36BB1DFED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84002A7C-9286-4B3B-9644-6806BA6B3A99}" type="datetimeFigureOut">
              <a:rPr lang="ru-RU" smtClean="0"/>
              <a:pPr/>
              <a:t>27.10.2020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532B9ACF-6EB1-4D2C-A0F6-0A36BB1DFED5}"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84002A7C-9286-4B3B-9644-6806BA6B3A99}" type="datetimeFigureOut">
              <a:rPr lang="ru-RU" smtClean="0"/>
              <a:pPr/>
              <a:t>27.10.2020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32B9ACF-6EB1-4D2C-A0F6-0A36BB1DFED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84002A7C-9286-4B3B-9644-6806BA6B3A99}" type="datetimeFigureOut">
              <a:rPr lang="ru-RU" smtClean="0"/>
              <a:pPr/>
              <a:t>27.10.2020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532B9ACF-6EB1-4D2C-A0F6-0A36BB1DFED5}"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4002A7C-9286-4B3B-9644-6806BA6B3A99}" type="datetimeFigureOut">
              <a:rPr lang="ru-RU" smtClean="0"/>
              <a:pPr/>
              <a:t>27.10.2020</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32B9ACF-6EB1-4D2C-A0F6-0A36BB1DFED5}"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3771" y="2987040"/>
            <a:ext cx="7844790" cy="480197"/>
          </a:xfrm>
        </p:spPr>
        <p:txBody>
          <a:bodyPr>
            <a:normAutofit fontScale="90000"/>
          </a:bodyPr>
          <a:lstStyle/>
          <a:p>
            <a:pPr algn="ct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sz="3100" b="1" dirty="0" smtClean="0">
                <a:solidFill>
                  <a:schemeClr val="tx1"/>
                </a:solidFill>
                <a:latin typeface="Times New Roman" panose="02020603050405020304" pitchFamily="18" charset="0"/>
                <a:cs typeface="Times New Roman" panose="02020603050405020304" pitchFamily="18" charset="0"/>
              </a:rPr>
              <a:t>Консультация </a:t>
            </a:r>
            <a:r>
              <a:rPr lang="ru-RU" sz="3100" b="1" dirty="0">
                <a:solidFill>
                  <a:schemeClr val="tx1"/>
                </a:solidFill>
                <a:latin typeface="Times New Roman" panose="02020603050405020304" pitchFamily="18" charset="0"/>
                <a:cs typeface="Times New Roman" panose="02020603050405020304" pitchFamily="18" charset="0"/>
              </a:rPr>
              <a:t>для воспитателей </a:t>
            </a:r>
            <a:r>
              <a:rPr lang="ru-RU" sz="3100" b="1" dirty="0" smtClean="0">
                <a:solidFill>
                  <a:schemeClr val="tx1"/>
                </a:solidFill>
                <a:latin typeface="Times New Roman" panose="02020603050405020304" pitchFamily="18" charset="0"/>
                <a:cs typeface="Times New Roman" panose="02020603050405020304" pitchFamily="18" charset="0"/>
              </a:rPr>
              <a:t/>
            </a:r>
            <a:br>
              <a:rPr lang="ru-RU" sz="3100" b="1" dirty="0" smtClean="0">
                <a:solidFill>
                  <a:schemeClr val="tx1"/>
                </a:solidFill>
                <a:latin typeface="Times New Roman" panose="02020603050405020304" pitchFamily="18" charset="0"/>
                <a:cs typeface="Times New Roman" panose="02020603050405020304" pitchFamily="18" charset="0"/>
              </a:rPr>
            </a:br>
            <a:r>
              <a:rPr lang="ru-RU" sz="3100" b="1" dirty="0" smtClean="0">
                <a:solidFill>
                  <a:schemeClr val="tx1"/>
                </a:solidFill>
                <a:latin typeface="Times New Roman" panose="02020603050405020304" pitchFamily="18" charset="0"/>
                <a:cs typeface="Times New Roman" panose="02020603050405020304" pitchFamily="18" charset="0"/>
              </a:rPr>
              <a:t>Тема:  </a:t>
            </a:r>
            <a:r>
              <a:rPr lang="ru-RU" sz="3100" b="1" dirty="0">
                <a:solidFill>
                  <a:schemeClr val="tx1"/>
                </a:solidFill>
                <a:latin typeface="Times New Roman" panose="02020603050405020304" pitchFamily="18" charset="0"/>
                <a:cs typeface="Times New Roman" panose="02020603050405020304" pitchFamily="18" charset="0"/>
              </a:rPr>
              <a:t/>
            </a:r>
            <a:br>
              <a:rPr lang="ru-RU" sz="3100" b="1" dirty="0">
                <a:solidFill>
                  <a:schemeClr val="tx1"/>
                </a:solidFill>
                <a:latin typeface="Times New Roman" panose="02020603050405020304" pitchFamily="18" charset="0"/>
                <a:cs typeface="Times New Roman" panose="02020603050405020304" pitchFamily="18" charset="0"/>
              </a:rPr>
            </a:br>
            <a:r>
              <a:rPr lang="ru-RU" sz="3100" b="1" dirty="0" smtClean="0">
                <a:solidFill>
                  <a:schemeClr val="tx1"/>
                </a:solidFill>
                <a:latin typeface="Times New Roman" panose="02020603050405020304" pitchFamily="18" charset="0"/>
                <a:cs typeface="Times New Roman" panose="02020603050405020304" pitchFamily="18" charset="0"/>
              </a:rPr>
              <a:t>«Как </a:t>
            </a:r>
            <a:r>
              <a:rPr lang="ru-RU" sz="3100" b="1" dirty="0">
                <a:solidFill>
                  <a:schemeClr val="tx1"/>
                </a:solidFill>
                <a:latin typeface="Times New Roman" panose="02020603050405020304" pitchFamily="18" charset="0"/>
                <a:cs typeface="Times New Roman" panose="02020603050405020304" pitchFamily="18" charset="0"/>
              </a:rPr>
              <a:t>организовать виртуальное общение с родителями: 6 способов. Плюсы и </a:t>
            </a:r>
            <a:r>
              <a:rPr lang="ru-RU" sz="3100" b="1" dirty="0" smtClean="0">
                <a:solidFill>
                  <a:schemeClr val="tx1"/>
                </a:solidFill>
                <a:latin typeface="Times New Roman" panose="02020603050405020304" pitchFamily="18" charset="0"/>
                <a:cs typeface="Times New Roman" panose="02020603050405020304" pitchFamily="18" charset="0"/>
              </a:rPr>
              <a:t>минусы»</a:t>
            </a:r>
            <a:r>
              <a:rPr lang="ru-RU" sz="3100" b="1" dirty="0">
                <a:solidFill>
                  <a:schemeClr val="tx1"/>
                </a:solidFill>
              </a:rPr>
              <a:t/>
            </a:r>
            <a:br>
              <a:rPr lang="ru-RU" sz="3100" b="1" dirty="0">
                <a:solidFill>
                  <a:schemeClr val="tx1"/>
                </a:solidFill>
              </a:rPr>
            </a:br>
            <a:r>
              <a:rPr lang="ru-RU" dirty="0" smtClean="0"/>
              <a:t/>
            </a:r>
            <a:br>
              <a:rPr lang="ru-RU" dirty="0" smtClean="0"/>
            </a:br>
            <a:r>
              <a:rPr lang="ru-RU" dirty="0"/>
              <a:t/>
            </a:r>
            <a:br>
              <a:rPr lang="ru-RU" dirty="0"/>
            </a:br>
            <a:r>
              <a:rPr lang="ru-RU" dirty="0" smtClean="0"/>
              <a:t>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b="1" dirty="0">
                <a:solidFill>
                  <a:srgbClr val="0070C0"/>
                </a:solidFill>
              </a:rPr>
              <a:t/>
            </a:r>
            <a:br>
              <a:rPr lang="ru-RU" b="1" dirty="0">
                <a:solidFill>
                  <a:srgbClr val="0070C0"/>
                </a:solidFill>
              </a:rPr>
            </a:br>
            <a:r>
              <a:rPr lang="ru-RU" sz="1800" b="1" dirty="0" smtClean="0">
                <a:solidFill>
                  <a:srgbClr val="0070C0"/>
                </a:solidFill>
                <a:latin typeface="Times New Roman" panose="02020603050405020304" pitchFamily="18" charset="0"/>
                <a:cs typeface="Times New Roman" panose="02020603050405020304" pitchFamily="18" charset="0"/>
              </a:rPr>
              <a:t/>
            </a:r>
            <a:br>
              <a:rPr lang="ru-RU" sz="1800" b="1" dirty="0" smtClean="0">
                <a:solidFill>
                  <a:srgbClr val="0070C0"/>
                </a:solidFill>
                <a:latin typeface="Times New Roman" panose="02020603050405020304" pitchFamily="18" charset="0"/>
                <a:cs typeface="Times New Roman" panose="02020603050405020304" pitchFamily="18" charset="0"/>
              </a:rPr>
            </a:br>
            <a:r>
              <a:rPr lang="ru-RU" sz="1800" b="1" dirty="0" smtClean="0">
                <a:solidFill>
                  <a:srgbClr val="0070C0"/>
                </a:solidFill>
                <a:latin typeface="Times New Roman" panose="02020603050405020304" pitchFamily="18" charset="0"/>
                <a:cs typeface="Times New Roman" panose="02020603050405020304" pitchFamily="18" charset="0"/>
              </a:rPr>
              <a:t/>
            </a:r>
            <a:br>
              <a:rPr lang="ru-RU" sz="1800" b="1" dirty="0" smtClean="0">
                <a:solidFill>
                  <a:srgbClr val="0070C0"/>
                </a:solidFill>
                <a:latin typeface="Times New Roman" panose="02020603050405020304" pitchFamily="18" charset="0"/>
                <a:cs typeface="Times New Roman" panose="02020603050405020304" pitchFamily="18" charset="0"/>
              </a:rPr>
            </a:br>
            <a:r>
              <a:rPr lang="ru-RU" sz="1800" b="1" dirty="0">
                <a:solidFill>
                  <a:srgbClr val="0070C0"/>
                </a:solidFill>
                <a:latin typeface="Times New Roman" panose="02020603050405020304" pitchFamily="18" charset="0"/>
                <a:cs typeface="Times New Roman" panose="02020603050405020304" pitchFamily="18" charset="0"/>
              </a:rPr>
              <a:t/>
            </a:r>
            <a:br>
              <a:rPr lang="ru-RU" sz="1800" b="1" dirty="0">
                <a:solidFill>
                  <a:srgbClr val="0070C0"/>
                </a:solidFill>
                <a:latin typeface="Times New Roman" panose="02020603050405020304" pitchFamily="18" charset="0"/>
                <a:cs typeface="Times New Roman" panose="02020603050405020304" pitchFamily="18" charset="0"/>
              </a:rPr>
            </a:br>
            <a:endParaRPr lang="ru-RU" sz="1800" b="1" dirty="0">
              <a:solidFill>
                <a:srgbClr val="0070C0"/>
              </a:solidFill>
              <a:latin typeface="Times New Roman" panose="02020603050405020304" pitchFamily="18" charset="0"/>
              <a:cs typeface="Times New Roman" panose="02020603050405020304" pitchFamily="18" charset="0"/>
            </a:endParaRPr>
          </a:p>
        </p:txBody>
      </p:sp>
      <p:pic>
        <p:nvPicPr>
          <p:cNvPr id="23556" name="Picture 4" descr="https://i.ytimg.com/vi/dNxW3GSrVxs/maxresdefault.jpg"/>
          <p:cNvPicPr>
            <a:picLocks noChangeAspect="1" noChangeArrowheads="1"/>
          </p:cNvPicPr>
          <p:nvPr/>
        </p:nvPicPr>
        <p:blipFill>
          <a:blip r:embed="rId2"/>
          <a:srcRect/>
          <a:stretch>
            <a:fillRect/>
          </a:stretch>
        </p:blipFill>
        <p:spPr bwMode="auto">
          <a:xfrm>
            <a:off x="2036087" y="2743199"/>
            <a:ext cx="5502031" cy="3094893"/>
          </a:xfrm>
          <a:prstGeom prst="rect">
            <a:avLst/>
          </a:prstGeom>
          <a:noFill/>
        </p:spPr>
      </p:pic>
    </p:spTree>
    <p:extLst>
      <p:ext uri="{BB962C8B-B14F-4D97-AF65-F5344CB8AC3E}">
        <p14:creationId xmlns:p14="http://schemas.microsoft.com/office/powerpoint/2010/main" xmlns="" val="22548822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56877" y="2287006"/>
            <a:ext cx="7406640" cy="1356360"/>
          </a:xfrm>
        </p:spPr>
        <p:txBody>
          <a:bodyPr>
            <a:normAutofit fontScale="90000"/>
          </a:bodyPr>
          <a:lstStyle/>
          <a:p>
            <a:r>
              <a:rPr lang="ru-RU" sz="3100" b="1" dirty="0" smtClean="0">
                <a:solidFill>
                  <a:srgbClr val="0070C0"/>
                </a:solidFill>
                <a:latin typeface="Times New Roman" panose="02020603050405020304" pitchFamily="18" charset="0"/>
                <a:cs typeface="Times New Roman" panose="02020603050405020304" pitchFamily="18" charset="0"/>
              </a:rPr>
              <a:t>        </a:t>
            </a:r>
            <a:r>
              <a:rPr lang="ru-RU" sz="3100" b="1" dirty="0" smtClean="0">
                <a:solidFill>
                  <a:srgbClr val="0070C0"/>
                </a:solidFill>
                <a:latin typeface="Times New Roman" panose="02020603050405020304" pitchFamily="18" charset="0"/>
                <a:cs typeface="Times New Roman" panose="02020603050405020304" pitchFamily="18" charset="0"/>
              </a:rPr>
              <a:t/>
            </a:r>
            <a:br>
              <a:rPr lang="ru-RU" sz="3100" b="1" dirty="0" smtClean="0">
                <a:solidFill>
                  <a:srgbClr val="0070C0"/>
                </a:solidFill>
                <a:latin typeface="Times New Roman" panose="02020603050405020304" pitchFamily="18" charset="0"/>
                <a:cs typeface="Times New Roman" panose="02020603050405020304" pitchFamily="18" charset="0"/>
              </a:rPr>
            </a:br>
            <a:r>
              <a:rPr lang="ru-RU" sz="3100" b="1" dirty="0" smtClean="0">
                <a:solidFill>
                  <a:srgbClr val="0070C0"/>
                </a:solidFill>
                <a:latin typeface="Times New Roman" panose="02020603050405020304" pitchFamily="18" charset="0"/>
                <a:cs typeface="Times New Roman" panose="02020603050405020304" pitchFamily="18" charset="0"/>
              </a:rPr>
              <a:t>            </a:t>
            </a:r>
            <a:r>
              <a:rPr lang="ru-RU" sz="3100" b="1" dirty="0" smtClean="0">
                <a:solidFill>
                  <a:srgbClr val="0070C0"/>
                </a:solidFill>
                <a:effectLst/>
                <a:latin typeface="Times New Roman" panose="02020603050405020304" pitchFamily="18" charset="0"/>
                <a:cs typeface="Times New Roman" panose="02020603050405020304" pitchFamily="18" charset="0"/>
              </a:rPr>
              <a:t>Способ </a:t>
            </a:r>
            <a:r>
              <a:rPr lang="ru-RU" sz="3100" b="1" dirty="0">
                <a:solidFill>
                  <a:srgbClr val="0070C0"/>
                </a:solidFill>
                <a:effectLst/>
                <a:latin typeface="Times New Roman" panose="02020603050405020304" pitchFamily="18" charset="0"/>
                <a:cs typeface="Times New Roman" panose="02020603050405020304" pitchFamily="18" charset="0"/>
              </a:rPr>
              <a:t>№ 6. Чат в мессенджерах</a:t>
            </a:r>
            <a:r>
              <a:rPr lang="ru-RU" sz="1800" dirty="0">
                <a:solidFill>
                  <a:srgbClr val="0070C0"/>
                </a:solidFill>
                <a:latin typeface="Times New Roman" panose="02020603050405020304" pitchFamily="18" charset="0"/>
                <a:cs typeface="Times New Roman" panose="02020603050405020304" pitchFamily="18" charset="0"/>
              </a:rPr>
              <a:t/>
            </a:r>
            <a:br>
              <a:rPr lang="ru-RU" sz="1800" dirty="0">
                <a:solidFill>
                  <a:srgbClr val="0070C0"/>
                </a:solidFill>
                <a:latin typeface="Times New Roman" panose="02020603050405020304" pitchFamily="18" charset="0"/>
                <a:cs typeface="Times New Roman" panose="02020603050405020304" pitchFamily="18" charset="0"/>
              </a:rPr>
            </a:br>
            <a:r>
              <a:rPr lang="ru-RU" sz="1800" dirty="0">
                <a:solidFill>
                  <a:srgbClr val="0070C0"/>
                </a:solidFill>
                <a:latin typeface="Times New Roman" panose="02020603050405020304" pitchFamily="18" charset="0"/>
                <a:cs typeface="Times New Roman" panose="02020603050405020304" pitchFamily="18" charset="0"/>
              </a:rPr>
              <a:t> </a:t>
            </a:r>
            <a:br>
              <a:rPr lang="ru-RU" sz="1800" dirty="0">
                <a:solidFill>
                  <a:srgbClr val="0070C0"/>
                </a:solidFill>
                <a:latin typeface="Times New Roman" panose="02020603050405020304" pitchFamily="18" charset="0"/>
                <a:cs typeface="Times New Roman" panose="02020603050405020304" pitchFamily="18" charset="0"/>
              </a:rPr>
            </a:br>
            <a:r>
              <a:rPr lang="ru-RU" sz="2000" b="1" dirty="0">
                <a:solidFill>
                  <a:schemeClr val="tx1"/>
                </a:solidFill>
                <a:effectLst/>
                <a:latin typeface="Times New Roman" panose="02020603050405020304" pitchFamily="18" charset="0"/>
                <a:cs typeface="Times New Roman" panose="02020603050405020304" pitchFamily="18" charset="0"/>
              </a:rPr>
              <a:t>Мессенджеры</a:t>
            </a:r>
            <a:r>
              <a:rPr lang="ru-RU" sz="2000" dirty="0">
                <a:solidFill>
                  <a:schemeClr val="tx1"/>
                </a:solidFill>
                <a:effectLst/>
                <a:latin typeface="Times New Roman" panose="02020603050405020304" pitchFamily="18" charset="0"/>
                <a:cs typeface="Times New Roman" panose="02020603050405020304" pitchFamily="18" charset="0"/>
              </a:rPr>
              <a:t> – программы, с помощью которых пользователи обмениваются быстрыми сообщениями (</a:t>
            </a:r>
            <a:r>
              <a:rPr lang="ru-RU" sz="2000" dirty="0" err="1">
                <a:solidFill>
                  <a:schemeClr val="tx1"/>
                </a:solidFill>
                <a:effectLst/>
                <a:latin typeface="Times New Roman" panose="02020603050405020304" pitchFamily="18" charset="0"/>
                <a:cs typeface="Times New Roman" panose="02020603050405020304" pitchFamily="18" charset="0"/>
              </a:rPr>
              <a:t>Viber</a:t>
            </a:r>
            <a:r>
              <a:rPr lang="ru-RU" sz="2000" dirty="0">
                <a:solidFill>
                  <a:schemeClr val="tx1"/>
                </a:solidFill>
                <a:effectLst/>
                <a:latin typeface="Times New Roman" panose="02020603050405020304" pitchFamily="18" charset="0"/>
                <a:cs typeface="Times New Roman" panose="02020603050405020304" pitchFamily="18" charset="0"/>
              </a:rPr>
              <a:t>, </a:t>
            </a:r>
            <a:r>
              <a:rPr lang="ru-RU" sz="2000" dirty="0" err="1">
                <a:solidFill>
                  <a:schemeClr val="tx1"/>
                </a:solidFill>
                <a:effectLst/>
                <a:latin typeface="Times New Roman" panose="02020603050405020304" pitchFamily="18" charset="0"/>
                <a:cs typeface="Times New Roman" panose="02020603050405020304" pitchFamily="18" charset="0"/>
              </a:rPr>
              <a:t>WhatsApp</a:t>
            </a:r>
            <a:r>
              <a:rPr lang="ru-RU" sz="2000" dirty="0">
                <a:solidFill>
                  <a:schemeClr val="tx1"/>
                </a:solidFill>
                <a:effectLst/>
                <a:latin typeface="Times New Roman" panose="02020603050405020304" pitchFamily="18" charset="0"/>
                <a:cs typeface="Times New Roman" panose="02020603050405020304" pitchFamily="18" charset="0"/>
              </a:rPr>
              <a:t>, </a:t>
            </a:r>
            <a:r>
              <a:rPr lang="ru-RU" sz="2000" dirty="0" err="1">
                <a:solidFill>
                  <a:schemeClr val="tx1"/>
                </a:solidFill>
                <a:effectLst/>
                <a:latin typeface="Times New Roman" panose="02020603050405020304" pitchFamily="18" charset="0"/>
                <a:cs typeface="Times New Roman" panose="02020603050405020304" pitchFamily="18" charset="0"/>
              </a:rPr>
              <a:t>Skype</a:t>
            </a:r>
            <a:r>
              <a:rPr lang="ru-RU" sz="2000" dirty="0">
                <a:solidFill>
                  <a:schemeClr val="tx1"/>
                </a:solidFill>
                <a:effectLst/>
                <a:latin typeface="Times New Roman" panose="02020603050405020304" pitchFamily="18" charset="0"/>
                <a:cs typeface="Times New Roman" panose="02020603050405020304" pitchFamily="18" charset="0"/>
              </a:rPr>
              <a:t>, ICQ, </a:t>
            </a:r>
            <a:r>
              <a:rPr lang="ru-RU" sz="2000" dirty="0" err="1">
                <a:solidFill>
                  <a:schemeClr val="tx1"/>
                </a:solidFill>
                <a:effectLst/>
                <a:latin typeface="Times New Roman" panose="02020603050405020304" pitchFamily="18" charset="0"/>
                <a:cs typeface="Times New Roman" panose="02020603050405020304" pitchFamily="18" charset="0"/>
              </a:rPr>
              <a:t>Telegram</a:t>
            </a:r>
            <a:r>
              <a:rPr lang="ru-RU" sz="2000" dirty="0">
                <a:solidFill>
                  <a:schemeClr val="tx1"/>
                </a:solidFill>
                <a:effectLst/>
                <a:latin typeface="Times New Roman" panose="02020603050405020304" pitchFamily="18" charset="0"/>
                <a:cs typeface="Times New Roman" panose="02020603050405020304" pitchFamily="18" charset="0"/>
              </a:rPr>
              <a:t>). Их используют и педагоги, и родители. Однако радость от того, что теперь можно «поймать» постоянно занятого родителя, быстро сменяется на раздражение, когда родители начинают писать педагогам круглосуточно. </a:t>
            </a:r>
            <a:r>
              <a:rPr lang="ru-RU" sz="2000" dirty="0" smtClean="0">
                <a:solidFill>
                  <a:schemeClr val="tx1"/>
                </a:solidFill>
                <a:effectLst/>
                <a:latin typeface="Times New Roman" panose="02020603050405020304" pitchFamily="18" charset="0"/>
                <a:cs typeface="Times New Roman" panose="02020603050405020304" pitchFamily="18" charset="0"/>
              </a:rPr>
              <a:t> </a:t>
            </a:r>
            <a:r>
              <a:rPr lang="ru-RU" sz="1800" dirty="0">
                <a:solidFill>
                  <a:schemeClr val="tx1"/>
                </a:solidFill>
                <a:latin typeface="Times New Roman" panose="02020603050405020304" pitchFamily="18" charset="0"/>
                <a:cs typeface="Times New Roman" panose="02020603050405020304" pitchFamily="18" charset="0"/>
              </a:rPr>
              <a:t/>
            </a:r>
            <a:br>
              <a:rPr lang="ru-RU" sz="1800" dirty="0">
                <a:solidFill>
                  <a:schemeClr val="tx1"/>
                </a:solidFill>
                <a:latin typeface="Times New Roman" panose="02020603050405020304" pitchFamily="18" charset="0"/>
                <a:cs typeface="Times New Roman" panose="02020603050405020304" pitchFamily="18" charset="0"/>
              </a:rPr>
            </a:br>
            <a:r>
              <a:rPr lang="ru-RU" sz="2000" b="1" dirty="0">
                <a:solidFill>
                  <a:srgbClr val="FF0000"/>
                </a:solidFill>
                <a:effectLst/>
                <a:latin typeface="Times New Roman" panose="02020603050405020304" pitchFamily="18" charset="0"/>
                <a:cs typeface="Times New Roman" panose="02020603050405020304" pitchFamily="18" charset="0"/>
              </a:rPr>
              <a:t>Плюсы</a:t>
            </a:r>
            <a:r>
              <a:rPr lang="ru-RU" sz="2000" b="1" dirty="0" smtClean="0">
                <a:solidFill>
                  <a:srgbClr val="FF0000"/>
                </a:solidFill>
                <a:effectLst/>
                <a:latin typeface="Times New Roman" panose="02020603050405020304" pitchFamily="18" charset="0"/>
                <a:cs typeface="Times New Roman" panose="02020603050405020304" pitchFamily="18" charset="0"/>
              </a:rPr>
              <a:t>.</a:t>
            </a:r>
            <a:r>
              <a:rPr lang="ru-RU" sz="1800" dirty="0" smtClean="0">
                <a:solidFill>
                  <a:schemeClr val="tx1"/>
                </a:solidFill>
                <a:effectLst/>
                <a:latin typeface="Times New Roman" panose="02020603050405020304" pitchFamily="18" charset="0"/>
                <a:cs typeface="Times New Roman" panose="02020603050405020304" pitchFamily="18" charset="0"/>
              </a:rPr>
              <a:t/>
            </a:r>
            <a:br>
              <a:rPr lang="ru-RU" sz="1800" dirty="0" smtClean="0">
                <a:solidFill>
                  <a:schemeClr val="tx1"/>
                </a:solidFill>
                <a:effectLst/>
                <a:latin typeface="Times New Roman" panose="02020603050405020304" pitchFamily="18" charset="0"/>
                <a:cs typeface="Times New Roman" panose="02020603050405020304" pitchFamily="18" charset="0"/>
              </a:rPr>
            </a:br>
            <a:r>
              <a:rPr lang="ru-RU" sz="1800" dirty="0" smtClean="0">
                <a:solidFill>
                  <a:schemeClr val="tx1"/>
                </a:solidFill>
                <a:effectLst/>
                <a:latin typeface="Times New Roman" panose="02020603050405020304" pitchFamily="18" charset="0"/>
                <a:cs typeface="Times New Roman" panose="02020603050405020304" pitchFamily="18" charset="0"/>
              </a:rPr>
              <a:t> </a:t>
            </a:r>
            <a:r>
              <a:rPr lang="ru-RU" sz="2000" dirty="0">
                <a:solidFill>
                  <a:schemeClr val="tx1"/>
                </a:solidFill>
                <a:effectLst/>
                <a:latin typeface="Times New Roman" panose="02020603050405020304" pitchFamily="18" charset="0"/>
                <a:cs typeface="Times New Roman" panose="02020603050405020304" pitchFamily="18" charset="0"/>
              </a:rPr>
              <a:t>Мессенджеры позволяют быстро обмениваться информацией, передавать текстовые сообщения, звуковые сигналы, изображения, видео. С их помощью можно отправить фото с фрагментами занятия родителям. Это особенно актуально в период адаптации ребенка к детскому саду. </a:t>
            </a:r>
            <a:r>
              <a:rPr lang="ru-RU" sz="2000" dirty="0" smtClean="0">
                <a:solidFill>
                  <a:schemeClr val="tx1"/>
                </a:solidFill>
                <a:effectLst/>
                <a:latin typeface="Times New Roman" panose="02020603050405020304" pitchFamily="18" charset="0"/>
                <a:cs typeface="Times New Roman" panose="02020603050405020304" pitchFamily="18" charset="0"/>
              </a:rPr>
              <a:t> </a:t>
            </a:r>
            <a:r>
              <a:rPr lang="ru-RU" sz="1800" dirty="0">
                <a:solidFill>
                  <a:schemeClr val="tx1"/>
                </a:solidFill>
                <a:latin typeface="Times New Roman" panose="02020603050405020304" pitchFamily="18" charset="0"/>
                <a:cs typeface="Times New Roman" panose="02020603050405020304" pitchFamily="18" charset="0"/>
              </a:rPr>
              <a:t/>
            </a:r>
            <a:br>
              <a:rPr lang="ru-RU" sz="1800" dirty="0">
                <a:solidFill>
                  <a:schemeClr val="tx1"/>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Минусы. </a:t>
            </a:r>
            <a:r>
              <a:rPr lang="ru-RU" sz="1800" dirty="0" smtClean="0">
                <a:solidFill>
                  <a:schemeClr val="tx1"/>
                </a:solidFill>
                <a:latin typeface="Times New Roman" panose="02020603050405020304" pitchFamily="18" charset="0"/>
                <a:cs typeface="Times New Roman" panose="02020603050405020304" pitchFamily="18" charset="0"/>
              </a:rPr>
              <a:t/>
            </a:r>
            <a:br>
              <a:rPr lang="ru-RU" sz="1800" dirty="0" smtClean="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effectLst/>
                <a:latin typeface="Times New Roman" panose="02020603050405020304" pitchFamily="18" charset="0"/>
                <a:cs typeface="Times New Roman" panose="02020603050405020304" pitchFamily="18" charset="0"/>
              </a:rPr>
              <a:t>В </a:t>
            </a:r>
            <a:r>
              <a:rPr lang="ru-RU" sz="2000" dirty="0">
                <a:solidFill>
                  <a:schemeClr val="tx1"/>
                </a:solidFill>
                <a:effectLst/>
                <a:latin typeface="Times New Roman" panose="02020603050405020304" pitchFamily="18" charset="0"/>
                <a:cs typeface="Times New Roman" panose="02020603050405020304" pitchFamily="18" charset="0"/>
              </a:rPr>
              <a:t>чат группы родители могут писать ночью и рано утром, сообщать, что их ребенок не придет в детский сад, скидывать картинки с пожеланиями хорошего дня, новости из интернета, советовать магазины с игрушками и детской одеждой. Чтобы этого не происходило, оговорите с ними правила общения в чате.</a:t>
            </a:r>
            <a:r>
              <a:rPr lang="ru-RU" sz="2000" dirty="0">
                <a:effectLst/>
              </a:rPr>
              <a:t/>
            </a:r>
            <a:br>
              <a:rPr lang="ru-RU" sz="2000" dirty="0">
                <a:effectLst/>
              </a:rPr>
            </a:br>
            <a:r>
              <a:rPr lang="ru-RU" sz="2000" dirty="0">
                <a:effectLst/>
              </a:rPr>
              <a:t/>
            </a:r>
            <a:br>
              <a:rPr lang="ru-RU" sz="2000" dirty="0">
                <a:effectLst/>
              </a:rPr>
            </a:br>
            <a:r>
              <a:rPr lang="ru-RU" dirty="0"/>
              <a:t> </a:t>
            </a:r>
          </a:p>
        </p:txBody>
      </p:sp>
      <p:pic>
        <p:nvPicPr>
          <p:cNvPr id="16386" name="Picture 2" descr="Whatsapp логотипы скачать бесплатно PNG, Whatsapp логотип PNG"/>
          <p:cNvPicPr>
            <a:picLocks noChangeAspect="1" noChangeArrowheads="1"/>
          </p:cNvPicPr>
          <p:nvPr/>
        </p:nvPicPr>
        <p:blipFill>
          <a:blip r:embed="rId2" cstate="print"/>
          <a:srcRect/>
          <a:stretch>
            <a:fillRect/>
          </a:stretch>
        </p:blipFill>
        <p:spPr bwMode="auto">
          <a:xfrm>
            <a:off x="1197756" y="5453233"/>
            <a:ext cx="1404767" cy="1404767"/>
          </a:xfrm>
          <a:prstGeom prst="rect">
            <a:avLst/>
          </a:prstGeom>
          <a:noFill/>
        </p:spPr>
      </p:pic>
      <p:pic>
        <p:nvPicPr>
          <p:cNvPr id="16388" name="Picture 4" descr="Купить Viber — Microsoft Store (ru-RU)"/>
          <p:cNvPicPr>
            <a:picLocks noChangeAspect="1" noChangeArrowheads="1"/>
          </p:cNvPicPr>
          <p:nvPr/>
        </p:nvPicPr>
        <p:blipFill>
          <a:blip r:embed="rId3"/>
          <a:srcRect/>
          <a:stretch>
            <a:fillRect/>
          </a:stretch>
        </p:blipFill>
        <p:spPr bwMode="auto">
          <a:xfrm>
            <a:off x="2180491" y="4571168"/>
            <a:ext cx="2819425" cy="2819426"/>
          </a:xfrm>
          <a:prstGeom prst="rect">
            <a:avLst/>
          </a:prstGeom>
          <a:noFill/>
        </p:spPr>
      </p:pic>
      <p:pic>
        <p:nvPicPr>
          <p:cNvPr id="16390" name="Picture 6" descr="Скачать обновление Skype 7.41 для Windows на русском"/>
          <p:cNvPicPr>
            <a:picLocks noChangeAspect="1" noChangeArrowheads="1"/>
          </p:cNvPicPr>
          <p:nvPr/>
        </p:nvPicPr>
        <p:blipFill>
          <a:blip r:embed="rId4"/>
          <a:srcRect/>
          <a:stretch>
            <a:fillRect/>
          </a:stretch>
        </p:blipFill>
        <p:spPr bwMode="auto">
          <a:xfrm>
            <a:off x="4685374" y="5205046"/>
            <a:ext cx="1418532" cy="1413804"/>
          </a:xfrm>
          <a:prstGeom prst="rect">
            <a:avLst/>
          </a:prstGeom>
          <a:noFill/>
        </p:spPr>
      </p:pic>
      <p:pic>
        <p:nvPicPr>
          <p:cNvPr id="16392" name="Picture 8" descr="Telegram — мессенджер для iPhone, Android и Windows Phone"/>
          <p:cNvPicPr>
            <a:picLocks noChangeAspect="1" noChangeArrowheads="1"/>
          </p:cNvPicPr>
          <p:nvPr/>
        </p:nvPicPr>
        <p:blipFill>
          <a:blip r:embed="rId5"/>
          <a:srcRect/>
          <a:stretch>
            <a:fillRect/>
          </a:stretch>
        </p:blipFill>
        <p:spPr bwMode="auto">
          <a:xfrm>
            <a:off x="6457070" y="4967518"/>
            <a:ext cx="2011681" cy="1967791"/>
          </a:xfrm>
          <a:prstGeom prst="rect">
            <a:avLst/>
          </a:prstGeom>
          <a:noFill/>
        </p:spPr>
      </p:pic>
    </p:spTree>
    <p:extLst>
      <p:ext uri="{BB962C8B-B14F-4D97-AF65-F5344CB8AC3E}">
        <p14:creationId xmlns:p14="http://schemas.microsoft.com/office/powerpoint/2010/main" xmlns="" val="40030005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0129" y="2838994"/>
            <a:ext cx="7406640" cy="1356360"/>
          </a:xfrm>
        </p:spPr>
        <p:txBody>
          <a:bodyPr>
            <a:normAutofit fontScale="90000"/>
          </a:bodyPr>
          <a:lstStyle/>
          <a:p>
            <a:pPr algn="ctr"/>
            <a:r>
              <a:rPr lang="ru-RU" sz="5400" b="1" dirty="0" smtClean="0">
                <a:solidFill>
                  <a:schemeClr val="tx1"/>
                </a:solidFill>
                <a:latin typeface="Times New Roman" panose="02020603050405020304" pitchFamily="18" charset="0"/>
                <a:cs typeface="Times New Roman" panose="02020603050405020304" pitchFamily="18" charset="0"/>
              </a:rPr>
              <a:t>    Спасибо </a:t>
            </a:r>
            <a:r>
              <a:rPr lang="ru-RU" sz="5400" b="1" dirty="0" smtClean="0">
                <a:solidFill>
                  <a:schemeClr val="tx1"/>
                </a:solidFill>
                <a:latin typeface="Times New Roman" panose="02020603050405020304" pitchFamily="18" charset="0"/>
                <a:cs typeface="Times New Roman" panose="02020603050405020304" pitchFamily="18" charset="0"/>
              </a:rPr>
              <a:t>за внимание!</a:t>
            </a:r>
            <a:endParaRPr lang="ru-RU" sz="5400" b="1" dirty="0">
              <a:solidFill>
                <a:schemeClr val="tx1"/>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463040" y="1668922"/>
            <a:ext cx="7341326" cy="954107"/>
          </a:xfrm>
          <a:prstGeom prst="rect">
            <a:avLst/>
          </a:prstGeom>
        </p:spPr>
        <p:txBody>
          <a:bodyPr wrap="square">
            <a:spAutoFit/>
          </a:bodyPr>
          <a:lstStyle/>
          <a:p>
            <a:pPr algn="ctr"/>
            <a:r>
              <a:rPr lang="ru-RU" sz="2800" b="1" dirty="0" smtClean="0">
                <a:latin typeface="Times New Roman" panose="02020603050405020304" pitchFamily="18" charset="0"/>
                <a:cs typeface="Times New Roman" panose="02020603050405020304" pitchFamily="18" charset="0"/>
              </a:rPr>
              <a:t>Желаем </a:t>
            </a:r>
            <a:r>
              <a:rPr lang="ru-RU" sz="2800" b="1" dirty="0">
                <a:latin typeface="Times New Roman" panose="02020603050405020304" pitchFamily="18" charset="0"/>
                <a:cs typeface="Times New Roman" panose="02020603050405020304" pitchFamily="18" charset="0"/>
              </a:rPr>
              <a:t>вам успехов в организации </a:t>
            </a:r>
            <a:r>
              <a:rPr lang="ru-RU" sz="2800" b="1" dirty="0" smtClean="0">
                <a:latin typeface="Times New Roman" panose="02020603050405020304" pitchFamily="18" charset="0"/>
                <a:cs typeface="Times New Roman" panose="02020603050405020304" pitchFamily="18" charset="0"/>
              </a:rPr>
              <a:t>   виртуального </a:t>
            </a:r>
            <a:r>
              <a:rPr lang="ru-RU" sz="2800" b="1" dirty="0">
                <a:latin typeface="Times New Roman" panose="02020603050405020304" pitchFamily="18" charset="0"/>
                <a:cs typeface="Times New Roman" panose="02020603050405020304" pitchFamily="18" charset="0"/>
              </a:rPr>
              <a:t>общения с родителями!</a:t>
            </a:r>
          </a:p>
        </p:txBody>
      </p:sp>
      <p:pic>
        <p:nvPicPr>
          <p:cNvPr id="14338" name="Picture 2" descr="https://mtdata.ru/u1/photo428A/20362041461-0/original.jpg"/>
          <p:cNvPicPr>
            <a:picLocks noChangeAspect="1" noChangeArrowheads="1"/>
          </p:cNvPicPr>
          <p:nvPr/>
        </p:nvPicPr>
        <p:blipFill>
          <a:blip r:embed="rId2" cstate="print"/>
          <a:srcRect/>
          <a:stretch>
            <a:fillRect/>
          </a:stretch>
        </p:blipFill>
        <p:spPr bwMode="auto">
          <a:xfrm>
            <a:off x="5398136" y="4360985"/>
            <a:ext cx="3062067" cy="2296550"/>
          </a:xfrm>
          <a:prstGeom prst="rect">
            <a:avLst/>
          </a:prstGeom>
          <a:noFill/>
        </p:spPr>
      </p:pic>
    </p:spTree>
    <p:extLst>
      <p:ext uri="{BB962C8B-B14F-4D97-AF65-F5344CB8AC3E}">
        <p14:creationId xmlns:p14="http://schemas.microsoft.com/office/powerpoint/2010/main" xmlns="" val="4024019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38811" y="763259"/>
            <a:ext cx="7253696" cy="3080657"/>
          </a:xfrm>
        </p:spPr>
        <p:txBody>
          <a:bodyPr>
            <a:noAutofit/>
          </a:bodyPr>
          <a:lstStyle/>
          <a:p>
            <a:r>
              <a:rPr lang="ru-RU" sz="2000" dirty="0">
                <a:solidFill>
                  <a:schemeClr val="tx1"/>
                </a:solidFill>
                <a:latin typeface="Times New Roman" panose="02020603050405020304" pitchFamily="18" charset="0"/>
                <a:cs typeface="Times New Roman" panose="02020603050405020304" pitchFamily="18" charset="0"/>
              </a:rPr>
              <a:t/>
            </a:r>
            <a:br>
              <a:rPr lang="ru-RU" sz="2000" dirty="0">
                <a:solidFill>
                  <a:schemeClr val="tx1"/>
                </a:solidFill>
                <a:latin typeface="Times New Roman" panose="02020603050405020304" pitchFamily="18" charset="0"/>
                <a:cs typeface="Times New Roman" panose="02020603050405020304" pitchFamily="18" charset="0"/>
              </a:rPr>
            </a:br>
            <a:r>
              <a:rPr lang="ru-RU" sz="2000" b="1" dirty="0">
                <a:solidFill>
                  <a:schemeClr val="tx1"/>
                </a:solidFill>
                <a:latin typeface="Times New Roman" panose="02020603050405020304" pitchFamily="18" charset="0"/>
                <a:cs typeface="Times New Roman" panose="02020603050405020304" pitchFamily="18" charset="0"/>
              </a:rPr>
              <a:t>Педагоги </a:t>
            </a:r>
            <a:r>
              <a:rPr lang="ru-RU" sz="2000" dirty="0">
                <a:solidFill>
                  <a:schemeClr val="tx1"/>
                </a:solidFill>
                <a:latin typeface="Times New Roman" panose="02020603050405020304" pitchFamily="18" charset="0"/>
                <a:cs typeface="Times New Roman" panose="02020603050405020304" pitchFamily="18" charset="0"/>
              </a:rPr>
              <a:t>дошкольных образовательных учреждений, учитывая особенности сегодняшних семей, стараются искать и использовать новые эффективные формы работы с родителями, одной из таких форм является организация виртуального взаимодействия с родителями.</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Виртуальное общение позволит воспитателям всегда быть на связи с родителями, сообщать им информацию о детях и событиях в группе, а также оказывать психолого-педагогическую поддержку</a:t>
            </a:r>
            <a:r>
              <a:rPr lang="ru-RU" sz="2000" dirty="0" smtClean="0">
                <a:solidFill>
                  <a:schemeClr val="tx1"/>
                </a:solidFill>
                <a:latin typeface="Times New Roman" panose="02020603050405020304" pitchFamily="18" charset="0"/>
                <a:cs typeface="Times New Roman" panose="02020603050405020304" pitchFamily="18" charset="0"/>
              </a:rPr>
              <a:t>.</a:t>
            </a:r>
            <a:r>
              <a:rPr lang="ru-RU" sz="2800" dirty="0">
                <a:solidFill>
                  <a:schemeClr val="tx1"/>
                </a:solidFill>
                <a:latin typeface="Times New Roman" panose="02020603050405020304" pitchFamily="18" charset="0"/>
                <a:cs typeface="Times New Roman" panose="02020603050405020304" pitchFamily="18" charset="0"/>
              </a:rPr>
              <a:t/>
            </a:r>
            <a:br>
              <a:rPr lang="ru-RU" sz="2800" dirty="0">
                <a:solidFill>
                  <a:schemeClr val="tx1"/>
                </a:solidFill>
                <a:latin typeface="Times New Roman" panose="02020603050405020304" pitchFamily="18" charset="0"/>
                <a:cs typeface="Times New Roman" panose="02020603050405020304" pitchFamily="18" charset="0"/>
              </a:rPr>
            </a:br>
            <a:r>
              <a:rPr lang="ru-RU" sz="2000" dirty="0" smtClean="0">
                <a:solidFill>
                  <a:srgbClr val="0070C0"/>
                </a:solidFill>
                <a:latin typeface="Times New Roman" panose="02020603050405020304" pitchFamily="18" charset="0"/>
                <a:cs typeface="Times New Roman" panose="02020603050405020304" pitchFamily="18" charset="0"/>
              </a:rPr>
              <a:t> </a:t>
            </a:r>
            <a:endParaRPr lang="ru-RU" sz="2000" dirty="0">
              <a:solidFill>
                <a:srgbClr val="0070C0"/>
              </a:solidFill>
              <a:latin typeface="Times New Roman" panose="02020603050405020304" pitchFamily="18" charset="0"/>
              <a:cs typeface="Times New Roman" panose="02020603050405020304" pitchFamily="18" charset="0"/>
            </a:endParaRPr>
          </a:p>
        </p:txBody>
      </p:sp>
      <p:pic>
        <p:nvPicPr>
          <p:cNvPr id="2050" name="Picture 2" descr="https://taganrog.ikro.ru/netcat_files/2287/1955/8fba79829df6356a8270471b9ceccd5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0605" y="3649648"/>
            <a:ext cx="3218816" cy="2610460"/>
          </a:xfrm>
          <a:prstGeom prst="rect">
            <a:avLst/>
          </a:prstGeom>
          <a:noFill/>
          <a:effectLst>
            <a:glow rad="127000">
              <a:schemeClr val="accent1">
                <a:lumMod val="75000"/>
              </a:schemeClr>
            </a:glow>
            <a:outerShdw blurRad="50800" dist="50800" dir="5400000" algn="ctr" rotWithShape="0">
              <a:schemeClr val="bg1"/>
            </a:outerShd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05448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8508" y="2403565"/>
            <a:ext cx="7406640" cy="1356360"/>
          </a:xfrm>
        </p:spPr>
        <p:txBody>
          <a:bodyPr>
            <a:noAutofit/>
          </a:bodyPr>
          <a:lstStyle/>
          <a:p>
            <a:r>
              <a:rPr lang="ru-RU" sz="2400" dirty="0">
                <a:solidFill>
                  <a:schemeClr val="tx1"/>
                </a:solidFill>
                <a:latin typeface="Times New Roman" panose="02020603050405020304" pitchFamily="18" charset="0"/>
                <a:cs typeface="Times New Roman" panose="02020603050405020304" pitchFamily="18" charset="0"/>
              </a:rPr>
              <a:t>Способ № 1. Сайт </a:t>
            </a:r>
            <a:r>
              <a:rPr lang="ru-RU" sz="2400" dirty="0" smtClean="0">
                <a:solidFill>
                  <a:schemeClr val="tx1"/>
                </a:solidFill>
                <a:latin typeface="Times New Roman" panose="02020603050405020304" pitchFamily="18" charset="0"/>
                <a:cs typeface="Times New Roman" panose="02020603050405020304" pitchFamily="18" charset="0"/>
              </a:rPr>
              <a:t>ДОУ</a:t>
            </a:r>
            <a:r>
              <a:rPr lang="ru-RU" sz="2400" dirty="0">
                <a:solidFill>
                  <a:schemeClr val="tx1"/>
                </a:solidFill>
                <a:latin typeface="Times New Roman" panose="02020603050405020304" pitchFamily="18" charset="0"/>
                <a:cs typeface="Times New Roman" panose="02020603050405020304" pitchFamily="18" charset="0"/>
              </a:rPr>
              <a:t/>
            </a:r>
            <a:br>
              <a:rPr lang="ru-RU" sz="2400" dirty="0">
                <a:solidFill>
                  <a:schemeClr val="tx1"/>
                </a:solidFill>
                <a:latin typeface="Times New Roman" panose="02020603050405020304" pitchFamily="18" charset="0"/>
                <a:cs typeface="Times New Roman" panose="02020603050405020304" pitchFamily="18" charset="0"/>
              </a:rPr>
            </a:br>
            <a:r>
              <a:rPr lang="ru-RU" sz="2400" dirty="0" smtClean="0">
                <a:solidFill>
                  <a:schemeClr val="tx1"/>
                </a:solidFill>
                <a:latin typeface="Times New Roman" panose="02020603050405020304" pitchFamily="18" charset="0"/>
                <a:cs typeface="Times New Roman" panose="02020603050405020304" pitchFamily="18" charset="0"/>
              </a:rPr>
              <a:t>Способ </a:t>
            </a:r>
            <a:r>
              <a:rPr lang="ru-RU" sz="2400" dirty="0">
                <a:solidFill>
                  <a:schemeClr val="tx1"/>
                </a:solidFill>
                <a:latin typeface="Times New Roman" panose="02020603050405020304" pitchFamily="18" charset="0"/>
                <a:cs typeface="Times New Roman" panose="02020603050405020304" pitchFamily="18" charset="0"/>
              </a:rPr>
              <a:t>№ 2. Форум на сайте </a:t>
            </a:r>
            <a:r>
              <a:rPr lang="ru-RU" sz="2400" dirty="0" smtClean="0">
                <a:solidFill>
                  <a:schemeClr val="tx1"/>
                </a:solidFill>
                <a:latin typeface="Times New Roman" panose="02020603050405020304" pitchFamily="18" charset="0"/>
                <a:cs typeface="Times New Roman" panose="02020603050405020304" pitchFamily="18" charset="0"/>
              </a:rPr>
              <a:t>ДОУ</a:t>
            </a:r>
            <a:r>
              <a:rPr lang="ru-RU" sz="2400" dirty="0">
                <a:solidFill>
                  <a:schemeClr val="tx1"/>
                </a:solidFill>
                <a:latin typeface="Times New Roman" panose="02020603050405020304" pitchFamily="18" charset="0"/>
                <a:cs typeface="Times New Roman" panose="02020603050405020304" pitchFamily="18" charset="0"/>
              </a:rPr>
              <a:t/>
            </a:r>
            <a:br>
              <a:rPr lang="ru-RU" sz="2400" dirty="0">
                <a:solidFill>
                  <a:schemeClr val="tx1"/>
                </a:solidFill>
                <a:latin typeface="Times New Roman" panose="02020603050405020304" pitchFamily="18" charset="0"/>
                <a:cs typeface="Times New Roman" panose="02020603050405020304" pitchFamily="18" charset="0"/>
              </a:rPr>
            </a:br>
            <a:r>
              <a:rPr lang="ru-RU" sz="2400" dirty="0">
                <a:solidFill>
                  <a:schemeClr val="tx1"/>
                </a:solidFill>
                <a:latin typeface="Times New Roman" panose="02020603050405020304" pitchFamily="18" charset="0"/>
                <a:cs typeface="Times New Roman" panose="02020603050405020304" pitchFamily="18" charset="0"/>
              </a:rPr>
              <a:t>Способ № 3. Блоги и странички педагогов</a:t>
            </a:r>
            <a:br>
              <a:rPr lang="ru-RU" sz="2400" dirty="0">
                <a:solidFill>
                  <a:schemeClr val="tx1"/>
                </a:solidFill>
                <a:latin typeface="Times New Roman" panose="02020603050405020304" pitchFamily="18" charset="0"/>
                <a:cs typeface="Times New Roman" panose="02020603050405020304" pitchFamily="18" charset="0"/>
              </a:rPr>
            </a:br>
            <a:r>
              <a:rPr lang="ru-RU" sz="2400" dirty="0">
                <a:solidFill>
                  <a:schemeClr val="tx1"/>
                </a:solidFill>
                <a:latin typeface="Times New Roman" panose="02020603050405020304" pitchFamily="18" charset="0"/>
                <a:cs typeface="Times New Roman" panose="02020603050405020304" pitchFamily="18" charset="0"/>
              </a:rPr>
              <a:t>Способ № 4. Электронная почта</a:t>
            </a:r>
            <a:br>
              <a:rPr lang="ru-RU" sz="2400" dirty="0">
                <a:solidFill>
                  <a:schemeClr val="tx1"/>
                </a:solidFill>
                <a:latin typeface="Times New Roman" panose="02020603050405020304" pitchFamily="18" charset="0"/>
                <a:cs typeface="Times New Roman" panose="02020603050405020304" pitchFamily="18" charset="0"/>
              </a:rPr>
            </a:br>
            <a:r>
              <a:rPr lang="ru-RU" sz="2400" dirty="0" smtClean="0">
                <a:solidFill>
                  <a:schemeClr val="tx1"/>
                </a:solidFill>
                <a:latin typeface="Times New Roman" panose="02020603050405020304" pitchFamily="18" charset="0"/>
                <a:cs typeface="Times New Roman" panose="02020603050405020304" pitchFamily="18" charset="0"/>
              </a:rPr>
              <a:t>Способ </a:t>
            </a:r>
            <a:r>
              <a:rPr lang="ru-RU" sz="2400" dirty="0">
                <a:solidFill>
                  <a:schemeClr val="tx1"/>
                </a:solidFill>
                <a:latin typeface="Times New Roman" panose="02020603050405020304" pitchFamily="18" charset="0"/>
                <a:cs typeface="Times New Roman" panose="02020603050405020304" pitchFamily="18" charset="0"/>
              </a:rPr>
              <a:t>№ 5. Группа в социальной </a:t>
            </a:r>
            <a:r>
              <a:rPr lang="ru-RU" sz="2400" dirty="0" smtClean="0">
                <a:solidFill>
                  <a:schemeClr val="tx1"/>
                </a:solidFill>
                <a:latin typeface="Times New Roman" panose="02020603050405020304" pitchFamily="18" charset="0"/>
                <a:cs typeface="Times New Roman" panose="02020603050405020304" pitchFamily="18" charset="0"/>
              </a:rPr>
              <a:t>сети</a:t>
            </a:r>
            <a:r>
              <a:rPr lang="ru-RU" sz="2400" dirty="0">
                <a:solidFill>
                  <a:schemeClr val="tx1"/>
                </a:solidFill>
                <a:latin typeface="Times New Roman" panose="02020603050405020304" pitchFamily="18" charset="0"/>
                <a:cs typeface="Times New Roman" panose="02020603050405020304" pitchFamily="18" charset="0"/>
              </a:rPr>
              <a:t/>
            </a:r>
            <a:br>
              <a:rPr lang="ru-RU" sz="2400" dirty="0">
                <a:solidFill>
                  <a:schemeClr val="tx1"/>
                </a:solidFill>
                <a:latin typeface="Times New Roman" panose="02020603050405020304" pitchFamily="18" charset="0"/>
                <a:cs typeface="Times New Roman" panose="02020603050405020304" pitchFamily="18" charset="0"/>
              </a:rPr>
            </a:br>
            <a:r>
              <a:rPr lang="ru-RU" sz="2400" dirty="0">
                <a:solidFill>
                  <a:schemeClr val="tx1"/>
                </a:solidFill>
                <a:latin typeface="Times New Roman" panose="02020603050405020304" pitchFamily="18" charset="0"/>
                <a:cs typeface="Times New Roman" panose="02020603050405020304" pitchFamily="18" charset="0"/>
              </a:rPr>
              <a:t>Способ № 6. Чат в мессенджерах</a:t>
            </a:r>
            <a:r>
              <a:rPr lang="ru-RU" sz="2400" dirty="0">
                <a:solidFill>
                  <a:srgbClr val="0070C0"/>
                </a:solidFill>
                <a:latin typeface="Times New Roman" panose="02020603050405020304" pitchFamily="18" charset="0"/>
                <a:cs typeface="Times New Roman" panose="02020603050405020304" pitchFamily="18" charset="0"/>
              </a:rPr>
              <a:t/>
            </a:r>
            <a:br>
              <a:rPr lang="ru-RU" sz="2400" dirty="0">
                <a:solidFill>
                  <a:srgbClr val="0070C0"/>
                </a:solidFill>
                <a:latin typeface="Times New Roman" panose="02020603050405020304" pitchFamily="18" charset="0"/>
                <a:cs typeface="Times New Roman" panose="02020603050405020304" pitchFamily="18" charset="0"/>
              </a:rPr>
            </a:br>
            <a:r>
              <a:rPr lang="ru-RU" sz="2400" dirty="0">
                <a:solidFill>
                  <a:srgbClr val="0070C0"/>
                </a:solidFill>
                <a:latin typeface="Times New Roman" panose="02020603050405020304" pitchFamily="18" charset="0"/>
                <a:cs typeface="Times New Roman" panose="02020603050405020304" pitchFamily="18" charset="0"/>
              </a:rPr>
              <a:t/>
            </a:r>
            <a:br>
              <a:rPr lang="ru-RU" sz="2400" dirty="0">
                <a:solidFill>
                  <a:srgbClr val="0070C0"/>
                </a:solidFill>
                <a:latin typeface="Times New Roman" panose="02020603050405020304" pitchFamily="18" charset="0"/>
                <a:cs typeface="Times New Roman" panose="02020603050405020304" pitchFamily="18" charset="0"/>
              </a:rPr>
            </a:br>
            <a:endParaRPr lang="ru-RU" sz="2400" dirty="0">
              <a:solidFill>
                <a:srgbClr val="0070C0"/>
              </a:solidFill>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645920" y="571641"/>
            <a:ext cx="5949587" cy="954107"/>
          </a:xfrm>
          <a:prstGeom prst="rect">
            <a:avLst/>
          </a:prstGeom>
        </p:spPr>
        <p:txBody>
          <a:bodyPr wrap="square">
            <a:spAutoFit/>
          </a:bodyPr>
          <a:lstStyle/>
          <a:p>
            <a:pPr algn="ctr"/>
            <a:r>
              <a:rPr lang="ru-RU" b="0" i="0" dirty="0" smtClean="0">
                <a:solidFill>
                  <a:srgbClr val="0070C0"/>
                </a:solidFill>
                <a:effectLst/>
                <a:latin typeface="Arial" panose="020B0604020202020204" pitchFamily="34" charset="0"/>
              </a:rPr>
              <a:t> </a:t>
            </a:r>
            <a:r>
              <a:rPr lang="ru-RU" sz="2800" b="1" i="0" dirty="0" smtClean="0">
                <a:solidFill>
                  <a:srgbClr val="0070C0"/>
                </a:solidFill>
                <a:effectLst/>
                <a:latin typeface="Times New Roman" panose="02020603050405020304" pitchFamily="18" charset="0"/>
                <a:cs typeface="Times New Roman" panose="02020603050405020304" pitchFamily="18" charset="0"/>
              </a:rPr>
              <a:t>Существуют 6 способов общения с родителями через интернет:</a:t>
            </a:r>
            <a:endParaRPr lang="ru-RU" sz="2800" b="1" dirty="0">
              <a:latin typeface="Times New Roman" panose="02020603050405020304" pitchFamily="18" charset="0"/>
              <a:cs typeface="Times New Roman" panose="02020603050405020304" pitchFamily="18" charset="0"/>
            </a:endParaRPr>
          </a:p>
        </p:txBody>
      </p:sp>
      <p:pic>
        <p:nvPicPr>
          <p:cNvPr id="3074" name="Picture 2" descr="http://www.itsupporthighlandpark.com/blog/wp-content/uploads/2016/05/FULLY-MANAGED-SERVICES_PROACTIVE-MONITORING.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834743" y="3677748"/>
            <a:ext cx="2891246" cy="2891246"/>
          </a:xfrm>
          <a:prstGeom prst="rect">
            <a:avLst/>
          </a:prstGeom>
          <a:noFill/>
          <a:effectLst>
            <a:glow rad="127000">
              <a:schemeClr val="accent1">
                <a:lumMod val="75000"/>
              </a:schemeClr>
            </a:glow>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469343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41009" y="1294228"/>
            <a:ext cx="6963507" cy="5355312"/>
          </a:xfrm>
          <a:prstGeom prst="rect">
            <a:avLst/>
          </a:prstGeom>
        </p:spPr>
        <p:txBody>
          <a:bodyPr wrap="square">
            <a:spAutoFit/>
          </a:bodyPr>
          <a:lstStyle/>
          <a:p>
            <a:r>
              <a:rPr lang="ru-RU" dirty="0" smtClean="0">
                <a:latin typeface="Times New Roman" panose="02020603050405020304" pitchFamily="18" charset="0"/>
                <a:cs typeface="Times New Roman" panose="02020603050405020304" pitchFamily="18" charset="0"/>
              </a:rPr>
              <a:t>1. Повышает </a:t>
            </a:r>
            <a:r>
              <a:rPr lang="ru-RU" dirty="0" smtClean="0">
                <a:latin typeface="Times New Roman" panose="02020603050405020304" pitchFamily="18" charset="0"/>
                <a:cs typeface="Times New Roman" panose="02020603050405020304" pitchFamily="18" charset="0"/>
              </a:rPr>
              <a:t>активность и включенность</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родителей в образовательную деятельность ДОУ.</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2. Экономит время на информирование родителей.</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3. Позволяет быстро получать обратную связь.</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4. Обеспечивает общение в режиме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реального </a:t>
            </a:r>
            <a:r>
              <a:rPr lang="ru-RU" dirty="0" smtClean="0">
                <a:latin typeface="Times New Roman" panose="02020603050405020304" pitchFamily="18" charset="0"/>
                <a:cs typeface="Times New Roman" panose="02020603050405020304" pitchFamily="18" charset="0"/>
              </a:rPr>
              <a:t>времени и допускает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отложенные ответы</a:t>
            </a:r>
          </a:p>
          <a:p>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a:t>
            </a:r>
            <a:r>
              <a:rPr lang="ru-RU" dirty="0" err="1" smtClean="0">
                <a:latin typeface="Times New Roman" panose="02020603050405020304" pitchFamily="18" charset="0"/>
                <a:cs typeface="Times New Roman" panose="02020603050405020304" pitchFamily="18" charset="0"/>
              </a:rPr>
              <a:t>мессенджеры</a:t>
            </a:r>
            <a:r>
              <a:rPr lang="ru-RU" dirty="0" smtClean="0">
                <a:latin typeface="Times New Roman" panose="02020603050405020304" pitchFamily="18" charset="0"/>
                <a:cs typeface="Times New Roman" panose="02020603050405020304" pitchFamily="18" charset="0"/>
              </a:rPr>
              <a:t>, группа в социальной сети).</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5. Дает возможность сочетать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индивидуальную  </a:t>
            </a:r>
            <a:r>
              <a:rPr lang="ru-RU" dirty="0" smtClean="0">
                <a:latin typeface="Times New Roman" panose="02020603050405020304" pitchFamily="18" charset="0"/>
                <a:cs typeface="Times New Roman" panose="02020603050405020304" pitchFamily="18" charset="0"/>
              </a:rPr>
              <a:t>и групповую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формы </a:t>
            </a:r>
            <a:r>
              <a:rPr lang="ru-RU" dirty="0" smtClean="0">
                <a:latin typeface="Times New Roman" panose="02020603050405020304" pitchFamily="18" charset="0"/>
                <a:cs typeface="Times New Roman" panose="02020603050405020304" pitchFamily="18" charset="0"/>
              </a:rPr>
              <a:t>взаимодействия.</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6. Создает условия для диалога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с </a:t>
            </a:r>
            <a:r>
              <a:rPr lang="ru-RU" dirty="0" smtClean="0">
                <a:latin typeface="Times New Roman" panose="02020603050405020304" pitchFamily="18" charset="0"/>
                <a:cs typeface="Times New Roman" panose="02020603050405020304" pitchFamily="18" charset="0"/>
              </a:rPr>
              <a:t>педагогами и родителями других детей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a:t>
            </a:r>
            <a:r>
              <a:rPr lang="ru-RU" dirty="0" smtClean="0">
                <a:latin typeface="Times New Roman" panose="02020603050405020304" pitchFamily="18" charset="0"/>
                <a:cs typeface="Times New Roman" panose="02020603050405020304" pitchFamily="18" charset="0"/>
              </a:rPr>
              <a:t>чаты, </a:t>
            </a:r>
            <a:r>
              <a:rPr lang="ru-RU" dirty="0" err="1" smtClean="0">
                <a:latin typeface="Times New Roman" panose="02020603050405020304" pitchFamily="18" charset="0"/>
                <a:cs typeface="Times New Roman" panose="02020603050405020304" pitchFamily="18" charset="0"/>
              </a:rPr>
              <a:t>блоги</a:t>
            </a:r>
            <a:r>
              <a:rPr lang="ru-RU" dirty="0" smtClean="0">
                <a:latin typeface="Times New Roman" panose="02020603050405020304" pitchFamily="18" charset="0"/>
                <a:cs typeface="Times New Roman" panose="02020603050405020304" pitchFamily="18" charset="0"/>
              </a:rPr>
              <a:t>).</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7. Позволяет продемонстрировать текстовые,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видео- </a:t>
            </a:r>
            <a:r>
              <a:rPr lang="ru-RU" dirty="0" smtClean="0">
                <a:latin typeface="Times New Roman" panose="02020603050405020304" pitchFamily="18" charset="0"/>
                <a:cs typeface="Times New Roman" panose="02020603050405020304" pitchFamily="18" charset="0"/>
              </a:rPr>
              <a:t>и фотоматериалы.</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8. Обеспечивает достаточный уровень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приватности </a:t>
            </a:r>
            <a:r>
              <a:rPr lang="ru-RU" dirty="0" smtClean="0">
                <a:latin typeface="Times New Roman" panose="02020603050405020304" pitchFamily="18" charset="0"/>
                <a:cs typeface="Times New Roman" panose="02020603050405020304" pitchFamily="18" charset="0"/>
              </a:rPr>
              <a:t>для личных </a:t>
            </a:r>
            <a:r>
              <a:rPr lang="ru-RU" dirty="0" smtClean="0">
                <a:latin typeface="Times New Roman" panose="02020603050405020304" pitchFamily="18" charset="0"/>
                <a:cs typeface="Times New Roman" panose="02020603050405020304" pitchFamily="18" charset="0"/>
              </a:rPr>
              <a:t>обращений</a:t>
            </a:r>
          </a:p>
          <a:p>
            <a:r>
              <a:rPr lang="ru-RU"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a:t>
            </a:r>
            <a:r>
              <a:rPr lang="ru-RU" dirty="0" err="1" smtClean="0">
                <a:latin typeface="Times New Roman" panose="02020603050405020304" pitchFamily="18" charset="0"/>
                <a:cs typeface="Times New Roman" panose="02020603050405020304" pitchFamily="18" charset="0"/>
              </a:rPr>
              <a:t>мессенджеры</a:t>
            </a:r>
            <a:r>
              <a:rPr lang="ru-RU" dirty="0" smtClean="0">
                <a:latin typeface="Times New Roman" panose="02020603050405020304" pitchFamily="18" charset="0"/>
                <a:cs typeface="Times New Roman" panose="02020603050405020304" pitchFamily="18" charset="0"/>
              </a:rPr>
              <a:t>).</a:t>
            </a:r>
            <a:endParaRPr lang="ru-RU" dirty="0"/>
          </a:p>
        </p:txBody>
      </p:sp>
      <p:sp>
        <p:nvSpPr>
          <p:cNvPr id="5" name="Прямоугольник 4"/>
          <p:cNvSpPr/>
          <p:nvPr/>
        </p:nvSpPr>
        <p:spPr>
          <a:xfrm>
            <a:off x="1209821" y="379828"/>
            <a:ext cx="6921305" cy="954107"/>
          </a:xfrm>
          <a:prstGeom prst="rect">
            <a:avLst/>
          </a:prstGeom>
        </p:spPr>
        <p:txBody>
          <a:bodyPr wrap="square">
            <a:spAutoFit/>
          </a:bodyPr>
          <a:lstStyle/>
          <a:p>
            <a:pPr algn="ctr"/>
            <a:r>
              <a:rPr lang="ru-RU" b="0" i="0" dirty="0" smtClean="0">
                <a:solidFill>
                  <a:srgbClr val="0070C0"/>
                </a:solidFill>
                <a:effectLst/>
                <a:latin typeface="Arial" panose="020B0604020202020204" pitchFamily="34" charset="0"/>
              </a:rPr>
              <a:t> </a:t>
            </a:r>
            <a:r>
              <a:rPr lang="ru-RU" sz="2800" b="1" i="0" dirty="0" smtClean="0">
                <a:solidFill>
                  <a:srgbClr val="0070C0"/>
                </a:solidFill>
                <a:effectLst/>
                <a:latin typeface="Times New Roman" panose="02020603050405020304" pitchFamily="18" charset="0"/>
                <a:cs typeface="Times New Roman" panose="02020603050405020304" pitchFamily="18" charset="0"/>
              </a:rPr>
              <a:t>Восемь преимуществ виртуального общения с родителями </a:t>
            </a:r>
            <a:endParaRPr lang="ru-RU" sz="2800" b="1" dirty="0">
              <a:latin typeface="Times New Roman" panose="02020603050405020304" pitchFamily="18" charset="0"/>
              <a:cs typeface="Times New Roman" panose="02020603050405020304" pitchFamily="18" charset="0"/>
            </a:endParaRPr>
          </a:p>
        </p:txBody>
      </p:sp>
      <p:pic>
        <p:nvPicPr>
          <p:cNvPr id="24582" name="Picture 6" descr="https://nasozvone.ru/wp-content/uploads/2019/01/2df7ea_db93bfc42bae4ee78ef39e7902bdaf06_mv2_d_1600_1393_s_2-1024x892.jpg"/>
          <p:cNvPicPr>
            <a:picLocks noChangeAspect="1" noChangeArrowheads="1"/>
          </p:cNvPicPr>
          <p:nvPr/>
        </p:nvPicPr>
        <p:blipFill>
          <a:blip r:embed="rId2"/>
          <a:srcRect/>
          <a:stretch>
            <a:fillRect/>
          </a:stretch>
        </p:blipFill>
        <p:spPr bwMode="auto">
          <a:xfrm>
            <a:off x="5499094" y="2475916"/>
            <a:ext cx="3293213" cy="412886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4358" y="2638697"/>
            <a:ext cx="7044565" cy="1356360"/>
          </a:xfrm>
        </p:spPr>
        <p:txBody>
          <a:bodyPr>
            <a:normAutofit fontScale="90000"/>
          </a:bodyPr>
          <a:lstStyle/>
          <a:p>
            <a:r>
              <a:rPr lang="ru-RU" sz="3100" b="1" dirty="0" smtClean="0">
                <a:solidFill>
                  <a:srgbClr val="0070C0"/>
                </a:solidFill>
                <a:latin typeface="Times New Roman" panose="02020603050405020304" pitchFamily="18" charset="0"/>
                <a:cs typeface="Times New Roman" panose="02020603050405020304" pitchFamily="18" charset="0"/>
              </a:rPr>
              <a:t/>
            </a:r>
            <a:br>
              <a:rPr lang="ru-RU" sz="3100" b="1" dirty="0" smtClean="0">
                <a:solidFill>
                  <a:srgbClr val="0070C0"/>
                </a:solidFill>
                <a:latin typeface="Times New Roman" panose="02020603050405020304" pitchFamily="18" charset="0"/>
                <a:cs typeface="Times New Roman" panose="02020603050405020304" pitchFamily="18" charset="0"/>
              </a:rPr>
            </a:br>
            <a:r>
              <a:rPr lang="ru-RU" sz="3100" b="1" dirty="0" smtClean="0">
                <a:solidFill>
                  <a:srgbClr val="0070C0"/>
                </a:solidFill>
                <a:latin typeface="Times New Roman" panose="02020603050405020304" pitchFamily="18" charset="0"/>
                <a:cs typeface="Times New Roman" panose="02020603050405020304" pitchFamily="18" charset="0"/>
              </a:rPr>
              <a:t>Способ </a:t>
            </a:r>
            <a:r>
              <a:rPr lang="ru-RU" sz="3100" b="1" dirty="0">
                <a:solidFill>
                  <a:srgbClr val="0070C0"/>
                </a:solidFill>
                <a:latin typeface="Times New Roman" panose="02020603050405020304" pitchFamily="18" charset="0"/>
                <a:cs typeface="Times New Roman" panose="02020603050405020304" pitchFamily="18" charset="0"/>
              </a:rPr>
              <a:t>№ 1. Сайт </a:t>
            </a:r>
            <a:r>
              <a:rPr lang="ru-RU" sz="3100" b="1" dirty="0" smtClean="0">
                <a:solidFill>
                  <a:srgbClr val="0070C0"/>
                </a:solidFill>
                <a:latin typeface="Times New Roman" panose="02020603050405020304" pitchFamily="18" charset="0"/>
                <a:cs typeface="Times New Roman" panose="02020603050405020304" pitchFamily="18" charset="0"/>
              </a:rPr>
              <a:t>ДОУ</a:t>
            </a:r>
            <a:r>
              <a:rPr lang="ru-RU" sz="3100" b="1" dirty="0">
                <a:solidFill>
                  <a:srgbClr val="0070C0"/>
                </a:solidFill>
                <a:latin typeface="Times New Roman" panose="02020603050405020304" pitchFamily="18" charset="0"/>
                <a:cs typeface="Times New Roman" panose="02020603050405020304" pitchFamily="18" charset="0"/>
              </a:rPr>
              <a:t/>
            </a:r>
            <a:br>
              <a:rPr lang="ru-RU" sz="3100" b="1" dirty="0">
                <a:solidFill>
                  <a:srgbClr val="0070C0"/>
                </a:solidFill>
                <a:latin typeface="Times New Roman" panose="02020603050405020304" pitchFamily="18" charset="0"/>
                <a:cs typeface="Times New Roman" panose="02020603050405020304" pitchFamily="18" charset="0"/>
              </a:rPr>
            </a:br>
            <a:r>
              <a:rPr lang="ru-RU" sz="2000" b="1" dirty="0" smtClean="0">
                <a:solidFill>
                  <a:srgbClr val="0070C0"/>
                </a:solidFill>
                <a:latin typeface="Times New Roman" panose="02020603050405020304" pitchFamily="18" charset="0"/>
                <a:cs typeface="Times New Roman" panose="02020603050405020304" pitchFamily="18" charset="0"/>
              </a:rPr>
              <a:t> </a:t>
            </a:r>
            <a:r>
              <a:rPr lang="ru-RU" sz="2000" dirty="0" smtClean="0">
                <a:solidFill>
                  <a:schemeClr val="tx1"/>
                </a:solidFill>
                <a:effectLst/>
                <a:latin typeface="Times New Roman" pitchFamily="18" charset="0"/>
                <a:cs typeface="Times New Roman" pitchFamily="18" charset="0"/>
              </a:rPr>
              <a:t>Каждая образовательная организация </a:t>
            </a:r>
            <a:r>
              <a:rPr lang="ru-RU" sz="2000" dirty="0" smtClean="0">
                <a:solidFill>
                  <a:schemeClr val="tx1"/>
                </a:solidFill>
                <a:effectLst/>
                <a:latin typeface="Times New Roman" pitchFamily="18" charset="0"/>
                <a:cs typeface="Times New Roman" pitchFamily="18" charset="0"/>
              </a:rPr>
              <a:t/>
            </a:r>
            <a:br>
              <a:rPr lang="ru-RU" sz="2000" dirty="0" smtClean="0">
                <a:solidFill>
                  <a:schemeClr val="tx1"/>
                </a:solidFill>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обязана создать </a:t>
            </a:r>
            <a:r>
              <a:rPr lang="ru-RU" sz="2000" dirty="0" smtClean="0">
                <a:solidFill>
                  <a:schemeClr val="tx1"/>
                </a:solidFill>
                <a:effectLst/>
                <a:latin typeface="Times New Roman" pitchFamily="18" charset="0"/>
                <a:cs typeface="Times New Roman" pitchFamily="18" charset="0"/>
              </a:rPr>
              <a:t>и вести свой сайт в </a:t>
            </a:r>
            <a:r>
              <a:rPr lang="ru-RU" sz="2000" dirty="0" smtClean="0">
                <a:solidFill>
                  <a:schemeClr val="tx1"/>
                </a:solidFill>
                <a:effectLst/>
                <a:latin typeface="Times New Roman" pitchFamily="18" charset="0"/>
                <a:cs typeface="Times New Roman" pitchFamily="18" charset="0"/>
              </a:rPr>
              <a:t>сети</a:t>
            </a:r>
            <a:br>
              <a:rPr lang="ru-RU" sz="2000" dirty="0" smtClean="0">
                <a:solidFill>
                  <a:schemeClr val="tx1"/>
                </a:solidFill>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 </a:t>
            </a:r>
            <a:r>
              <a:rPr lang="ru-RU" sz="2000" dirty="0" smtClean="0">
                <a:solidFill>
                  <a:schemeClr val="tx1"/>
                </a:solidFill>
                <a:effectLst/>
                <a:latin typeface="Times New Roman" pitchFamily="18" charset="0"/>
                <a:cs typeface="Times New Roman" pitchFamily="18" charset="0"/>
              </a:rPr>
              <a:t>интернет (Ст. 28 Федерального </a:t>
            </a:r>
            <a:r>
              <a:rPr lang="ru-RU" sz="2000" dirty="0" smtClean="0">
                <a:solidFill>
                  <a:schemeClr val="tx1"/>
                </a:solidFill>
                <a:effectLst/>
                <a:latin typeface="Times New Roman" pitchFamily="18" charset="0"/>
                <a:cs typeface="Times New Roman" pitchFamily="18" charset="0"/>
              </a:rPr>
              <a:t>закона</a:t>
            </a:r>
            <a:br>
              <a:rPr lang="ru-RU" sz="2000" dirty="0" smtClean="0">
                <a:solidFill>
                  <a:schemeClr val="tx1"/>
                </a:solidFill>
                <a:effectLst/>
                <a:latin typeface="Times New Roman" pitchFamily="18" charset="0"/>
                <a:cs typeface="Times New Roman" pitchFamily="18" charset="0"/>
              </a:rPr>
            </a:br>
            <a:r>
              <a:rPr lang="ru-RU" sz="2000" dirty="0" smtClean="0">
                <a:solidFill>
                  <a:schemeClr val="tx1"/>
                </a:solidFill>
                <a:effectLst/>
                <a:latin typeface="Times New Roman" pitchFamily="18" charset="0"/>
                <a:cs typeface="Times New Roman" pitchFamily="18" charset="0"/>
              </a:rPr>
              <a:t> </a:t>
            </a:r>
            <a:r>
              <a:rPr lang="ru-RU" sz="2000" dirty="0" smtClean="0">
                <a:solidFill>
                  <a:schemeClr val="tx1"/>
                </a:solidFill>
                <a:effectLst/>
                <a:latin typeface="Times New Roman" pitchFamily="18" charset="0"/>
                <a:cs typeface="Times New Roman" pitchFamily="18" charset="0"/>
              </a:rPr>
              <a:t>«Об образовании в Российской Федерации» от 29.12.2012 № </a:t>
            </a:r>
            <a:r>
              <a:rPr lang="ru-RU" sz="2000" dirty="0" smtClean="0">
                <a:solidFill>
                  <a:schemeClr val="tx1"/>
                </a:solidFill>
                <a:effectLst/>
                <a:latin typeface="Times New Roman" pitchFamily="18" charset="0"/>
                <a:cs typeface="Times New Roman" pitchFamily="18" charset="0"/>
              </a:rPr>
              <a:t>273 Ф</a:t>
            </a:r>
            <a:r>
              <a:rPr lang="ru-RU" sz="2000" dirty="0" smtClean="0">
                <a:solidFill>
                  <a:schemeClr val="tx1"/>
                </a:solidFill>
                <a:effectLst/>
                <a:latin typeface="Times New Roman" pitchFamily="18" charset="0"/>
                <a:cs typeface="Times New Roman" pitchFamily="18" charset="0"/>
              </a:rPr>
              <a:t>). Он нужен не только для того, чтобы разместить информацию об организации, но и сформировать имидж детского сада, привлечь высококвалифицированные кадры. Оформлять сайт необходимо в соответствии с требованиями к структуре и виду размещаемой информации, навигации, содержанию</a:t>
            </a:r>
            <a:r>
              <a:rPr lang="ru-RU" sz="2000" dirty="0" smtClean="0">
                <a:effectLst/>
                <a:latin typeface="Times New Roman" pitchFamily="18" charset="0"/>
                <a:cs typeface="Times New Roman" pitchFamily="18" charset="0"/>
              </a:rPr>
              <a:t>. </a:t>
            </a:r>
            <a:r>
              <a:rPr lang="ru-RU" sz="1800" dirty="0">
                <a:solidFill>
                  <a:schemeClr val="tx1"/>
                </a:solidFill>
                <a:latin typeface="Times New Roman" panose="02020603050405020304" pitchFamily="18" charset="0"/>
                <a:cs typeface="Times New Roman" panose="02020603050405020304" pitchFamily="18" charset="0"/>
              </a:rPr>
              <a:t/>
            </a:r>
            <a:br>
              <a:rPr lang="ru-RU" sz="1800" dirty="0">
                <a:solidFill>
                  <a:schemeClr val="tx1"/>
                </a:solidFill>
                <a:latin typeface="Times New Roman" panose="02020603050405020304" pitchFamily="18" charset="0"/>
                <a:cs typeface="Times New Roman" panose="02020603050405020304" pitchFamily="18" charset="0"/>
              </a:rPr>
            </a:br>
            <a:r>
              <a:rPr lang="ru-RU" sz="2000" b="1" dirty="0">
                <a:solidFill>
                  <a:srgbClr val="FF0000"/>
                </a:solidFill>
                <a:effectLst/>
                <a:latin typeface="Times New Roman" panose="02020603050405020304" pitchFamily="18" charset="0"/>
                <a:cs typeface="Times New Roman" panose="02020603050405020304" pitchFamily="18" charset="0"/>
              </a:rPr>
              <a:t>Плюсы</a:t>
            </a:r>
            <a:r>
              <a:rPr lang="ru-RU" sz="2000" b="1" dirty="0" smtClean="0">
                <a:solidFill>
                  <a:srgbClr val="FF0000"/>
                </a:solidFill>
                <a:effectLst/>
                <a:latin typeface="Times New Roman" panose="02020603050405020304" pitchFamily="18" charset="0"/>
                <a:cs typeface="Times New Roman" panose="02020603050405020304" pitchFamily="18" charset="0"/>
              </a:rPr>
              <a:t>.</a:t>
            </a:r>
            <a:r>
              <a:rPr lang="ru-RU" sz="1800" dirty="0" smtClean="0">
                <a:solidFill>
                  <a:schemeClr val="tx1"/>
                </a:solidFill>
                <a:effectLst/>
                <a:latin typeface="Times New Roman" panose="02020603050405020304" pitchFamily="18" charset="0"/>
                <a:cs typeface="Times New Roman" panose="02020603050405020304" pitchFamily="18" charset="0"/>
              </a:rPr>
              <a:t/>
            </a:r>
            <a:br>
              <a:rPr lang="ru-RU" sz="1800" dirty="0" smtClean="0">
                <a:solidFill>
                  <a:schemeClr val="tx1"/>
                </a:solidFill>
                <a:effectLst/>
                <a:latin typeface="Times New Roman" panose="02020603050405020304" pitchFamily="18" charset="0"/>
                <a:cs typeface="Times New Roman" panose="02020603050405020304" pitchFamily="18" charset="0"/>
              </a:rPr>
            </a:br>
            <a:r>
              <a:rPr lang="ru-RU" sz="2000" dirty="0" smtClean="0">
                <a:solidFill>
                  <a:schemeClr val="tx1"/>
                </a:solidFill>
                <a:effectLst/>
                <a:latin typeface="Times New Roman" panose="02020603050405020304" pitchFamily="18" charset="0"/>
                <a:cs typeface="Times New Roman" panose="02020603050405020304" pitchFamily="18" charset="0"/>
              </a:rPr>
              <a:t>Сайт </a:t>
            </a:r>
            <a:r>
              <a:rPr lang="ru-RU" sz="2000" dirty="0">
                <a:solidFill>
                  <a:schemeClr val="tx1"/>
                </a:solidFill>
                <a:effectLst/>
                <a:latin typeface="Times New Roman" panose="02020603050405020304" pitchFamily="18" charset="0"/>
                <a:cs typeface="Times New Roman" panose="02020603050405020304" pitchFamily="18" charset="0"/>
              </a:rPr>
              <a:t>позволяет продемонстрировать родителям устройство и деятельность </a:t>
            </a:r>
            <a:r>
              <a:rPr lang="ru-RU" sz="2000" dirty="0" smtClean="0">
                <a:solidFill>
                  <a:schemeClr val="tx1"/>
                </a:solidFill>
                <a:effectLst/>
                <a:latin typeface="Times New Roman" panose="02020603050405020304" pitchFamily="18" charset="0"/>
                <a:cs typeface="Times New Roman" panose="02020603050405020304" pitchFamily="18" charset="0"/>
              </a:rPr>
              <a:t>ДОУ </a:t>
            </a:r>
            <a:r>
              <a:rPr lang="ru-RU" sz="2000" dirty="0">
                <a:solidFill>
                  <a:schemeClr val="tx1"/>
                </a:solidFill>
                <a:effectLst/>
                <a:latin typeface="Times New Roman" panose="02020603050405020304" pitchFamily="18" charset="0"/>
                <a:cs typeface="Times New Roman" panose="02020603050405020304" pitchFamily="18" charset="0"/>
              </a:rPr>
              <a:t>в удобное для них время. </a:t>
            </a:r>
            <a:r>
              <a:rPr lang="ru-RU" sz="2000" dirty="0" smtClean="0">
                <a:solidFill>
                  <a:schemeClr val="tx1"/>
                </a:solidFill>
                <a:effectLst/>
                <a:latin typeface="Times New Roman" panose="02020603050405020304" pitchFamily="18" charset="0"/>
                <a:cs typeface="Times New Roman" panose="02020603050405020304" pitchFamily="18" charset="0"/>
              </a:rPr>
              <a:t> </a:t>
            </a:r>
            <a:r>
              <a:rPr lang="ru-RU" sz="2000" dirty="0">
                <a:solidFill>
                  <a:schemeClr val="tx1"/>
                </a:solidFill>
                <a:effectLst/>
                <a:latin typeface="Times New Roman" panose="02020603050405020304" pitchFamily="18" charset="0"/>
                <a:cs typeface="Times New Roman" panose="02020603050405020304" pitchFamily="18" charset="0"/>
              </a:rPr>
              <a:t/>
            </a:r>
            <a:br>
              <a:rPr lang="ru-RU" sz="2000" dirty="0">
                <a:solidFill>
                  <a:schemeClr val="tx1"/>
                </a:solidFill>
                <a:effectLst/>
                <a:latin typeface="Times New Roman" panose="02020603050405020304" pitchFamily="18" charset="0"/>
                <a:cs typeface="Times New Roman" panose="02020603050405020304" pitchFamily="18" charset="0"/>
              </a:rPr>
            </a:br>
            <a:r>
              <a:rPr lang="ru-RU" sz="2000" b="1" dirty="0" smtClean="0">
                <a:solidFill>
                  <a:srgbClr val="FF0000"/>
                </a:solidFill>
                <a:effectLst/>
                <a:latin typeface="Times New Roman" panose="02020603050405020304" pitchFamily="18" charset="0"/>
                <a:cs typeface="Times New Roman" panose="02020603050405020304" pitchFamily="18" charset="0"/>
              </a:rPr>
              <a:t>Минусы.</a:t>
            </a:r>
            <a:r>
              <a:rPr lang="ru-RU" sz="1800" dirty="0" smtClean="0">
                <a:solidFill>
                  <a:schemeClr val="tx1"/>
                </a:solidFill>
                <a:effectLst/>
                <a:latin typeface="Times New Roman" panose="02020603050405020304" pitchFamily="18" charset="0"/>
                <a:cs typeface="Times New Roman" panose="02020603050405020304" pitchFamily="18" charset="0"/>
              </a:rPr>
              <a:t/>
            </a:r>
            <a:br>
              <a:rPr lang="ru-RU" sz="1800" dirty="0" smtClean="0">
                <a:solidFill>
                  <a:schemeClr val="tx1"/>
                </a:solidFill>
                <a:effectLst/>
                <a:latin typeface="Times New Roman" panose="02020603050405020304" pitchFamily="18" charset="0"/>
                <a:cs typeface="Times New Roman" panose="02020603050405020304" pitchFamily="18" charset="0"/>
              </a:rPr>
            </a:br>
            <a:r>
              <a:rPr lang="ru-RU" sz="2000" dirty="0" smtClean="0">
                <a:solidFill>
                  <a:schemeClr val="tx1"/>
                </a:solidFill>
                <a:effectLst/>
                <a:latin typeface="Times New Roman" panose="02020603050405020304" pitchFamily="18" charset="0"/>
                <a:cs typeface="Times New Roman" panose="02020603050405020304" pitchFamily="18" charset="0"/>
              </a:rPr>
              <a:t>Не </a:t>
            </a:r>
            <a:r>
              <a:rPr lang="ru-RU" sz="2000" dirty="0">
                <a:solidFill>
                  <a:schemeClr val="tx1"/>
                </a:solidFill>
                <a:effectLst/>
                <a:latin typeface="Times New Roman" panose="02020603050405020304" pitchFamily="18" charset="0"/>
                <a:cs typeface="Times New Roman" panose="02020603050405020304" pitchFamily="18" charset="0"/>
              </a:rPr>
              <a:t>все родители – постоянные посетители сайта. Кроме того, сайт обеспечивает в основном одностороннюю связь. Раздел </a:t>
            </a:r>
            <a:r>
              <a:rPr lang="ru-RU" sz="2000" dirty="0" smtClean="0">
                <a:solidFill>
                  <a:schemeClr val="tx1"/>
                </a:solidFill>
                <a:effectLst/>
                <a:latin typeface="Times New Roman" panose="02020603050405020304" pitchFamily="18" charset="0"/>
                <a:cs typeface="Times New Roman" panose="02020603050405020304" pitchFamily="18" charset="0"/>
              </a:rPr>
              <a:t>«Отзывы родителей» не </a:t>
            </a:r>
            <a:r>
              <a:rPr lang="ru-RU" sz="2000" dirty="0">
                <a:solidFill>
                  <a:schemeClr val="tx1"/>
                </a:solidFill>
                <a:effectLst/>
                <a:latin typeface="Times New Roman" panose="02020603050405020304" pitchFamily="18" charset="0"/>
                <a:cs typeface="Times New Roman" panose="02020603050405020304" pitchFamily="18" charset="0"/>
              </a:rPr>
              <a:t>предполагает мгновенного ответа. Чтобы родители и педагоги могли общаться на сайте, создайте для этого форум.</a:t>
            </a:r>
            <a:r>
              <a:rPr lang="ru-RU" sz="1800" dirty="0">
                <a:solidFill>
                  <a:schemeClr val="tx1"/>
                </a:solidFill>
                <a:latin typeface="Times New Roman" panose="02020603050405020304" pitchFamily="18" charset="0"/>
                <a:cs typeface="Times New Roman" panose="02020603050405020304" pitchFamily="18" charset="0"/>
              </a:rPr>
              <a:t/>
            </a:r>
            <a:br>
              <a:rPr lang="ru-RU" sz="1800" dirty="0">
                <a:solidFill>
                  <a:schemeClr val="tx1"/>
                </a:solidFill>
                <a:latin typeface="Times New Roman" panose="02020603050405020304" pitchFamily="18" charset="0"/>
                <a:cs typeface="Times New Roman" panose="02020603050405020304" pitchFamily="18" charset="0"/>
              </a:rPr>
            </a:br>
            <a:endParaRPr lang="ru-RU" sz="1800" dirty="0">
              <a:solidFill>
                <a:schemeClr val="tx1"/>
              </a:solidFill>
            </a:endParaRPr>
          </a:p>
        </p:txBody>
      </p:sp>
      <p:pic>
        <p:nvPicPr>
          <p:cNvPr id="1026" name="Picture 2" descr="C:\Users\user\Desktop\header.jpg"/>
          <p:cNvPicPr>
            <a:picLocks noChangeAspect="1" noChangeArrowheads="1"/>
          </p:cNvPicPr>
          <p:nvPr/>
        </p:nvPicPr>
        <p:blipFill>
          <a:blip r:embed="rId2" cstate="print"/>
          <a:srcRect/>
          <a:stretch>
            <a:fillRect/>
          </a:stretch>
        </p:blipFill>
        <p:spPr bwMode="auto">
          <a:xfrm>
            <a:off x="5514537" y="295422"/>
            <a:ext cx="3376246" cy="1785515"/>
          </a:xfrm>
          <a:prstGeom prst="rect">
            <a:avLst/>
          </a:prstGeom>
          <a:noFill/>
        </p:spPr>
      </p:pic>
    </p:spTree>
    <p:extLst>
      <p:ext uri="{BB962C8B-B14F-4D97-AF65-F5344CB8AC3E}">
        <p14:creationId xmlns:p14="http://schemas.microsoft.com/office/powerpoint/2010/main" xmlns="" val="41542032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4488" y="1973496"/>
            <a:ext cx="7406640" cy="1356360"/>
          </a:xfrm>
        </p:spPr>
        <p:txBody>
          <a:bodyPr>
            <a:normAutofit fontScale="90000"/>
          </a:bodyPr>
          <a:lstStyle/>
          <a:p>
            <a:r>
              <a:rPr lang="ru-RU" sz="3100" b="1" dirty="0" smtClean="0">
                <a:solidFill>
                  <a:srgbClr val="0070C0"/>
                </a:solidFill>
                <a:latin typeface="Times New Roman" panose="02020603050405020304" pitchFamily="18" charset="0"/>
                <a:cs typeface="Times New Roman" panose="02020603050405020304" pitchFamily="18" charset="0"/>
              </a:rPr>
              <a:t>            Способ </a:t>
            </a:r>
            <a:r>
              <a:rPr lang="ru-RU" sz="3100" b="1" dirty="0">
                <a:solidFill>
                  <a:srgbClr val="0070C0"/>
                </a:solidFill>
                <a:latin typeface="Times New Roman" panose="02020603050405020304" pitchFamily="18" charset="0"/>
                <a:cs typeface="Times New Roman" panose="02020603050405020304" pitchFamily="18" charset="0"/>
              </a:rPr>
              <a:t>№ 2. Форум на сайте </a:t>
            </a:r>
            <a:r>
              <a:rPr lang="ru-RU" sz="3100" b="1" dirty="0" smtClean="0">
                <a:solidFill>
                  <a:srgbClr val="0070C0"/>
                </a:solidFill>
                <a:latin typeface="Times New Roman" panose="02020603050405020304" pitchFamily="18" charset="0"/>
                <a:cs typeface="Times New Roman" panose="02020603050405020304" pitchFamily="18" charset="0"/>
              </a:rPr>
              <a:t>ДОУ </a:t>
            </a:r>
            <a:br>
              <a:rPr lang="ru-RU" sz="3100" b="1" dirty="0" smtClean="0">
                <a:solidFill>
                  <a:srgbClr val="0070C0"/>
                </a:solidFill>
                <a:latin typeface="Times New Roman" panose="02020603050405020304" pitchFamily="18" charset="0"/>
                <a:cs typeface="Times New Roman" panose="02020603050405020304" pitchFamily="18" charset="0"/>
              </a:rPr>
            </a:br>
            <a:r>
              <a:rPr lang="ru-RU" sz="3100" b="1" dirty="0">
                <a:solidFill>
                  <a:srgbClr val="0070C0"/>
                </a:solidFill>
                <a:latin typeface="Times New Roman" panose="02020603050405020304" pitchFamily="18" charset="0"/>
                <a:cs typeface="Times New Roman" panose="02020603050405020304" pitchFamily="18" charset="0"/>
              </a:rPr>
              <a:t/>
            </a:r>
            <a:br>
              <a:rPr lang="ru-RU" sz="3100" b="1" dirty="0">
                <a:solidFill>
                  <a:srgbClr val="0070C0"/>
                </a:solidFill>
                <a:latin typeface="Times New Roman" panose="02020603050405020304" pitchFamily="18" charset="0"/>
                <a:cs typeface="Times New Roman" panose="02020603050405020304" pitchFamily="18" charset="0"/>
              </a:rPr>
            </a:br>
            <a:r>
              <a:rPr lang="ru-RU" sz="1800" dirty="0">
                <a:solidFill>
                  <a:schemeClr val="tx1"/>
                </a:solidFill>
                <a:latin typeface="Times New Roman" panose="02020603050405020304" pitchFamily="18" charset="0"/>
                <a:cs typeface="Times New Roman" panose="02020603050405020304" pitchFamily="18" charset="0"/>
              </a:rPr>
              <a:t>Суть работы форума на сайте </a:t>
            </a:r>
            <a:r>
              <a:rPr lang="ru-RU" sz="1800" dirty="0" smtClean="0">
                <a:solidFill>
                  <a:schemeClr val="tx1"/>
                </a:solidFill>
                <a:latin typeface="Times New Roman" panose="02020603050405020304" pitchFamily="18" charset="0"/>
                <a:cs typeface="Times New Roman" panose="02020603050405020304" pitchFamily="18" charset="0"/>
              </a:rPr>
              <a:t>ДОУ </a:t>
            </a:r>
            <a:r>
              <a:rPr lang="ru-RU" sz="1800" dirty="0">
                <a:solidFill>
                  <a:schemeClr val="tx1"/>
                </a:solidFill>
                <a:latin typeface="Times New Roman" panose="02020603050405020304" pitchFamily="18" charset="0"/>
                <a:cs typeface="Times New Roman" panose="02020603050405020304" pitchFamily="18" charset="0"/>
              </a:rPr>
              <a:t>в том, что посетители создают свои темы и обсуждают их с другими посетителями (родителями и педагогами). Внутри темы также могут устраиваться опросы</a:t>
            </a:r>
            <a:r>
              <a:rPr lang="ru-RU" sz="1800" dirty="0" smtClean="0">
                <a:solidFill>
                  <a:schemeClr val="tx1"/>
                </a:solidFill>
                <a:latin typeface="Times New Roman" panose="02020603050405020304" pitchFamily="18" charset="0"/>
                <a:cs typeface="Times New Roman" panose="02020603050405020304" pitchFamily="18" charset="0"/>
              </a:rPr>
              <a:t>.</a:t>
            </a:r>
            <a:r>
              <a:rPr lang="ru-RU" sz="1800" dirty="0">
                <a:solidFill>
                  <a:schemeClr val="tx1"/>
                </a:solidFill>
                <a:latin typeface="Times New Roman" panose="02020603050405020304" pitchFamily="18" charset="0"/>
                <a:cs typeface="Times New Roman" panose="02020603050405020304" pitchFamily="18" charset="0"/>
              </a:rPr>
              <a:t/>
            </a:r>
            <a:br>
              <a:rPr lang="ru-RU" sz="1800" dirty="0">
                <a:solidFill>
                  <a:schemeClr val="tx1"/>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Плюсы. </a:t>
            </a:r>
            <a:r>
              <a:rPr lang="ru-RU" sz="1800" dirty="0" smtClean="0">
                <a:solidFill>
                  <a:schemeClr val="tx1"/>
                </a:solidFill>
                <a:latin typeface="Times New Roman" panose="02020603050405020304" pitchFamily="18" charset="0"/>
                <a:cs typeface="Times New Roman" panose="02020603050405020304" pitchFamily="18" charset="0"/>
              </a:rPr>
              <a:t/>
            </a:r>
            <a:br>
              <a:rPr lang="ru-RU" sz="1800" dirty="0" smtClean="0">
                <a:solidFill>
                  <a:schemeClr val="tx1"/>
                </a:solidFill>
                <a:latin typeface="Times New Roman" panose="02020603050405020304" pitchFamily="18" charset="0"/>
                <a:cs typeface="Times New Roman" panose="02020603050405020304" pitchFamily="18" charset="0"/>
              </a:rPr>
            </a:br>
            <a:r>
              <a:rPr lang="ru-RU" sz="1800" dirty="0" smtClean="0">
                <a:solidFill>
                  <a:schemeClr val="tx1"/>
                </a:solidFill>
                <a:latin typeface="Times New Roman" panose="02020603050405020304" pitchFamily="18" charset="0"/>
                <a:cs typeface="Times New Roman" panose="02020603050405020304" pitchFamily="18" charset="0"/>
              </a:rPr>
              <a:t>Форум </a:t>
            </a:r>
            <a:r>
              <a:rPr lang="ru-RU" sz="1800" dirty="0">
                <a:solidFill>
                  <a:schemeClr val="tx1"/>
                </a:solidFill>
                <a:latin typeface="Times New Roman" panose="02020603050405020304" pitchFamily="18" charset="0"/>
                <a:cs typeface="Times New Roman" panose="02020603050405020304" pitchFamily="18" charset="0"/>
              </a:rPr>
              <a:t>– хорошее дополнение сайта. После того как родители посетили сайт, они могут оставить вопросы, комментарии, пожелания по наполнению сайта. Если форум «живой», содержательный, то он будет стимулировать родителей чаще посещать сайт </a:t>
            </a:r>
            <a:r>
              <a:rPr lang="ru-RU" sz="1800" dirty="0" smtClean="0">
                <a:solidFill>
                  <a:schemeClr val="tx1"/>
                </a:solidFill>
                <a:latin typeface="Times New Roman" panose="02020603050405020304" pitchFamily="18" charset="0"/>
                <a:cs typeface="Times New Roman" panose="02020603050405020304" pitchFamily="18" charset="0"/>
              </a:rPr>
              <a:t>ДОУ.</a:t>
            </a:r>
            <a:r>
              <a:rPr lang="ru-RU" sz="1800" dirty="0">
                <a:solidFill>
                  <a:schemeClr val="tx1"/>
                </a:solidFill>
                <a:latin typeface="Times New Roman" panose="02020603050405020304" pitchFamily="18" charset="0"/>
                <a:cs typeface="Times New Roman" panose="02020603050405020304" pitchFamily="18" charset="0"/>
              </a:rPr>
              <a:t/>
            </a:r>
            <a:br>
              <a:rPr lang="ru-RU" sz="1800" dirty="0">
                <a:solidFill>
                  <a:schemeClr val="tx1"/>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Минусы</a:t>
            </a:r>
            <a:r>
              <a:rPr lang="ru-RU" sz="2000" b="1" dirty="0" smtClean="0">
                <a:solidFill>
                  <a:srgbClr val="FF0000"/>
                </a:solidFill>
                <a:latin typeface="Times New Roman" panose="02020603050405020304" pitchFamily="18" charset="0"/>
                <a:cs typeface="Times New Roman" panose="02020603050405020304" pitchFamily="18" charset="0"/>
              </a:rPr>
              <a:t>.</a:t>
            </a:r>
            <a:r>
              <a:rPr lang="ru-RU" sz="1800" dirty="0" smtClean="0">
                <a:solidFill>
                  <a:schemeClr val="tx1"/>
                </a:solidFill>
                <a:latin typeface="Times New Roman" panose="02020603050405020304" pitchFamily="18" charset="0"/>
                <a:cs typeface="Times New Roman" panose="02020603050405020304" pitchFamily="18" charset="0"/>
              </a:rPr>
              <a:t/>
            </a:r>
            <a:br>
              <a:rPr lang="ru-RU" sz="1800" dirty="0" smtClean="0">
                <a:solidFill>
                  <a:schemeClr val="tx1"/>
                </a:solidFill>
                <a:latin typeface="Times New Roman" panose="02020603050405020304" pitchFamily="18" charset="0"/>
                <a:cs typeface="Times New Roman" panose="02020603050405020304" pitchFamily="18" charset="0"/>
              </a:rPr>
            </a:br>
            <a:r>
              <a:rPr lang="ru-RU" sz="1800" dirty="0" smtClean="0">
                <a:solidFill>
                  <a:schemeClr val="tx1"/>
                </a:solidFill>
                <a:latin typeface="Times New Roman" panose="02020603050405020304" pitchFamily="18" charset="0"/>
                <a:cs typeface="Times New Roman" panose="02020603050405020304" pitchFamily="18" charset="0"/>
              </a:rPr>
              <a:t> </a:t>
            </a:r>
            <a:r>
              <a:rPr lang="ru-RU" sz="1800" dirty="0">
                <a:solidFill>
                  <a:schemeClr val="tx1"/>
                </a:solidFill>
                <a:latin typeface="Times New Roman" panose="02020603050405020304" pitchFamily="18" charset="0"/>
                <a:cs typeface="Times New Roman" panose="02020603050405020304" pitchFamily="18" charset="0"/>
              </a:rPr>
              <a:t>Форум требует постоянного внимания со стороны куратора сайта </a:t>
            </a:r>
            <a:r>
              <a:rPr lang="ru-RU" sz="1800" dirty="0" smtClean="0">
                <a:solidFill>
                  <a:schemeClr val="tx1"/>
                </a:solidFill>
                <a:latin typeface="Times New Roman" panose="02020603050405020304" pitchFamily="18" charset="0"/>
                <a:cs typeface="Times New Roman" panose="02020603050405020304" pitchFamily="18" charset="0"/>
              </a:rPr>
              <a:t>ДОУ. </a:t>
            </a:r>
            <a:r>
              <a:rPr lang="ru-RU" sz="1800" dirty="0">
                <a:solidFill>
                  <a:schemeClr val="tx1"/>
                </a:solidFill>
                <a:latin typeface="Times New Roman" panose="02020603050405020304" pitchFamily="18" charset="0"/>
                <a:cs typeface="Times New Roman" panose="02020603050405020304" pitchFamily="18" charset="0"/>
              </a:rPr>
              <a:t>В дискуссиях на форуме обязательно должны участвовать педагоги и предлагать темы для обсуждения. Для этого им приходится специально выделять время. Кроме того, если вопросы на форуме долго остаются без ответов, родители перестают посещать его.</a:t>
            </a:r>
            <a:br>
              <a:rPr lang="ru-RU" sz="1800" dirty="0">
                <a:solidFill>
                  <a:schemeClr val="tx1"/>
                </a:solidFill>
                <a:latin typeface="Times New Roman" panose="02020603050405020304" pitchFamily="18" charset="0"/>
                <a:cs typeface="Times New Roman" panose="02020603050405020304" pitchFamily="18" charset="0"/>
              </a:rPr>
            </a:br>
            <a:r>
              <a:rPr lang="ru-RU" sz="1800" dirty="0">
                <a:solidFill>
                  <a:srgbClr val="0070C0"/>
                </a:solidFill>
                <a:latin typeface="Times New Roman" panose="02020603050405020304" pitchFamily="18" charset="0"/>
                <a:cs typeface="Times New Roman" panose="02020603050405020304" pitchFamily="18" charset="0"/>
              </a:rPr>
              <a:t/>
            </a:r>
            <a:br>
              <a:rPr lang="ru-RU" sz="1800" dirty="0">
                <a:solidFill>
                  <a:srgbClr val="0070C0"/>
                </a:solidFill>
                <a:latin typeface="Times New Roman" panose="02020603050405020304" pitchFamily="18" charset="0"/>
                <a:cs typeface="Times New Roman" panose="02020603050405020304" pitchFamily="18" charset="0"/>
              </a:rPr>
            </a:br>
            <a:r>
              <a:rPr lang="ru-RU" sz="2200" dirty="0">
                <a:solidFill>
                  <a:srgbClr val="0070C0"/>
                </a:solidFill>
                <a:latin typeface="Times New Roman" panose="02020603050405020304" pitchFamily="18" charset="0"/>
                <a:cs typeface="Times New Roman" panose="02020603050405020304" pitchFamily="18" charset="0"/>
              </a:rPr>
              <a:t> </a:t>
            </a:r>
          </a:p>
        </p:txBody>
      </p:sp>
      <p:pic>
        <p:nvPicPr>
          <p:cNvPr id="3" name="Рисунок 2"/>
          <p:cNvPicPr>
            <a:picLocks noChangeAspect="1"/>
          </p:cNvPicPr>
          <p:nvPr/>
        </p:nvPicPr>
        <p:blipFill>
          <a:blip r:embed="rId2"/>
          <a:stretch>
            <a:fillRect/>
          </a:stretch>
        </p:blipFill>
        <p:spPr>
          <a:xfrm>
            <a:off x="6026332" y="4471053"/>
            <a:ext cx="2632753" cy="1995062"/>
          </a:xfrm>
          <a:prstGeom prst="rect">
            <a:avLst/>
          </a:prstGeom>
          <a:effectLst>
            <a:glow rad="127000">
              <a:schemeClr val="accent1">
                <a:lumMod val="75000"/>
              </a:schemeClr>
            </a:glow>
          </a:effectLst>
        </p:spPr>
      </p:pic>
    </p:spTree>
    <p:extLst>
      <p:ext uri="{BB962C8B-B14F-4D97-AF65-F5344CB8AC3E}">
        <p14:creationId xmlns:p14="http://schemas.microsoft.com/office/powerpoint/2010/main" xmlns="" val="28449571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32970" y="1421506"/>
            <a:ext cx="7341327" cy="1356360"/>
          </a:xfrm>
        </p:spPr>
        <p:txBody>
          <a:bodyPr>
            <a:noAutofit/>
          </a:bodyPr>
          <a:lstStyle/>
          <a:p>
            <a:r>
              <a:rPr lang="ru-RU" sz="2000" b="1" dirty="0" smtClean="0">
                <a:solidFill>
                  <a:srgbClr val="0070C0"/>
                </a:solidFill>
                <a:latin typeface="Times New Roman" panose="02020603050405020304" pitchFamily="18" charset="0"/>
                <a:cs typeface="Times New Roman" panose="02020603050405020304" pitchFamily="18" charset="0"/>
              </a:rPr>
              <a:t>            </a:t>
            </a:r>
            <a:br>
              <a:rPr lang="ru-RU" sz="2000" b="1" dirty="0" smtClean="0">
                <a:solidFill>
                  <a:srgbClr val="0070C0"/>
                </a:solidFill>
                <a:latin typeface="Times New Roman" panose="02020603050405020304" pitchFamily="18" charset="0"/>
                <a:cs typeface="Times New Roman" panose="02020603050405020304" pitchFamily="18" charset="0"/>
              </a:rPr>
            </a:br>
            <a:r>
              <a:rPr lang="ru-RU" sz="2000" b="1" dirty="0">
                <a:solidFill>
                  <a:srgbClr val="0070C0"/>
                </a:solidFill>
                <a:latin typeface="Times New Roman" panose="02020603050405020304" pitchFamily="18" charset="0"/>
                <a:cs typeface="Times New Roman" panose="02020603050405020304" pitchFamily="18" charset="0"/>
              </a:rPr>
              <a:t/>
            </a:r>
            <a:br>
              <a:rPr lang="ru-RU" sz="2000" b="1" dirty="0">
                <a:solidFill>
                  <a:srgbClr val="0070C0"/>
                </a:solidFill>
                <a:latin typeface="Times New Roman" panose="02020603050405020304" pitchFamily="18" charset="0"/>
                <a:cs typeface="Times New Roman" panose="02020603050405020304" pitchFamily="18" charset="0"/>
              </a:rPr>
            </a:br>
            <a:r>
              <a:rPr lang="ru-RU" sz="2000" b="1" dirty="0" smtClean="0">
                <a:solidFill>
                  <a:srgbClr val="0070C0"/>
                </a:solidFill>
                <a:latin typeface="Times New Roman" panose="02020603050405020304" pitchFamily="18" charset="0"/>
                <a:cs typeface="Times New Roman" panose="02020603050405020304" pitchFamily="18" charset="0"/>
              </a:rPr>
              <a:t>   </a:t>
            </a:r>
            <a:r>
              <a:rPr lang="ru-RU" sz="2800" b="1" dirty="0" smtClean="0">
                <a:solidFill>
                  <a:srgbClr val="0070C0"/>
                </a:solidFill>
                <a:latin typeface="Times New Roman" panose="02020603050405020304" pitchFamily="18" charset="0"/>
                <a:cs typeface="Times New Roman" panose="02020603050405020304" pitchFamily="18" charset="0"/>
              </a:rPr>
              <a:t>Способ </a:t>
            </a:r>
            <a:r>
              <a:rPr lang="ru-RU" sz="2800" b="1" dirty="0">
                <a:solidFill>
                  <a:srgbClr val="0070C0"/>
                </a:solidFill>
                <a:latin typeface="Times New Roman" panose="02020603050405020304" pitchFamily="18" charset="0"/>
                <a:cs typeface="Times New Roman" panose="02020603050405020304" pitchFamily="18" charset="0"/>
              </a:rPr>
              <a:t>№ 3. Блоги и </a:t>
            </a:r>
            <a:r>
              <a:rPr lang="ru-RU" sz="2800" b="1" dirty="0" smtClean="0">
                <a:solidFill>
                  <a:srgbClr val="0070C0"/>
                </a:solidFill>
                <a:latin typeface="Times New Roman" panose="02020603050405020304" pitchFamily="18" charset="0"/>
                <a:cs typeface="Times New Roman" panose="02020603050405020304" pitchFamily="18" charset="0"/>
              </a:rPr>
              <a:t>странички педагогов</a:t>
            </a:r>
            <a:br>
              <a:rPr lang="ru-RU" sz="2800" b="1" dirty="0" smtClean="0">
                <a:solidFill>
                  <a:srgbClr val="0070C0"/>
                </a:solidFill>
                <a:latin typeface="Times New Roman" panose="02020603050405020304" pitchFamily="18" charset="0"/>
                <a:cs typeface="Times New Roman" panose="02020603050405020304" pitchFamily="18" charset="0"/>
              </a:rPr>
            </a:br>
            <a:r>
              <a:rPr lang="ru-RU" sz="2000" dirty="0">
                <a:solidFill>
                  <a:srgbClr val="0070C0"/>
                </a:solidFill>
                <a:latin typeface="Times New Roman" panose="02020603050405020304" pitchFamily="18" charset="0"/>
                <a:cs typeface="Times New Roman" panose="02020603050405020304" pitchFamily="18" charset="0"/>
              </a:rPr>
              <a:t/>
            </a:r>
            <a:br>
              <a:rPr lang="ru-RU" sz="2000" dirty="0">
                <a:solidFill>
                  <a:srgbClr val="0070C0"/>
                </a:solidFill>
                <a:latin typeface="Times New Roman" panose="02020603050405020304" pitchFamily="18" charset="0"/>
                <a:cs typeface="Times New Roman" panose="02020603050405020304" pitchFamily="18" charset="0"/>
              </a:rPr>
            </a:br>
            <a:r>
              <a:rPr lang="ru-RU" sz="1800" dirty="0">
                <a:solidFill>
                  <a:schemeClr val="tx1"/>
                </a:solidFill>
                <a:effectLst/>
                <a:latin typeface="Times New Roman" panose="02020603050405020304" pitchFamily="18" charset="0"/>
                <a:cs typeface="Times New Roman" panose="02020603050405020304" pitchFamily="18" charset="0"/>
              </a:rPr>
              <a:t>Блоги и странички приобретают большую популярность среди педагогов. Здесь можно разместить информацию о своей профессиональной деятельности и достижениях, а также рекомендации по развитию и воспитанию детей дошкольного возраста</a:t>
            </a:r>
            <a:r>
              <a:rPr lang="ru-RU" sz="1800" dirty="0" smtClean="0">
                <a:solidFill>
                  <a:schemeClr val="tx1"/>
                </a:solidFill>
                <a:effectLst/>
                <a:latin typeface="Times New Roman" panose="02020603050405020304" pitchFamily="18" charset="0"/>
                <a:cs typeface="Times New Roman" panose="02020603050405020304" pitchFamily="18" charset="0"/>
              </a:rPr>
              <a:t>.</a:t>
            </a:r>
            <a:r>
              <a:rPr lang="ru-RU" sz="1600" dirty="0">
                <a:solidFill>
                  <a:srgbClr val="0070C0"/>
                </a:solidFill>
                <a:effectLst/>
                <a:latin typeface="Times New Roman" panose="02020603050405020304" pitchFamily="18" charset="0"/>
                <a:cs typeface="Times New Roman" panose="02020603050405020304" pitchFamily="18" charset="0"/>
              </a:rPr>
              <a:t/>
            </a:r>
            <a:br>
              <a:rPr lang="ru-RU" sz="1600" dirty="0">
                <a:solidFill>
                  <a:srgbClr val="0070C0"/>
                </a:solidFill>
                <a:effectLst/>
                <a:latin typeface="Times New Roman" panose="02020603050405020304" pitchFamily="18" charset="0"/>
                <a:cs typeface="Times New Roman" panose="02020603050405020304" pitchFamily="18" charset="0"/>
              </a:rPr>
            </a:br>
            <a:r>
              <a:rPr lang="ru-RU" sz="1800" b="1" dirty="0" smtClean="0">
                <a:solidFill>
                  <a:srgbClr val="FF0000"/>
                </a:solidFill>
                <a:effectLst/>
                <a:latin typeface="Times New Roman" panose="02020603050405020304" pitchFamily="18" charset="0"/>
                <a:cs typeface="Times New Roman" panose="02020603050405020304" pitchFamily="18" charset="0"/>
              </a:rPr>
              <a:t>Плюсы.</a:t>
            </a:r>
            <a:r>
              <a:rPr lang="ru-RU" sz="1600" dirty="0">
                <a:solidFill>
                  <a:srgbClr val="0070C0"/>
                </a:solidFill>
                <a:latin typeface="Times New Roman" panose="02020603050405020304" pitchFamily="18" charset="0"/>
                <a:cs typeface="Times New Roman" panose="02020603050405020304" pitchFamily="18" charset="0"/>
              </a:rPr>
              <a:t/>
            </a:r>
            <a:br>
              <a:rPr lang="ru-RU" sz="1600" dirty="0">
                <a:solidFill>
                  <a:srgbClr val="0070C0"/>
                </a:solidFill>
                <a:latin typeface="Times New Roman" panose="02020603050405020304" pitchFamily="18" charset="0"/>
                <a:cs typeface="Times New Roman" panose="02020603050405020304" pitchFamily="18" charset="0"/>
              </a:rPr>
            </a:br>
            <a:r>
              <a:rPr lang="ru-RU" sz="1800" dirty="0" smtClean="0">
                <a:solidFill>
                  <a:schemeClr val="tx1"/>
                </a:solidFill>
                <a:effectLst/>
                <a:latin typeface="Times New Roman" panose="02020603050405020304" pitchFamily="18" charset="0"/>
                <a:cs typeface="Times New Roman" panose="02020603050405020304" pitchFamily="18" charset="0"/>
              </a:rPr>
              <a:t>Материалы</a:t>
            </a:r>
            <a:r>
              <a:rPr lang="ru-RU" sz="1800" dirty="0">
                <a:solidFill>
                  <a:schemeClr val="tx1"/>
                </a:solidFill>
                <a:effectLst/>
                <a:latin typeface="Times New Roman" panose="02020603050405020304" pitchFamily="18" charset="0"/>
                <a:cs typeface="Times New Roman" panose="02020603050405020304" pitchFamily="18" charset="0"/>
              </a:rPr>
              <a:t>, которые педагог размещает на своей страничке или в блоге, демонстрируют родителям его профессиональные интересы, знания и навыки. Это повышает авторитет педагога, формирует уважение и доверие к нему</a:t>
            </a:r>
            <a:r>
              <a:rPr lang="ru-RU" sz="1800" dirty="0" smtClean="0">
                <a:solidFill>
                  <a:schemeClr val="tx1"/>
                </a:solidFill>
                <a:effectLst/>
                <a:latin typeface="Times New Roman" panose="02020603050405020304" pitchFamily="18" charset="0"/>
                <a:cs typeface="Times New Roman" panose="02020603050405020304" pitchFamily="18" charset="0"/>
              </a:rPr>
              <a:t>.</a:t>
            </a:r>
            <a:r>
              <a:rPr lang="ru-RU" sz="1600" dirty="0" smtClean="0">
                <a:solidFill>
                  <a:srgbClr val="0070C0"/>
                </a:solidFill>
                <a:effectLst/>
                <a:latin typeface="Times New Roman" panose="02020603050405020304" pitchFamily="18" charset="0"/>
                <a:cs typeface="Times New Roman" panose="02020603050405020304" pitchFamily="18" charset="0"/>
              </a:rPr>
              <a:t/>
            </a:r>
            <a:br>
              <a:rPr lang="ru-RU" sz="1600" dirty="0" smtClean="0">
                <a:solidFill>
                  <a:srgbClr val="0070C0"/>
                </a:solidFill>
                <a:effectLst/>
                <a:latin typeface="Times New Roman" panose="02020603050405020304" pitchFamily="18" charset="0"/>
                <a:cs typeface="Times New Roman" panose="02020603050405020304" pitchFamily="18" charset="0"/>
              </a:rPr>
            </a:br>
            <a:r>
              <a:rPr lang="ru-RU" sz="1800" b="1" dirty="0" smtClean="0">
                <a:solidFill>
                  <a:srgbClr val="FF0000"/>
                </a:solidFill>
                <a:effectLst/>
                <a:latin typeface="Times New Roman" panose="02020603050405020304" pitchFamily="18" charset="0"/>
                <a:cs typeface="Times New Roman" panose="02020603050405020304" pitchFamily="18" charset="0"/>
              </a:rPr>
              <a:t>Минусы.</a:t>
            </a:r>
            <a:r>
              <a:rPr lang="ru-RU" sz="1800" dirty="0" smtClean="0">
                <a:solidFill>
                  <a:srgbClr val="FF0000"/>
                </a:solidFill>
                <a:effectLst/>
                <a:latin typeface="Times New Roman" panose="02020603050405020304" pitchFamily="18" charset="0"/>
                <a:cs typeface="Times New Roman" panose="02020603050405020304" pitchFamily="18" charset="0"/>
              </a:rPr>
              <a:t> </a:t>
            </a:r>
            <a:r>
              <a:rPr lang="ru-RU" sz="1600" dirty="0" smtClean="0">
                <a:solidFill>
                  <a:srgbClr val="0070C0"/>
                </a:solidFill>
                <a:effectLst/>
                <a:latin typeface="Times New Roman" panose="02020603050405020304" pitchFamily="18" charset="0"/>
                <a:cs typeface="Times New Roman" panose="02020603050405020304" pitchFamily="18" charset="0"/>
              </a:rPr>
              <a:t/>
            </a:r>
            <a:br>
              <a:rPr lang="ru-RU" sz="1600" dirty="0" smtClean="0">
                <a:solidFill>
                  <a:srgbClr val="0070C0"/>
                </a:solidFill>
                <a:effectLst/>
                <a:latin typeface="Times New Roman" panose="02020603050405020304" pitchFamily="18" charset="0"/>
                <a:cs typeface="Times New Roman" panose="02020603050405020304" pitchFamily="18" charset="0"/>
              </a:rPr>
            </a:br>
            <a:r>
              <a:rPr lang="ru-RU" sz="1800" dirty="0" smtClean="0">
                <a:solidFill>
                  <a:schemeClr val="tx1"/>
                </a:solidFill>
                <a:effectLst/>
                <a:latin typeface="Times New Roman" panose="02020603050405020304" pitchFamily="18" charset="0"/>
                <a:cs typeface="Times New Roman" panose="02020603050405020304" pitchFamily="18" charset="0"/>
              </a:rPr>
              <a:t>Чтобы </a:t>
            </a:r>
            <a:r>
              <a:rPr lang="ru-RU" sz="1800" dirty="0">
                <a:solidFill>
                  <a:schemeClr val="tx1"/>
                </a:solidFill>
                <a:effectLst/>
                <a:latin typeface="Times New Roman" panose="02020603050405020304" pitchFamily="18" charset="0"/>
                <a:cs typeface="Times New Roman" panose="02020603050405020304" pitchFamily="18" charset="0"/>
              </a:rPr>
              <a:t>создать и вести блог или личную страницу, педагог должен иметь </a:t>
            </a:r>
            <a:r>
              <a:rPr lang="ru-RU" sz="1800" dirty="0" smtClean="0">
                <a:solidFill>
                  <a:schemeClr val="tx1"/>
                </a:solidFill>
                <a:effectLst/>
                <a:latin typeface="Times New Roman" panose="02020603050405020304" pitchFamily="18" charset="0"/>
                <a:cs typeface="Times New Roman" panose="02020603050405020304" pitchFamily="18" charset="0"/>
              </a:rPr>
              <a:t>специальные </a:t>
            </a:r>
            <a:r>
              <a:rPr lang="ru-RU" sz="1800" dirty="0">
                <a:solidFill>
                  <a:schemeClr val="tx1"/>
                </a:solidFill>
                <a:effectLst/>
                <a:latin typeface="Times New Roman" panose="02020603050405020304" pitchFamily="18" charset="0"/>
                <a:cs typeface="Times New Roman" panose="02020603050405020304" pitchFamily="18" charset="0"/>
              </a:rPr>
              <a:t>знания и умения. Помимо технических вопросов, нужно знать, о чем и как писать, чтобы посетителям было интересно. </a:t>
            </a:r>
            <a:r>
              <a:rPr lang="ru-RU" sz="1800" dirty="0" smtClean="0">
                <a:solidFill>
                  <a:schemeClr val="tx1"/>
                </a:solidFill>
                <a:effectLst/>
                <a:latin typeface="Times New Roman" panose="02020603050405020304" pitchFamily="18" charset="0"/>
                <a:cs typeface="Times New Roman" panose="02020603050405020304" pitchFamily="18" charset="0"/>
              </a:rPr>
              <a:t> </a:t>
            </a:r>
            <a:r>
              <a:rPr lang="ru-RU" sz="1600" dirty="0">
                <a:solidFill>
                  <a:srgbClr val="0070C0"/>
                </a:solidFill>
              </a:rPr>
              <a:t/>
            </a:r>
            <a:br>
              <a:rPr lang="ru-RU" sz="1600" dirty="0">
                <a:solidFill>
                  <a:srgbClr val="0070C0"/>
                </a:solidFill>
              </a:rPr>
            </a:br>
            <a:endParaRPr lang="ru-RU" sz="1600" dirty="0">
              <a:solidFill>
                <a:srgbClr val="0070C0"/>
              </a:solidFill>
            </a:endParaRPr>
          </a:p>
        </p:txBody>
      </p:sp>
      <p:pic>
        <p:nvPicPr>
          <p:cNvPr id="19458" name="Picture 2" descr="https://portal.iv-edu.ru/dep/mouopestyaki/pestyakirn_pestyakovskaya/schoollife/photo/%D0%93%D0%BB%D0%B0%D0%B2%D0%BD%D0%B0%D1%8F%20%D1%81%D1%82%D1%80%D0%B0%D0%BD%D0%B8%D1%86%D0%B0/sajty_pedagogov-min.png"/>
          <p:cNvPicPr>
            <a:picLocks noChangeAspect="1" noChangeArrowheads="1"/>
          </p:cNvPicPr>
          <p:nvPr/>
        </p:nvPicPr>
        <p:blipFill>
          <a:blip r:embed="rId2"/>
          <a:srcRect/>
          <a:stretch>
            <a:fillRect/>
          </a:stretch>
        </p:blipFill>
        <p:spPr bwMode="auto">
          <a:xfrm>
            <a:off x="2391508" y="4533136"/>
            <a:ext cx="5176911" cy="2123861"/>
          </a:xfrm>
          <a:prstGeom prst="rect">
            <a:avLst/>
          </a:prstGeom>
          <a:noFill/>
        </p:spPr>
      </p:pic>
    </p:spTree>
    <p:extLst>
      <p:ext uri="{BB962C8B-B14F-4D97-AF65-F5344CB8AC3E}">
        <p14:creationId xmlns:p14="http://schemas.microsoft.com/office/powerpoint/2010/main" xmlns="" val="14710488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0130" y="2222695"/>
            <a:ext cx="7920990" cy="1356360"/>
          </a:xfrm>
        </p:spPr>
        <p:txBody>
          <a:bodyPr>
            <a:normAutofit fontScale="90000"/>
          </a:bodyPr>
          <a:lstStyle/>
          <a:p>
            <a:r>
              <a:rPr lang="ru-RU" sz="3100" b="1" dirty="0" smtClean="0">
                <a:latin typeface="Times New Roman" panose="02020603050405020304" pitchFamily="18" charset="0"/>
                <a:cs typeface="Times New Roman" panose="02020603050405020304" pitchFamily="18" charset="0"/>
              </a:rPr>
              <a:t>               </a:t>
            </a:r>
            <a:r>
              <a:rPr lang="ru-RU" sz="3100" b="1" dirty="0" smtClean="0">
                <a:solidFill>
                  <a:srgbClr val="0070C0"/>
                </a:solidFill>
                <a:latin typeface="Times New Roman" panose="02020603050405020304" pitchFamily="18" charset="0"/>
                <a:cs typeface="Times New Roman" panose="02020603050405020304" pitchFamily="18" charset="0"/>
              </a:rPr>
              <a:t>Способ </a:t>
            </a:r>
            <a:r>
              <a:rPr lang="ru-RU" sz="3100" b="1" dirty="0">
                <a:solidFill>
                  <a:srgbClr val="0070C0"/>
                </a:solidFill>
                <a:latin typeface="Times New Roman" panose="02020603050405020304" pitchFamily="18" charset="0"/>
                <a:cs typeface="Times New Roman" panose="02020603050405020304" pitchFamily="18" charset="0"/>
              </a:rPr>
              <a:t>№ 4. Электронная </a:t>
            </a:r>
            <a:r>
              <a:rPr lang="ru-RU" sz="3100" b="1" dirty="0" smtClean="0">
                <a:solidFill>
                  <a:srgbClr val="0070C0"/>
                </a:solidFill>
                <a:latin typeface="Times New Roman" panose="02020603050405020304" pitchFamily="18" charset="0"/>
                <a:cs typeface="Times New Roman" panose="02020603050405020304" pitchFamily="18" charset="0"/>
              </a:rPr>
              <a:t>почта</a:t>
            </a:r>
            <a:br>
              <a:rPr lang="ru-RU" sz="3100" b="1" dirty="0" smtClean="0">
                <a:solidFill>
                  <a:srgbClr val="0070C0"/>
                </a:solidFill>
                <a:latin typeface="Times New Roman" panose="02020603050405020304" pitchFamily="18" charset="0"/>
                <a:cs typeface="Times New Roman" panose="02020603050405020304" pitchFamily="18" charset="0"/>
              </a:rPr>
            </a:br>
            <a:r>
              <a:rPr lang="ru-RU" sz="1800" dirty="0">
                <a:solidFill>
                  <a:srgbClr val="0070C0"/>
                </a:solidFill>
                <a:latin typeface="Times New Roman" panose="02020603050405020304" pitchFamily="18" charset="0"/>
                <a:cs typeface="Times New Roman" panose="02020603050405020304" pitchFamily="18" charset="0"/>
              </a:rPr>
              <a:t/>
            </a:r>
            <a:br>
              <a:rPr lang="ru-RU" sz="1800" dirty="0">
                <a:solidFill>
                  <a:srgbClr val="0070C0"/>
                </a:solidFill>
                <a:latin typeface="Times New Roman" panose="02020603050405020304" pitchFamily="18" charset="0"/>
                <a:cs typeface="Times New Roman" panose="02020603050405020304" pitchFamily="18" charset="0"/>
              </a:rPr>
            </a:br>
            <a:r>
              <a:rPr lang="ru-RU" sz="2000" dirty="0">
                <a:solidFill>
                  <a:schemeClr val="tx1"/>
                </a:solidFill>
                <a:effectLst/>
                <a:latin typeface="Times New Roman" panose="02020603050405020304" pitchFamily="18" charset="0"/>
                <a:cs typeface="Times New Roman" panose="02020603050405020304" pitchFamily="18" charset="0"/>
              </a:rPr>
              <a:t>С помощью электронной почты родители получают информацию о жизни группы, мероприятиях в ДОО. Кроме того, воспитатели рассылают им практические материалы (например, стихи для заучивания с ребенком к празднику, памятки, фото) и личные сообщения.</a:t>
            </a:r>
            <a:r>
              <a:rPr lang="ru-RU" sz="1800" dirty="0">
                <a:solidFill>
                  <a:schemeClr val="tx1"/>
                </a:solidFill>
                <a:latin typeface="Times New Roman" panose="02020603050405020304" pitchFamily="18" charset="0"/>
                <a:cs typeface="Times New Roman" panose="02020603050405020304" pitchFamily="18" charset="0"/>
              </a:rPr>
              <a:t/>
            </a:r>
            <a:br>
              <a:rPr lang="ru-RU" sz="1800" dirty="0">
                <a:solidFill>
                  <a:schemeClr val="tx1"/>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Плюсы. </a:t>
            </a:r>
            <a:r>
              <a:rPr lang="ru-RU" sz="1800" dirty="0" smtClean="0">
                <a:solidFill>
                  <a:schemeClr val="tx1"/>
                </a:solidFill>
                <a:latin typeface="Times New Roman" panose="02020603050405020304" pitchFamily="18" charset="0"/>
                <a:cs typeface="Times New Roman" panose="02020603050405020304" pitchFamily="18" charset="0"/>
              </a:rPr>
              <a:t/>
            </a:r>
            <a:br>
              <a:rPr lang="ru-RU" sz="1800" dirty="0" smtClean="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effectLst/>
                <a:latin typeface="Times New Roman" panose="02020603050405020304" pitchFamily="18" charset="0"/>
                <a:cs typeface="Times New Roman" panose="02020603050405020304" pitchFamily="18" charset="0"/>
              </a:rPr>
              <a:t>Электронную </a:t>
            </a:r>
            <a:r>
              <a:rPr lang="ru-RU" sz="2000" dirty="0">
                <a:solidFill>
                  <a:schemeClr val="tx1"/>
                </a:solidFill>
                <a:effectLst/>
                <a:latin typeface="Times New Roman" panose="02020603050405020304" pitchFamily="18" charset="0"/>
                <a:cs typeface="Times New Roman" panose="02020603050405020304" pitchFamily="18" charset="0"/>
              </a:rPr>
              <a:t>почту группы легко создать и использовать</a:t>
            </a:r>
            <a:r>
              <a:rPr lang="ru-RU" sz="2000" dirty="0" smtClean="0">
                <a:solidFill>
                  <a:schemeClr val="tx1"/>
                </a:solidFill>
                <a:effectLst/>
                <a:latin typeface="Times New Roman" panose="02020603050405020304" pitchFamily="18" charset="0"/>
                <a:cs typeface="Times New Roman" panose="02020603050405020304" pitchFamily="18" charset="0"/>
              </a:rPr>
              <a:t>. Такой </a:t>
            </a:r>
            <a:r>
              <a:rPr lang="ru-RU" sz="2000" dirty="0">
                <a:solidFill>
                  <a:schemeClr val="tx1"/>
                </a:solidFill>
                <a:effectLst/>
                <a:latin typeface="Times New Roman" panose="02020603050405020304" pitchFamily="18" charset="0"/>
                <a:cs typeface="Times New Roman" panose="02020603050405020304" pitchFamily="18" charset="0"/>
              </a:rPr>
              <a:t>формат общения гарантирует быструю доставку сообщений, позволяет отправлять письма всем родителям группы, что экономит время педагога.</a:t>
            </a:r>
            <a:r>
              <a:rPr lang="ru-RU" sz="1800" dirty="0">
                <a:solidFill>
                  <a:schemeClr val="tx1"/>
                </a:solidFill>
                <a:latin typeface="Times New Roman" panose="02020603050405020304" pitchFamily="18" charset="0"/>
                <a:cs typeface="Times New Roman" panose="02020603050405020304" pitchFamily="18" charset="0"/>
              </a:rPr>
              <a:t/>
            </a:r>
            <a:br>
              <a:rPr lang="ru-RU" sz="1800" dirty="0">
                <a:solidFill>
                  <a:schemeClr val="tx1"/>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Минусы. </a:t>
            </a:r>
            <a:r>
              <a:rPr lang="ru-RU" sz="1800" dirty="0" smtClean="0">
                <a:solidFill>
                  <a:schemeClr val="tx1"/>
                </a:solidFill>
                <a:latin typeface="Times New Roman" panose="02020603050405020304" pitchFamily="18" charset="0"/>
                <a:cs typeface="Times New Roman" panose="02020603050405020304" pitchFamily="18" charset="0"/>
              </a:rPr>
              <a:t/>
            </a:r>
            <a:br>
              <a:rPr lang="ru-RU" sz="1800" dirty="0" smtClean="0">
                <a:solidFill>
                  <a:schemeClr val="tx1"/>
                </a:solidFill>
                <a:latin typeface="Times New Roman" panose="02020603050405020304" pitchFamily="18" charset="0"/>
                <a:cs typeface="Times New Roman" panose="02020603050405020304" pitchFamily="18" charset="0"/>
              </a:rPr>
            </a:br>
            <a:r>
              <a:rPr lang="ru-RU" sz="2000" dirty="0" smtClean="0">
                <a:solidFill>
                  <a:schemeClr val="tx1"/>
                </a:solidFill>
                <a:effectLst/>
                <a:latin typeface="Times New Roman" panose="02020603050405020304" pitchFamily="18" charset="0"/>
                <a:cs typeface="Times New Roman" panose="02020603050405020304" pitchFamily="18" charset="0"/>
              </a:rPr>
              <a:t>Электронную </a:t>
            </a:r>
            <a:r>
              <a:rPr lang="ru-RU" sz="2000" dirty="0">
                <a:solidFill>
                  <a:schemeClr val="tx1"/>
                </a:solidFill>
                <a:effectLst/>
                <a:latin typeface="Times New Roman" panose="02020603050405020304" pitchFamily="18" charset="0"/>
                <a:cs typeface="Times New Roman" panose="02020603050405020304" pitchFamily="18" charset="0"/>
              </a:rPr>
              <a:t>почту нужно постоянно проверять, чистить от спама и неактуальных писем. </a:t>
            </a:r>
            <a:r>
              <a:rPr lang="ru-RU" sz="2000" dirty="0" smtClean="0">
                <a:solidFill>
                  <a:schemeClr val="tx1"/>
                </a:solidFill>
                <a:effectLst/>
                <a:latin typeface="Times New Roman" panose="02020603050405020304" pitchFamily="18" charset="0"/>
                <a:cs typeface="Times New Roman" panose="02020603050405020304" pitchFamily="18" charset="0"/>
              </a:rPr>
              <a:t>Если </a:t>
            </a:r>
            <a:r>
              <a:rPr lang="ru-RU" sz="2000" dirty="0">
                <a:solidFill>
                  <a:schemeClr val="tx1"/>
                </a:solidFill>
                <a:effectLst/>
                <a:latin typeface="Times New Roman" panose="02020603050405020304" pitchFamily="18" charset="0"/>
                <a:cs typeface="Times New Roman" panose="02020603050405020304" pitchFamily="18" charset="0"/>
              </a:rPr>
              <a:t>вы написали поздно вечером, то родитель, скорее всего, ответит с задержкой. Кроме того, он может долгое время не проверять ящик, а потом нечаянно удалить ваше письмо вместе со спамом или сменить адрес электронной почты и не предупредить.</a:t>
            </a:r>
            <a:r>
              <a:rPr lang="ru-RU" dirty="0">
                <a:solidFill>
                  <a:schemeClr val="tx1"/>
                </a:solidFill>
              </a:rPr>
              <a:t/>
            </a:r>
            <a:br>
              <a:rPr lang="ru-RU" dirty="0">
                <a:solidFill>
                  <a:schemeClr val="tx1"/>
                </a:solidFill>
              </a:rPr>
            </a:br>
            <a:r>
              <a:rPr lang="ru-RU" dirty="0"/>
              <a:t/>
            </a:r>
            <a:br>
              <a:rPr lang="ru-RU" dirty="0"/>
            </a:br>
            <a:endParaRPr lang="ru-RU" dirty="0"/>
          </a:p>
        </p:txBody>
      </p:sp>
      <p:sp>
        <p:nvSpPr>
          <p:cNvPr id="18434" name="AutoShape 2" descr="Mail.ru — Википеди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8436" name="AutoShape 4" descr="Mail.ru — Википедия"/>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8438" name="Picture 6" descr="Mail.ru — Википедия"/>
          <p:cNvPicPr>
            <a:picLocks noChangeAspect="1" noChangeArrowheads="1"/>
          </p:cNvPicPr>
          <p:nvPr/>
        </p:nvPicPr>
        <p:blipFill>
          <a:blip r:embed="rId2"/>
          <a:srcRect/>
          <a:stretch>
            <a:fillRect/>
          </a:stretch>
        </p:blipFill>
        <p:spPr bwMode="auto">
          <a:xfrm>
            <a:off x="1871002" y="4642337"/>
            <a:ext cx="5543774" cy="2018715"/>
          </a:xfrm>
          <a:prstGeom prst="rect">
            <a:avLst/>
          </a:prstGeom>
          <a:noFill/>
        </p:spPr>
      </p:pic>
    </p:spTree>
    <p:extLst>
      <p:ext uri="{BB962C8B-B14F-4D97-AF65-F5344CB8AC3E}">
        <p14:creationId xmlns:p14="http://schemas.microsoft.com/office/powerpoint/2010/main" xmlns="" val="39960583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96401" y="2106806"/>
            <a:ext cx="7406640" cy="1356360"/>
          </a:xfrm>
        </p:spPr>
        <p:txBody>
          <a:bodyPr>
            <a:normAutofit fontScale="90000"/>
          </a:bodyPr>
          <a:lstStyle/>
          <a:p>
            <a:r>
              <a:rPr lang="ru-RU" sz="1800" dirty="0" smtClean="0">
                <a:solidFill>
                  <a:srgbClr val="0070C0"/>
                </a:solidFill>
                <a:latin typeface="Times New Roman" panose="02020603050405020304" pitchFamily="18" charset="0"/>
                <a:cs typeface="Times New Roman" panose="02020603050405020304" pitchFamily="18" charset="0"/>
              </a:rPr>
              <a:t>      </a:t>
            </a:r>
            <a:r>
              <a:rPr lang="ru-RU" sz="1800" dirty="0" smtClean="0">
                <a:solidFill>
                  <a:srgbClr val="0070C0"/>
                </a:solidFill>
                <a:latin typeface="Times New Roman" panose="02020603050405020304" pitchFamily="18" charset="0"/>
                <a:cs typeface="Times New Roman" panose="02020603050405020304" pitchFamily="18" charset="0"/>
              </a:rPr>
              <a:t/>
            </a:r>
            <a:br>
              <a:rPr lang="ru-RU" sz="1800" dirty="0" smtClean="0">
                <a:solidFill>
                  <a:srgbClr val="0070C0"/>
                </a:solidFill>
                <a:latin typeface="Times New Roman" panose="02020603050405020304" pitchFamily="18" charset="0"/>
                <a:cs typeface="Times New Roman" panose="02020603050405020304" pitchFamily="18" charset="0"/>
              </a:rPr>
            </a:br>
            <a:r>
              <a:rPr lang="ru-RU" sz="1800" dirty="0" smtClean="0">
                <a:solidFill>
                  <a:srgbClr val="0070C0"/>
                </a:solidFill>
                <a:latin typeface="Times New Roman" panose="02020603050405020304" pitchFamily="18" charset="0"/>
                <a:cs typeface="Times New Roman" panose="02020603050405020304" pitchFamily="18" charset="0"/>
              </a:rPr>
              <a:t/>
            </a:r>
            <a:br>
              <a:rPr lang="ru-RU" sz="1800" dirty="0" smtClean="0">
                <a:solidFill>
                  <a:srgbClr val="0070C0"/>
                </a:solidFill>
                <a:latin typeface="Times New Roman" panose="02020603050405020304" pitchFamily="18" charset="0"/>
                <a:cs typeface="Times New Roman" panose="02020603050405020304" pitchFamily="18" charset="0"/>
              </a:rPr>
            </a:br>
            <a:r>
              <a:rPr lang="ru-RU" sz="1800" dirty="0" smtClean="0">
                <a:solidFill>
                  <a:srgbClr val="0070C0"/>
                </a:solidFill>
                <a:latin typeface="Times New Roman" panose="02020603050405020304" pitchFamily="18" charset="0"/>
                <a:cs typeface="Times New Roman" panose="02020603050405020304" pitchFamily="18" charset="0"/>
              </a:rPr>
              <a:t/>
            </a:r>
            <a:br>
              <a:rPr lang="ru-RU" sz="1800" dirty="0" smtClean="0">
                <a:solidFill>
                  <a:srgbClr val="0070C0"/>
                </a:solidFill>
                <a:latin typeface="Times New Roman" panose="02020603050405020304" pitchFamily="18" charset="0"/>
                <a:cs typeface="Times New Roman" panose="02020603050405020304" pitchFamily="18" charset="0"/>
              </a:rPr>
            </a:br>
            <a:r>
              <a:rPr lang="ru-RU" sz="1800" dirty="0" smtClean="0">
                <a:solidFill>
                  <a:srgbClr val="0070C0"/>
                </a:solidFill>
                <a:latin typeface="Times New Roman" panose="02020603050405020304" pitchFamily="18" charset="0"/>
                <a:cs typeface="Times New Roman" panose="02020603050405020304" pitchFamily="18" charset="0"/>
              </a:rPr>
              <a:t/>
            </a:r>
            <a:br>
              <a:rPr lang="ru-RU" sz="1800" dirty="0" smtClean="0">
                <a:solidFill>
                  <a:srgbClr val="0070C0"/>
                </a:solidFill>
                <a:latin typeface="Times New Roman" panose="02020603050405020304" pitchFamily="18" charset="0"/>
                <a:cs typeface="Times New Roman" panose="02020603050405020304" pitchFamily="18" charset="0"/>
              </a:rPr>
            </a:br>
            <a:r>
              <a:rPr lang="ru-RU" sz="1800" dirty="0" smtClean="0">
                <a:solidFill>
                  <a:srgbClr val="0070C0"/>
                </a:solidFill>
                <a:latin typeface="Times New Roman" panose="02020603050405020304" pitchFamily="18" charset="0"/>
                <a:cs typeface="Times New Roman" panose="02020603050405020304" pitchFamily="18" charset="0"/>
              </a:rPr>
              <a:t> </a:t>
            </a:r>
            <a:br>
              <a:rPr lang="ru-RU" sz="1800" dirty="0" smtClean="0">
                <a:solidFill>
                  <a:srgbClr val="0070C0"/>
                </a:solidFill>
                <a:latin typeface="Times New Roman" panose="02020603050405020304" pitchFamily="18" charset="0"/>
                <a:cs typeface="Times New Roman" panose="02020603050405020304" pitchFamily="18" charset="0"/>
              </a:rPr>
            </a:br>
            <a:r>
              <a:rPr lang="ru-RU" sz="1800" dirty="0" smtClean="0">
                <a:solidFill>
                  <a:srgbClr val="0070C0"/>
                </a:solidFill>
                <a:latin typeface="Times New Roman" panose="02020603050405020304" pitchFamily="18" charset="0"/>
                <a:cs typeface="Times New Roman" panose="02020603050405020304" pitchFamily="18" charset="0"/>
              </a:rPr>
              <a:t/>
            </a:r>
            <a:br>
              <a:rPr lang="ru-RU" sz="1800" dirty="0" smtClean="0">
                <a:solidFill>
                  <a:srgbClr val="0070C0"/>
                </a:solidFill>
                <a:latin typeface="Times New Roman" panose="02020603050405020304" pitchFamily="18" charset="0"/>
                <a:cs typeface="Times New Roman" panose="02020603050405020304" pitchFamily="18" charset="0"/>
              </a:rPr>
            </a:br>
            <a:r>
              <a:rPr lang="ru-RU" sz="1800" dirty="0" smtClean="0">
                <a:solidFill>
                  <a:srgbClr val="0070C0"/>
                </a:solidFill>
                <a:latin typeface="Times New Roman" panose="02020603050405020304" pitchFamily="18" charset="0"/>
                <a:cs typeface="Times New Roman" panose="02020603050405020304" pitchFamily="18" charset="0"/>
              </a:rPr>
              <a:t/>
            </a:r>
            <a:br>
              <a:rPr lang="ru-RU" sz="1800" dirty="0" smtClean="0">
                <a:solidFill>
                  <a:srgbClr val="0070C0"/>
                </a:solidFill>
                <a:latin typeface="Times New Roman" panose="02020603050405020304" pitchFamily="18" charset="0"/>
                <a:cs typeface="Times New Roman" panose="02020603050405020304" pitchFamily="18" charset="0"/>
              </a:rPr>
            </a:br>
            <a:r>
              <a:rPr lang="ru-RU" sz="1800" dirty="0" smtClean="0">
                <a:solidFill>
                  <a:srgbClr val="0070C0"/>
                </a:solidFill>
                <a:latin typeface="Times New Roman" panose="02020603050405020304" pitchFamily="18" charset="0"/>
                <a:cs typeface="Times New Roman" panose="02020603050405020304" pitchFamily="18" charset="0"/>
              </a:rPr>
              <a:t/>
            </a:r>
            <a:br>
              <a:rPr lang="ru-RU" sz="1800" dirty="0" smtClean="0">
                <a:solidFill>
                  <a:srgbClr val="0070C0"/>
                </a:solidFill>
                <a:latin typeface="Times New Roman" panose="02020603050405020304" pitchFamily="18" charset="0"/>
                <a:cs typeface="Times New Roman" panose="02020603050405020304" pitchFamily="18" charset="0"/>
              </a:rPr>
            </a:br>
            <a:r>
              <a:rPr lang="ru-RU" sz="3100" b="1" dirty="0" smtClean="0">
                <a:solidFill>
                  <a:srgbClr val="0070C0"/>
                </a:solidFill>
                <a:latin typeface="Times New Roman" panose="02020603050405020304" pitchFamily="18" charset="0"/>
                <a:cs typeface="Times New Roman" panose="02020603050405020304" pitchFamily="18" charset="0"/>
              </a:rPr>
              <a:t>Способ </a:t>
            </a:r>
            <a:r>
              <a:rPr lang="ru-RU" sz="3100" b="1" dirty="0">
                <a:solidFill>
                  <a:srgbClr val="0070C0"/>
                </a:solidFill>
                <a:latin typeface="Times New Roman" panose="02020603050405020304" pitchFamily="18" charset="0"/>
                <a:cs typeface="Times New Roman" panose="02020603050405020304" pitchFamily="18" charset="0"/>
              </a:rPr>
              <a:t>№ 5. Группа в социальной сети</a:t>
            </a:r>
            <a:r>
              <a:rPr lang="ru-RU" sz="1800" dirty="0">
                <a:solidFill>
                  <a:srgbClr val="0070C0"/>
                </a:solidFill>
                <a:latin typeface="Times New Roman" panose="02020603050405020304" pitchFamily="18" charset="0"/>
                <a:cs typeface="Times New Roman" panose="02020603050405020304" pitchFamily="18" charset="0"/>
              </a:rPr>
              <a:t/>
            </a:r>
            <a:br>
              <a:rPr lang="ru-RU" sz="1800" dirty="0">
                <a:solidFill>
                  <a:srgbClr val="0070C0"/>
                </a:solidFill>
                <a:latin typeface="Times New Roman" panose="02020603050405020304" pitchFamily="18" charset="0"/>
                <a:cs typeface="Times New Roman" panose="02020603050405020304" pitchFamily="18" charset="0"/>
              </a:rPr>
            </a:br>
            <a:r>
              <a:rPr lang="ru-RU" sz="2000" dirty="0">
                <a:solidFill>
                  <a:srgbClr val="0070C0"/>
                </a:solidFill>
                <a:effectLst/>
                <a:latin typeface="Times New Roman" panose="02020603050405020304" pitchFamily="18" charset="0"/>
                <a:cs typeface="Times New Roman" panose="02020603050405020304" pitchFamily="18" charset="0"/>
              </a:rPr>
              <a:t> </a:t>
            </a:r>
            <a:br>
              <a:rPr lang="ru-RU" sz="2000" dirty="0">
                <a:solidFill>
                  <a:srgbClr val="0070C0"/>
                </a:solidFill>
                <a:effectLst/>
                <a:latin typeface="Times New Roman" panose="02020603050405020304" pitchFamily="18" charset="0"/>
                <a:cs typeface="Times New Roman" panose="02020603050405020304" pitchFamily="18" charset="0"/>
              </a:rPr>
            </a:br>
            <a:r>
              <a:rPr lang="ru-RU" sz="2000" dirty="0">
                <a:solidFill>
                  <a:schemeClr val="tx1"/>
                </a:solidFill>
                <a:effectLst/>
                <a:latin typeface="Times New Roman" panose="02020603050405020304" pitchFamily="18" charset="0"/>
                <a:cs typeface="Times New Roman" panose="02020603050405020304" pitchFamily="18" charset="0"/>
              </a:rPr>
              <a:t>Наличие группы в социальной сети позволяет популяризировать деятельность </a:t>
            </a:r>
            <a:r>
              <a:rPr lang="ru-RU" sz="2000" dirty="0" smtClean="0">
                <a:solidFill>
                  <a:schemeClr val="tx1"/>
                </a:solidFill>
                <a:effectLst/>
                <a:latin typeface="Times New Roman" panose="02020603050405020304" pitchFamily="18" charset="0"/>
                <a:cs typeface="Times New Roman" panose="02020603050405020304" pitchFamily="18" charset="0"/>
              </a:rPr>
              <a:t>ДОУ, </a:t>
            </a:r>
            <a:r>
              <a:rPr lang="ru-RU" sz="2000" dirty="0">
                <a:solidFill>
                  <a:schemeClr val="tx1"/>
                </a:solidFill>
                <a:effectLst/>
                <a:latin typeface="Times New Roman" panose="02020603050405020304" pitchFamily="18" charset="0"/>
                <a:cs typeface="Times New Roman" panose="02020603050405020304" pitchFamily="18" charset="0"/>
              </a:rPr>
              <a:t>информировать большое количество посетителей об интересных событиях, обсуждать достижения педагогов и воспитанников. Чтобы создать такую группу, проведите опрос среди родителей и выясните, какой социальной сетью пользуется большинство из них</a:t>
            </a:r>
            <a:r>
              <a:rPr lang="ru-RU" sz="2000" dirty="0" smtClean="0">
                <a:solidFill>
                  <a:schemeClr val="tx1"/>
                </a:solidFill>
                <a:effectLst/>
                <a:latin typeface="Times New Roman" panose="02020603050405020304" pitchFamily="18" charset="0"/>
                <a:cs typeface="Times New Roman" panose="02020603050405020304" pitchFamily="18" charset="0"/>
              </a:rPr>
              <a:t>.</a:t>
            </a:r>
            <a:r>
              <a:rPr lang="ru-RU" sz="1800" dirty="0">
                <a:solidFill>
                  <a:srgbClr val="0070C0"/>
                </a:solidFill>
                <a:latin typeface="Times New Roman" panose="02020603050405020304" pitchFamily="18" charset="0"/>
                <a:cs typeface="Times New Roman" panose="02020603050405020304" pitchFamily="18" charset="0"/>
              </a:rPr>
              <a:t/>
            </a:r>
            <a:br>
              <a:rPr lang="ru-RU" sz="1800" dirty="0">
                <a:solidFill>
                  <a:srgbClr val="0070C0"/>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Плюсы</a:t>
            </a:r>
            <a:r>
              <a:rPr lang="ru-RU" sz="2000" b="1" dirty="0" smtClean="0">
                <a:solidFill>
                  <a:srgbClr val="FF0000"/>
                </a:solidFill>
                <a:latin typeface="Times New Roman" panose="02020603050405020304" pitchFamily="18" charset="0"/>
                <a:cs typeface="Times New Roman" panose="02020603050405020304" pitchFamily="18" charset="0"/>
              </a:rPr>
              <a:t>.</a:t>
            </a:r>
            <a:r>
              <a:rPr lang="ru-RU" sz="1800" dirty="0" smtClean="0">
                <a:solidFill>
                  <a:srgbClr val="0070C0"/>
                </a:solidFill>
                <a:latin typeface="Times New Roman" panose="02020603050405020304" pitchFamily="18" charset="0"/>
                <a:cs typeface="Times New Roman" panose="02020603050405020304" pitchFamily="18" charset="0"/>
              </a:rPr>
              <a:t/>
            </a:r>
            <a:br>
              <a:rPr lang="ru-RU" sz="1800" dirty="0" smtClean="0">
                <a:solidFill>
                  <a:srgbClr val="0070C0"/>
                </a:solidFill>
                <a:latin typeface="Times New Roman" panose="02020603050405020304" pitchFamily="18" charset="0"/>
                <a:cs typeface="Times New Roman" panose="02020603050405020304" pitchFamily="18" charset="0"/>
              </a:rPr>
            </a:br>
            <a:r>
              <a:rPr lang="ru-RU" sz="2000" dirty="0" smtClean="0">
                <a:solidFill>
                  <a:srgbClr val="0070C0"/>
                </a:solidFill>
                <a:effectLst/>
                <a:latin typeface="Times New Roman" panose="02020603050405020304" pitchFamily="18" charset="0"/>
                <a:cs typeface="Times New Roman" panose="02020603050405020304" pitchFamily="18" charset="0"/>
              </a:rPr>
              <a:t> </a:t>
            </a:r>
            <a:r>
              <a:rPr lang="ru-RU" sz="2000" dirty="0">
                <a:solidFill>
                  <a:schemeClr val="tx1"/>
                </a:solidFill>
                <a:effectLst/>
                <a:latin typeface="Times New Roman" panose="02020603050405020304" pitchFamily="18" charset="0"/>
                <a:cs typeface="Times New Roman" panose="02020603050405020304" pitchFamily="18" charset="0"/>
              </a:rPr>
              <a:t>В социальной сети родители могут общаться в любое время, когда им удобно, обсуждать детали предстоящего мероприятия и делиться впечатлениями о прошедших праздниках и досугах. </a:t>
            </a:r>
            <a:r>
              <a:rPr lang="ru-RU" sz="2000" dirty="0" smtClean="0">
                <a:solidFill>
                  <a:schemeClr val="tx1"/>
                </a:solidFill>
                <a:effectLst/>
                <a:latin typeface="Times New Roman" panose="02020603050405020304" pitchFamily="18" charset="0"/>
                <a:cs typeface="Times New Roman" panose="02020603050405020304" pitchFamily="18" charset="0"/>
              </a:rPr>
              <a:t> Здесь </a:t>
            </a:r>
            <a:r>
              <a:rPr lang="ru-RU" sz="2000" dirty="0">
                <a:solidFill>
                  <a:schemeClr val="tx1"/>
                </a:solidFill>
                <a:effectLst/>
                <a:latin typeface="Times New Roman" panose="02020603050405020304" pitchFamily="18" charset="0"/>
                <a:cs typeface="Times New Roman" panose="02020603050405020304" pitchFamily="18" charset="0"/>
              </a:rPr>
              <a:t>можно провести опрос среди родителей и оперативно собрать информацию, разместить ссылки на методическую литературу, фото- и видеоматериалы</a:t>
            </a:r>
            <a:r>
              <a:rPr lang="ru-RU" sz="2000" dirty="0" smtClean="0">
                <a:solidFill>
                  <a:schemeClr val="tx1"/>
                </a:solidFill>
                <a:effectLst/>
                <a:latin typeface="Times New Roman" panose="02020603050405020304" pitchFamily="18" charset="0"/>
                <a:cs typeface="Times New Roman" panose="02020603050405020304" pitchFamily="18" charset="0"/>
              </a:rPr>
              <a:t>.</a:t>
            </a:r>
            <a:r>
              <a:rPr lang="ru-RU" sz="1800" dirty="0">
                <a:solidFill>
                  <a:srgbClr val="0070C0"/>
                </a:solidFill>
                <a:latin typeface="Times New Roman" panose="02020603050405020304" pitchFamily="18" charset="0"/>
                <a:cs typeface="Times New Roman" panose="02020603050405020304" pitchFamily="18" charset="0"/>
              </a:rPr>
              <a:t/>
            </a:r>
            <a:br>
              <a:rPr lang="ru-RU" sz="1800" dirty="0">
                <a:solidFill>
                  <a:srgbClr val="0070C0"/>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Минусы</a:t>
            </a:r>
            <a:r>
              <a:rPr lang="ru-RU" sz="2000" b="1" dirty="0" smtClean="0">
                <a:solidFill>
                  <a:srgbClr val="FF0000"/>
                </a:solidFill>
                <a:latin typeface="Times New Roman" panose="02020603050405020304" pitchFamily="18" charset="0"/>
                <a:cs typeface="Times New Roman" panose="02020603050405020304" pitchFamily="18" charset="0"/>
              </a:rPr>
              <a:t>.</a:t>
            </a:r>
            <a:r>
              <a:rPr lang="ru-RU" sz="1800" dirty="0" smtClean="0">
                <a:solidFill>
                  <a:srgbClr val="0070C0"/>
                </a:solidFill>
                <a:latin typeface="Times New Roman" panose="02020603050405020304" pitchFamily="18" charset="0"/>
                <a:cs typeface="Times New Roman" panose="02020603050405020304" pitchFamily="18" charset="0"/>
              </a:rPr>
              <a:t/>
            </a:r>
            <a:br>
              <a:rPr lang="ru-RU" sz="1800" dirty="0" smtClean="0">
                <a:solidFill>
                  <a:srgbClr val="0070C0"/>
                </a:solidFill>
                <a:latin typeface="Times New Roman" panose="02020603050405020304" pitchFamily="18" charset="0"/>
                <a:cs typeface="Times New Roman" panose="02020603050405020304" pitchFamily="18" charset="0"/>
              </a:rPr>
            </a:br>
            <a:r>
              <a:rPr lang="ru-RU" sz="1800" dirty="0" smtClean="0">
                <a:solidFill>
                  <a:srgbClr val="0070C0"/>
                </a:solidFill>
                <a:latin typeface="Times New Roman" panose="02020603050405020304" pitchFamily="18" charset="0"/>
                <a:cs typeface="Times New Roman" panose="02020603050405020304" pitchFamily="18" charset="0"/>
              </a:rPr>
              <a:t> </a:t>
            </a:r>
            <a:r>
              <a:rPr lang="ru-RU" sz="2000" dirty="0">
                <a:solidFill>
                  <a:schemeClr val="tx1"/>
                </a:solidFill>
                <a:effectLst/>
                <a:latin typeface="Times New Roman" panose="02020603050405020304" pitchFamily="18" charset="0"/>
                <a:cs typeface="Times New Roman" panose="02020603050405020304" pitchFamily="18" charset="0"/>
              </a:rPr>
              <a:t>Общение в социальной сети </a:t>
            </a:r>
            <a:r>
              <a:rPr lang="ru-RU" sz="2000" dirty="0" smtClean="0">
                <a:solidFill>
                  <a:schemeClr val="tx1"/>
                </a:solidFill>
                <a:effectLst/>
                <a:latin typeface="Times New Roman" panose="02020603050405020304" pitchFamily="18" charset="0"/>
                <a:cs typeface="Times New Roman" panose="02020603050405020304" pitchFamily="18" charset="0"/>
              </a:rPr>
              <a:t/>
            </a:r>
            <a:br>
              <a:rPr lang="ru-RU" sz="2000" dirty="0" smtClean="0">
                <a:solidFill>
                  <a:schemeClr val="tx1"/>
                </a:solidFill>
                <a:effectLst/>
                <a:latin typeface="Times New Roman" panose="02020603050405020304" pitchFamily="18" charset="0"/>
                <a:cs typeface="Times New Roman" panose="02020603050405020304" pitchFamily="18" charset="0"/>
              </a:rPr>
            </a:br>
            <a:r>
              <a:rPr lang="ru-RU" sz="2000" dirty="0" smtClean="0">
                <a:solidFill>
                  <a:schemeClr val="tx1"/>
                </a:solidFill>
                <a:effectLst/>
                <a:latin typeface="Times New Roman" panose="02020603050405020304" pitchFamily="18" charset="0"/>
                <a:cs typeface="Times New Roman" panose="02020603050405020304" pitchFamily="18" charset="0"/>
              </a:rPr>
              <a:t>может </a:t>
            </a:r>
            <a:r>
              <a:rPr lang="ru-RU" sz="2000" dirty="0">
                <a:solidFill>
                  <a:schemeClr val="tx1"/>
                </a:solidFill>
                <a:effectLst/>
                <a:latin typeface="Times New Roman" panose="02020603050405020304" pitchFamily="18" charset="0"/>
                <a:cs typeface="Times New Roman" panose="02020603050405020304" pitchFamily="18" charset="0"/>
              </a:rPr>
              <a:t>свести к минимуму </a:t>
            </a:r>
            <a:r>
              <a:rPr lang="ru-RU" sz="2000" dirty="0" smtClean="0">
                <a:solidFill>
                  <a:schemeClr val="tx1"/>
                </a:solidFill>
                <a:effectLst/>
                <a:latin typeface="Times New Roman" panose="02020603050405020304" pitchFamily="18" charset="0"/>
                <a:cs typeface="Times New Roman" panose="02020603050405020304" pitchFamily="18" charset="0"/>
              </a:rPr>
              <a:t>живое</a:t>
            </a:r>
            <a:br>
              <a:rPr lang="ru-RU" sz="2000" dirty="0" smtClean="0">
                <a:solidFill>
                  <a:schemeClr val="tx1"/>
                </a:solidFill>
                <a:effectLst/>
                <a:latin typeface="Times New Roman" panose="02020603050405020304" pitchFamily="18" charset="0"/>
                <a:cs typeface="Times New Roman" panose="02020603050405020304" pitchFamily="18" charset="0"/>
              </a:rPr>
            </a:br>
            <a:r>
              <a:rPr lang="ru-RU" sz="2000" dirty="0" smtClean="0">
                <a:solidFill>
                  <a:schemeClr val="tx1"/>
                </a:solidFill>
                <a:effectLst/>
                <a:latin typeface="Times New Roman" panose="02020603050405020304" pitchFamily="18" charset="0"/>
                <a:cs typeface="Times New Roman" panose="02020603050405020304" pitchFamily="18" charset="0"/>
              </a:rPr>
              <a:t> </a:t>
            </a:r>
            <a:r>
              <a:rPr lang="ru-RU" sz="2000" dirty="0">
                <a:solidFill>
                  <a:schemeClr val="tx1"/>
                </a:solidFill>
                <a:effectLst/>
                <a:latin typeface="Times New Roman" panose="02020603050405020304" pitchFamily="18" charset="0"/>
                <a:cs typeface="Times New Roman" panose="02020603050405020304" pitchFamily="18" charset="0"/>
              </a:rPr>
              <a:t>общение с родителями</a:t>
            </a:r>
            <a:r>
              <a:rPr lang="ru-RU" sz="2000" dirty="0" smtClean="0">
                <a:solidFill>
                  <a:schemeClr val="tx1"/>
                </a:solidFill>
                <a:effectLst/>
                <a:latin typeface="Times New Roman" panose="02020603050405020304" pitchFamily="18" charset="0"/>
                <a:cs typeface="Times New Roman" panose="02020603050405020304" pitchFamily="18" charset="0"/>
              </a:rPr>
              <a:t>.</a:t>
            </a:r>
            <a:br>
              <a:rPr lang="ru-RU" sz="2000" dirty="0" smtClean="0">
                <a:solidFill>
                  <a:schemeClr val="tx1"/>
                </a:solidFill>
                <a:effectLst/>
                <a:latin typeface="Times New Roman" panose="02020603050405020304" pitchFamily="18" charset="0"/>
                <a:cs typeface="Times New Roman" panose="02020603050405020304" pitchFamily="18" charset="0"/>
              </a:rPr>
            </a:br>
            <a:r>
              <a:rPr lang="ru-RU" sz="2000" dirty="0" smtClean="0">
                <a:solidFill>
                  <a:schemeClr val="tx1"/>
                </a:solidFill>
                <a:effectLst/>
                <a:latin typeface="Times New Roman" panose="02020603050405020304" pitchFamily="18" charset="0"/>
                <a:cs typeface="Times New Roman" panose="02020603050405020304" pitchFamily="18" charset="0"/>
              </a:rPr>
              <a:t> </a:t>
            </a:r>
            <a:r>
              <a:rPr lang="ru-RU" sz="2000" dirty="0">
                <a:solidFill>
                  <a:schemeClr val="tx1"/>
                </a:solidFill>
                <a:effectLst/>
                <a:latin typeface="Times New Roman" panose="02020603050405020304" pitchFamily="18" charset="0"/>
                <a:cs typeface="Times New Roman" panose="02020603050405020304" pitchFamily="18" charset="0"/>
              </a:rPr>
              <a:t>Кроме того, если </a:t>
            </a:r>
            <a:r>
              <a:rPr lang="ru-RU" sz="2000" dirty="0" smtClean="0">
                <a:solidFill>
                  <a:schemeClr val="tx1"/>
                </a:solidFill>
                <a:effectLst/>
                <a:latin typeface="Times New Roman" panose="02020603050405020304" pitchFamily="18" charset="0"/>
                <a:cs typeface="Times New Roman" panose="02020603050405020304" pitchFamily="18" charset="0"/>
              </a:rPr>
              <a:t>сразу</a:t>
            </a:r>
            <a:br>
              <a:rPr lang="ru-RU" sz="2000" dirty="0" smtClean="0">
                <a:solidFill>
                  <a:schemeClr val="tx1"/>
                </a:solidFill>
                <a:effectLst/>
                <a:latin typeface="Times New Roman" panose="02020603050405020304" pitchFamily="18" charset="0"/>
                <a:cs typeface="Times New Roman" panose="02020603050405020304" pitchFamily="18" charset="0"/>
              </a:rPr>
            </a:br>
            <a:r>
              <a:rPr lang="ru-RU" sz="2000" dirty="0" smtClean="0">
                <a:solidFill>
                  <a:schemeClr val="tx1"/>
                </a:solidFill>
                <a:effectLst/>
                <a:latin typeface="Times New Roman" panose="02020603050405020304" pitchFamily="18" charset="0"/>
                <a:cs typeface="Times New Roman" panose="02020603050405020304" pitchFamily="18" charset="0"/>
              </a:rPr>
              <a:t> </a:t>
            </a:r>
            <a:r>
              <a:rPr lang="ru-RU" sz="2000" dirty="0">
                <a:solidFill>
                  <a:schemeClr val="tx1"/>
                </a:solidFill>
                <a:effectLst/>
                <a:latin typeface="Times New Roman" panose="02020603050405020304" pitchFamily="18" charset="0"/>
                <a:cs typeface="Times New Roman" panose="02020603050405020304" pitchFamily="18" charset="0"/>
              </a:rPr>
              <a:t>не оговорить с родителями </a:t>
            </a:r>
            <a:r>
              <a:rPr lang="ru-RU" sz="2000" dirty="0" smtClean="0">
                <a:solidFill>
                  <a:schemeClr val="tx1"/>
                </a:solidFill>
                <a:effectLst/>
                <a:latin typeface="Times New Roman" panose="02020603050405020304" pitchFamily="18" charset="0"/>
                <a:cs typeface="Times New Roman" panose="02020603050405020304" pitchFamily="18" charset="0"/>
              </a:rPr>
              <a:t/>
            </a:r>
            <a:br>
              <a:rPr lang="ru-RU" sz="2000" dirty="0" smtClean="0">
                <a:solidFill>
                  <a:schemeClr val="tx1"/>
                </a:solidFill>
                <a:effectLst/>
                <a:latin typeface="Times New Roman" panose="02020603050405020304" pitchFamily="18" charset="0"/>
                <a:cs typeface="Times New Roman" panose="02020603050405020304" pitchFamily="18" charset="0"/>
              </a:rPr>
            </a:br>
            <a:r>
              <a:rPr lang="ru-RU" sz="2000" dirty="0" smtClean="0">
                <a:solidFill>
                  <a:schemeClr val="tx1"/>
                </a:solidFill>
                <a:effectLst/>
                <a:latin typeface="Times New Roman" panose="02020603050405020304" pitchFamily="18" charset="0"/>
                <a:cs typeface="Times New Roman" panose="02020603050405020304" pitchFamily="18" charset="0"/>
              </a:rPr>
              <a:t>правила </a:t>
            </a:r>
            <a:r>
              <a:rPr lang="ru-RU" sz="2000" dirty="0">
                <a:solidFill>
                  <a:schemeClr val="tx1"/>
                </a:solidFill>
                <a:effectLst/>
                <a:latin typeface="Times New Roman" panose="02020603050405020304" pitchFamily="18" charset="0"/>
                <a:cs typeface="Times New Roman" panose="02020603050405020304" pitchFamily="18" charset="0"/>
              </a:rPr>
              <a:t>группы, </a:t>
            </a:r>
            <a:r>
              <a:rPr lang="ru-RU" sz="2000" dirty="0" smtClean="0">
                <a:solidFill>
                  <a:schemeClr val="tx1"/>
                </a:solidFill>
                <a:effectLst/>
                <a:latin typeface="Times New Roman" panose="02020603050405020304" pitchFamily="18" charset="0"/>
                <a:cs typeface="Times New Roman" panose="02020603050405020304" pitchFamily="18" charset="0"/>
              </a:rPr>
              <a:t/>
            </a:r>
            <a:br>
              <a:rPr lang="ru-RU" sz="2000" dirty="0" smtClean="0">
                <a:solidFill>
                  <a:schemeClr val="tx1"/>
                </a:solidFill>
                <a:effectLst/>
                <a:latin typeface="Times New Roman" panose="02020603050405020304" pitchFamily="18" charset="0"/>
                <a:cs typeface="Times New Roman" panose="02020603050405020304" pitchFamily="18" charset="0"/>
              </a:rPr>
            </a:br>
            <a:r>
              <a:rPr lang="ru-RU" sz="2000" dirty="0" smtClean="0">
                <a:solidFill>
                  <a:schemeClr val="tx1"/>
                </a:solidFill>
                <a:effectLst/>
                <a:latin typeface="Times New Roman" panose="02020603050405020304" pitchFamily="18" charset="0"/>
                <a:cs typeface="Times New Roman" panose="02020603050405020304" pitchFamily="18" charset="0"/>
              </a:rPr>
              <a:t>она </a:t>
            </a:r>
            <a:r>
              <a:rPr lang="ru-RU" sz="2000" dirty="0">
                <a:solidFill>
                  <a:schemeClr val="tx1"/>
                </a:solidFill>
                <a:effectLst/>
                <a:latin typeface="Times New Roman" panose="02020603050405020304" pitchFamily="18" charset="0"/>
                <a:cs typeface="Times New Roman" panose="02020603050405020304" pitchFamily="18" charset="0"/>
              </a:rPr>
              <a:t>превратится в ленту </a:t>
            </a:r>
            <a:r>
              <a:rPr lang="ru-RU" sz="2000" dirty="0" smtClean="0">
                <a:solidFill>
                  <a:schemeClr val="tx1"/>
                </a:solidFill>
                <a:effectLst/>
                <a:latin typeface="Times New Roman" panose="02020603050405020304" pitchFamily="18" charset="0"/>
                <a:cs typeface="Times New Roman" panose="02020603050405020304" pitchFamily="18" charset="0"/>
              </a:rPr>
              <a:t/>
            </a:r>
            <a:br>
              <a:rPr lang="ru-RU" sz="2000" dirty="0" smtClean="0">
                <a:solidFill>
                  <a:schemeClr val="tx1"/>
                </a:solidFill>
                <a:effectLst/>
                <a:latin typeface="Times New Roman" panose="02020603050405020304" pitchFamily="18" charset="0"/>
                <a:cs typeface="Times New Roman" panose="02020603050405020304" pitchFamily="18" charset="0"/>
              </a:rPr>
            </a:br>
            <a:r>
              <a:rPr lang="ru-RU" sz="2000" dirty="0" smtClean="0">
                <a:solidFill>
                  <a:schemeClr val="tx1"/>
                </a:solidFill>
                <a:effectLst/>
                <a:latin typeface="Times New Roman" panose="02020603050405020304" pitchFamily="18" charset="0"/>
                <a:cs typeface="Times New Roman" panose="02020603050405020304" pitchFamily="18" charset="0"/>
              </a:rPr>
              <a:t>бесполезных </a:t>
            </a:r>
            <a:r>
              <a:rPr lang="ru-RU" sz="2000" dirty="0">
                <a:solidFill>
                  <a:schemeClr val="tx1"/>
                </a:solidFill>
                <a:effectLst/>
                <a:latin typeface="Times New Roman" panose="02020603050405020304" pitchFamily="18" charset="0"/>
                <a:cs typeface="Times New Roman" panose="02020603050405020304" pitchFamily="18" charset="0"/>
              </a:rPr>
              <a:t>постов. </a:t>
            </a:r>
            <a:r>
              <a:rPr lang="ru-RU" sz="2000" dirty="0" smtClean="0">
                <a:solidFill>
                  <a:schemeClr val="tx1"/>
                </a:solidFill>
                <a:effectLst/>
                <a:latin typeface="Times New Roman" panose="02020603050405020304" pitchFamily="18" charset="0"/>
                <a:cs typeface="Times New Roman" panose="02020603050405020304" pitchFamily="18" charset="0"/>
              </a:rPr>
              <a:t> </a:t>
            </a:r>
            <a:r>
              <a:rPr lang="ru-RU" dirty="0"/>
              <a:t/>
            </a:r>
            <a:br>
              <a:rPr lang="ru-RU" dirty="0"/>
            </a:br>
            <a:r>
              <a:rPr lang="ru-RU" dirty="0"/>
              <a:t> </a:t>
            </a:r>
          </a:p>
        </p:txBody>
      </p:sp>
      <p:pic>
        <p:nvPicPr>
          <p:cNvPr id="17409" name="Picture 1"/>
          <p:cNvPicPr>
            <a:picLocks noChangeAspect="1" noChangeArrowheads="1"/>
          </p:cNvPicPr>
          <p:nvPr/>
        </p:nvPicPr>
        <p:blipFill>
          <a:blip r:embed="rId2" cstate="print"/>
          <a:srcRect/>
          <a:stretch>
            <a:fillRect/>
          </a:stretch>
        </p:blipFill>
        <p:spPr bwMode="auto">
          <a:xfrm>
            <a:off x="4450988" y="4192172"/>
            <a:ext cx="4338640" cy="2453362"/>
          </a:xfrm>
          <a:prstGeom prst="rect">
            <a:avLst/>
          </a:prstGeom>
          <a:noFill/>
          <a:ln w="9525">
            <a:noFill/>
            <a:miter lim="800000"/>
            <a:headEnd/>
            <a:tailEnd/>
          </a:ln>
          <a:effectLst/>
        </p:spPr>
      </p:pic>
    </p:spTree>
    <p:extLst>
      <p:ext uri="{BB962C8B-B14F-4D97-AF65-F5344CB8AC3E}">
        <p14:creationId xmlns:p14="http://schemas.microsoft.com/office/powerpoint/2010/main" xmlns="" val="6162079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466</TotalTime>
  <Words>55</Words>
  <Application>Microsoft Office PowerPoint</Application>
  <PresentationFormat>Экран (4:3)</PresentationFormat>
  <Paragraphs>24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Солнцестояние</vt:lpstr>
      <vt:lpstr>  Консультация для воспитателей  Тема:   «Как организовать виртуальное общение с родителями: 6 способов. Плюсы и минусы»                           </vt:lpstr>
      <vt:lpstr> Педагоги дошкольных образовательных учреждений, учитывая особенности сегодняшних семей, стараются искать и использовать новые эффективные формы работы с родителями, одной из таких форм является организация виртуального взаимодействия с родителями. Виртуальное общение позволит воспитателям всегда быть на связи с родителями, сообщать им информацию о детях и событиях в группе, а также оказывать психолого-педагогическую поддержку.  </vt:lpstr>
      <vt:lpstr>Способ № 1. Сайт ДОУ Способ № 2. Форум на сайте ДОУ Способ № 3. Блоги и странички педагогов Способ № 4. Электронная почта Способ № 5. Группа в социальной сети Способ № 6. Чат в мессенджерах  </vt:lpstr>
      <vt:lpstr>Слайд 4</vt:lpstr>
      <vt:lpstr> Способ № 1. Сайт ДОУ  Каждая образовательная организация  обязана создать и вести свой сайт в сети  интернет (Ст. 28 Федерального закона  «Об образовании в Российской Федерации» от 29.12.2012 № 273 Ф). Он нужен не только для того, чтобы разместить информацию об организации, но и сформировать имидж детского сада, привлечь высококвалифицированные кадры. Оформлять сайт необходимо в соответствии с требованиями к структуре и виду размещаемой информации, навигации, содержанию.  Плюсы. Сайт позволяет продемонстрировать родителям устройство и деятельность ДОУ в удобное для них время.   Минусы. Не все родители – постоянные посетители сайта. Кроме того, сайт обеспечивает в основном одностороннюю связь. Раздел «Отзывы родителей» не предполагает мгновенного ответа. Чтобы родители и педагоги могли общаться на сайте, создайте для этого форум. </vt:lpstr>
      <vt:lpstr>            Способ № 2. Форум на сайте ДОУ   Суть работы форума на сайте ДОУ в том, что посетители создают свои темы и обсуждают их с другими посетителями (родителями и педагогами). Внутри темы также могут устраиваться опросы. Плюсы.  Форум – хорошее дополнение сайта. После того как родители посетили сайт, они могут оставить вопросы, комментарии, пожелания по наполнению сайта. Если форум «живой», содержательный, то он будет стимулировать родителей чаще посещать сайт ДОУ. Минусы.  Форум требует постоянного внимания со стороны куратора сайта ДОУ. В дискуссиях на форуме обязательно должны участвовать педагоги и предлагать темы для обсуждения. Для этого им приходится специально выделять время. Кроме того, если вопросы на форуме долго остаются без ответов, родители перестают посещать его.   </vt:lpstr>
      <vt:lpstr>                 Способ № 3. Блоги и странички педагогов  Блоги и странички приобретают большую популярность среди педагогов. Здесь можно разместить информацию о своей профессиональной деятельности и достижениях, а также рекомендации по развитию и воспитанию детей дошкольного возраста. Плюсы. Материалы, которые педагог размещает на своей страничке или в блоге, демонстрируют родителям его профессиональные интересы, знания и навыки. Это повышает авторитет педагога, формирует уважение и доверие к нему. Минусы.  Чтобы создать и вести блог или личную страницу, педагог должен иметь специальные знания и умения. Помимо технических вопросов, нужно знать, о чем и как писать, чтобы посетителям было интересно.   </vt:lpstr>
      <vt:lpstr>               Способ № 4. Электронная почта  С помощью электронной почты родители получают информацию о жизни группы, мероприятиях в ДОО. Кроме того, воспитатели рассылают им практические материалы (например, стихи для заучивания с ребенком к празднику, памятки, фото) и личные сообщения. Плюсы.  Электронную почту группы легко создать и использовать. Такой формат общения гарантирует быструю доставку сообщений, позволяет отправлять письма всем родителям группы, что экономит время педагога. Минусы.  Электронную почту нужно постоянно проверять, чистить от спама и неактуальных писем. Если вы написали поздно вечером, то родитель, скорее всего, ответит с задержкой. Кроме того, он может долгое время не проверять ящик, а потом нечаянно удалить ваше письмо вместе со спамом или сменить адрес электронной почты и не предупредить.  </vt:lpstr>
      <vt:lpstr>               Способ № 5. Группа в социальной сети   Наличие группы в социальной сети позволяет популяризировать деятельность ДОУ, информировать большое количество посетителей об интересных событиях, обсуждать достижения педагогов и воспитанников. Чтобы создать такую группу, проведите опрос среди родителей и выясните, какой социальной сетью пользуется большинство из них. Плюсы.  В социальной сети родители могут общаться в любое время, когда им удобно, обсуждать детали предстоящего мероприятия и делиться впечатлениями о прошедших праздниках и досугах.  Здесь можно провести опрос среди родителей и оперативно собрать информацию, разместить ссылки на методическую литературу, фото- и видеоматериалы. Минусы.  Общение в социальной сети  может свести к минимуму живое  общение с родителями.  Кроме того, если сразу  не оговорить с родителями  правила группы,  она превратится в ленту  бесполезных постов.    </vt:lpstr>
      <vt:lpstr>                     Способ № 6. Чат в мессенджерах   Мессенджеры – программы, с помощью которых пользователи обмениваются быстрыми сообщениями (Viber, WhatsApp, Skype, ICQ, Telegram). Их используют и педагоги, и родители. Однако радость от того, что теперь можно «поймать» постоянно занятого родителя, быстро сменяется на раздражение, когда родители начинают писать педагогам круглосуточно.   Плюсы.  Мессенджеры позволяют быстро обмениваться информацией, передавать текстовые сообщения, звуковые сигналы, изображения, видео. С их помощью можно отправить фото с фрагментами занятия родителям. Это особенно актуально в период адаптации ребенка к детскому саду.   Минусы.  В чат группы родители могут писать ночью и рано утром, сообщать, что их ребенок не придет в детский сад, скидывать картинки с пожеланиями хорошего дня, новости из интернета, советовать магазины с игрушками и детской одеждой. Чтобы этого не происходило, оговорите с ними правила общения в чате.   </vt:lpstr>
      <vt:lpstr>    Спасибо за внимание!</vt:lpstr>
    </vt:vector>
  </TitlesOfParts>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Консультация для воспитателей  Тема:   «Как организовать виртуальное общение с родителями: 6 способов. Плюсы и минусы»                         Подготовила старший воспитатель: Акопян Алина Спартаковна </dc:title>
  <dc:creator>Microsoft Office</dc:creator>
  <cp:lastModifiedBy>user</cp:lastModifiedBy>
  <cp:revision>27</cp:revision>
  <cp:lastPrinted>2019-01-22T08:12:25Z</cp:lastPrinted>
  <dcterms:created xsi:type="dcterms:W3CDTF">2019-01-21T07:54:58Z</dcterms:created>
  <dcterms:modified xsi:type="dcterms:W3CDTF">2020-10-27T16:39:11Z</dcterms:modified>
</cp:coreProperties>
</file>