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1" r:id="rId2"/>
    <p:sldId id="257" r:id="rId3"/>
    <p:sldId id="323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303" r:id="rId13"/>
    <p:sldId id="268" r:id="rId14"/>
    <p:sldId id="314" r:id="rId15"/>
    <p:sldId id="316" r:id="rId16"/>
    <p:sldId id="301" r:id="rId17"/>
    <p:sldId id="302" r:id="rId18"/>
    <p:sldId id="270" r:id="rId19"/>
    <p:sldId id="292" r:id="rId20"/>
    <p:sldId id="293" r:id="rId21"/>
    <p:sldId id="294" r:id="rId22"/>
    <p:sldId id="295" r:id="rId23"/>
    <p:sldId id="321" r:id="rId24"/>
    <p:sldId id="288" r:id="rId25"/>
    <p:sldId id="289" r:id="rId26"/>
    <p:sldId id="275" r:id="rId27"/>
    <p:sldId id="276" r:id="rId28"/>
    <p:sldId id="281" r:id="rId29"/>
    <p:sldId id="283" r:id="rId30"/>
    <p:sldId id="284" r:id="rId31"/>
    <p:sldId id="319" r:id="rId32"/>
    <p:sldId id="287" r:id="rId33"/>
    <p:sldId id="312" r:id="rId34"/>
    <p:sldId id="313" r:id="rId35"/>
    <p:sldId id="272" r:id="rId36"/>
    <p:sldId id="322" r:id="rId37"/>
    <p:sldId id="308" r:id="rId38"/>
    <p:sldId id="309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EED5"/>
    <a:srgbClr val="D0CBB7"/>
    <a:srgbClr val="000000"/>
    <a:srgbClr val="9E9CAB"/>
    <a:srgbClr val="139D1A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Проект – презентация на тему: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4800" b="1" i="1" dirty="0">
                <a:solidFill>
                  <a:srgbClr val="FF0000"/>
                </a:solidFill>
              </a:rPr>
              <a:t>  </a:t>
            </a:r>
            <a:r>
              <a:rPr lang="ru-RU" sz="4900" b="1" i="1" dirty="0">
                <a:solidFill>
                  <a:srgbClr val="FF0000"/>
                </a:solidFill>
              </a:rPr>
              <a:t> «Красная  книга Тверской области» </a:t>
            </a:r>
          </a:p>
          <a:p>
            <a:pPr>
              <a:buNone/>
            </a:pPr>
            <a:r>
              <a:rPr lang="ru-RU" sz="6000" b="1" i="1" dirty="0">
                <a:solidFill>
                  <a:srgbClr val="C00000"/>
                </a:solidFill>
              </a:rPr>
              <a:t>      </a:t>
            </a:r>
            <a:endParaRPr lang="ru-RU" sz="2000" i="1" dirty="0"/>
          </a:p>
          <a:p>
            <a:pPr>
              <a:buNone/>
            </a:pPr>
            <a:endParaRPr lang="ru-RU" sz="2000" i="1" dirty="0"/>
          </a:p>
          <a:p>
            <a:pPr>
              <a:buNone/>
            </a:pPr>
            <a:endParaRPr lang="ru-RU" sz="2000" i="1" dirty="0"/>
          </a:p>
          <a:p>
            <a:pPr>
              <a:buNone/>
            </a:pPr>
            <a:endParaRPr lang="ru-RU" sz="2000" i="1" dirty="0"/>
          </a:p>
          <a:p>
            <a:pPr>
              <a:buNone/>
            </a:pPr>
            <a:endParaRPr lang="ru-RU" sz="2000" i="1" dirty="0"/>
          </a:p>
          <a:p>
            <a:pPr>
              <a:buNone/>
            </a:pPr>
            <a:endParaRPr lang="ru-RU" sz="2000" i="1" dirty="0"/>
          </a:p>
          <a:p>
            <a:pPr>
              <a:buNone/>
            </a:pPr>
            <a:endParaRPr lang="ru-RU" sz="2000" i="1" dirty="0"/>
          </a:p>
          <a:p>
            <a:pPr>
              <a:buNone/>
            </a:pPr>
            <a:endParaRPr lang="ru-RU" sz="2000" i="1" dirty="0"/>
          </a:p>
          <a:p>
            <a:pPr>
              <a:buNone/>
            </a:pPr>
            <a:endParaRPr lang="ru-RU" sz="2000" i="1" dirty="0"/>
          </a:p>
          <a:p>
            <a:pPr algn="r">
              <a:buNone/>
            </a:pPr>
            <a:r>
              <a:rPr lang="ru-RU" sz="2000" i="1" dirty="0"/>
              <a:t>Работу выполнил:</a:t>
            </a:r>
          </a:p>
          <a:p>
            <a:pPr algn="r">
              <a:buNone/>
            </a:pPr>
            <a:r>
              <a:rPr lang="ru-RU" sz="2000" i="1" dirty="0"/>
              <a:t>ученик 3 </a:t>
            </a:r>
            <a:r>
              <a:rPr lang="ru-RU" sz="2000" i="1" dirty="0" smtClean="0"/>
              <a:t>класса ЧОУ ТЕПСОШ</a:t>
            </a:r>
          </a:p>
          <a:p>
            <a:pPr algn="r">
              <a:buNone/>
            </a:pPr>
            <a:r>
              <a:rPr lang="ru-RU" sz="2000" i="1" dirty="0"/>
              <a:t>в</a:t>
            </a:r>
            <a:r>
              <a:rPr lang="ru-RU" sz="2000" i="1" dirty="0" smtClean="0"/>
              <a:t>о имя </a:t>
            </a:r>
            <a:r>
              <a:rPr lang="ru-RU" sz="2000" i="1" dirty="0" err="1" smtClean="0"/>
              <a:t>свт.Тихона</a:t>
            </a:r>
            <a:r>
              <a:rPr lang="ru-RU" sz="2000" i="1" dirty="0" smtClean="0"/>
              <a:t> Задонского   </a:t>
            </a:r>
            <a:endParaRPr lang="ru-RU" sz="2000" i="1" dirty="0"/>
          </a:p>
          <a:p>
            <a:pPr algn="r">
              <a:buNone/>
            </a:pPr>
            <a:r>
              <a:rPr lang="ru-RU" sz="2000" i="1" dirty="0"/>
              <a:t>Медведев  Георгий</a:t>
            </a:r>
          </a:p>
          <a:p>
            <a:pPr algn="r">
              <a:buNone/>
            </a:pPr>
            <a:r>
              <a:rPr lang="ru-RU" sz="2000" i="1" dirty="0"/>
              <a:t>Руководитель: </a:t>
            </a:r>
          </a:p>
          <a:p>
            <a:pPr algn="r">
              <a:buNone/>
            </a:pPr>
            <a:r>
              <a:rPr lang="ru-RU" sz="2000" i="1" dirty="0" err="1"/>
              <a:t>Киблер</a:t>
            </a:r>
            <a:r>
              <a:rPr lang="ru-RU" sz="2000" i="1" dirty="0"/>
              <a:t> Людмила Викторовна</a:t>
            </a:r>
          </a:p>
          <a:p>
            <a:pPr>
              <a:buNone/>
            </a:pPr>
            <a:r>
              <a:rPr lang="ru-RU" sz="2000" b="1" i="1" dirty="0"/>
              <a:t>                                  </a:t>
            </a:r>
            <a:r>
              <a:rPr lang="ru-RU" sz="2000" i="1" dirty="0"/>
              <a:t>    </a:t>
            </a:r>
            <a:r>
              <a:rPr lang="ru-RU" sz="2000" b="1" i="1" dirty="0"/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35590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История создания Красной книги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1948 году ученые всего мира создали международный союз охраны природы- МСОП. По заданию этого союза ученые: биологи, экологи, стали изучать каким </a:t>
            </a:r>
            <a:r>
              <a:rPr lang="ru-RU" dirty="0" smtClean="0"/>
              <a:t>представителям животного и растительного мира </a:t>
            </a:r>
            <a:r>
              <a:rPr lang="ru-RU" dirty="0"/>
              <a:t>нашей планеты помочь в первую </a:t>
            </a:r>
            <a:r>
              <a:rPr lang="ru-RU" dirty="0" smtClean="0"/>
              <a:t>очередь. </a:t>
            </a:r>
            <a:r>
              <a:rPr lang="ru-RU" dirty="0"/>
              <a:t>С</a:t>
            </a:r>
            <a:r>
              <a:rPr lang="ru-RU" dirty="0" smtClean="0"/>
              <a:t>оставили </a:t>
            </a:r>
            <a:r>
              <a:rPr lang="ru-RU" dirty="0"/>
              <a:t>списки и издали их в виде книги. Назвали </a:t>
            </a:r>
            <a:r>
              <a:rPr lang="ru-RU" dirty="0" smtClean="0"/>
              <a:t>её </a:t>
            </a:r>
            <a:r>
              <a:rPr lang="ru-RU" dirty="0"/>
              <a:t>«</a:t>
            </a:r>
            <a:r>
              <a:rPr lang="ru-RU" i="1" dirty="0"/>
              <a:t>Красная книга фактов</a:t>
            </a:r>
            <a:r>
              <a:rPr lang="ru-RU" dirty="0"/>
              <a:t>». Это была первая Красная книга.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такое Красная книга?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975845"/>
            <a:ext cx="4752528" cy="500141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b="1" dirty="0">
                <a:solidFill>
                  <a:srgbClr val="FF0000"/>
                </a:solidFill>
              </a:rPr>
              <a:t>   Красная книга</a:t>
            </a:r>
            <a:r>
              <a:rPr lang="ru-RU" dirty="0"/>
              <a:t> — это </a:t>
            </a:r>
            <a:r>
              <a:rPr lang="ru-RU" dirty="0" smtClean="0"/>
              <a:t>список редких </a:t>
            </a:r>
            <a:r>
              <a:rPr lang="ru-RU" dirty="0"/>
              <a:t>и </a:t>
            </a:r>
            <a:r>
              <a:rPr lang="ru-RU" dirty="0" smtClean="0"/>
              <a:t>находящихся под </a:t>
            </a:r>
            <a:r>
              <a:rPr lang="ru-RU" dirty="0"/>
              <a:t>угрозой исчезновения животных, растений и грибов. Книга имеет красный переплёт, отсюда она и получила своё название.</a:t>
            </a:r>
          </a:p>
          <a:p>
            <a:endParaRPr lang="ru-RU" dirty="0"/>
          </a:p>
        </p:txBody>
      </p:sp>
      <p:pic>
        <p:nvPicPr>
          <p:cNvPr id="1027" name="Picture 3" descr="C:\Users\Liudmila Kibler\Documents\60124493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975845"/>
            <a:ext cx="3816424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История создания Красной книги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 Это книга о живом, которому грозит опасность исчезновения. Много самых разных зверей, птиц, растений истребили люди. Но в конце концов поняли, если не помочь природе, животные и растения  будут гибнуть </a:t>
            </a:r>
            <a:r>
              <a:rPr lang="ru-RU" dirty="0" smtClean="0"/>
              <a:t>всё </a:t>
            </a:r>
            <a:r>
              <a:rPr lang="ru-RU" dirty="0"/>
              <a:t>больше. Чтобы это не случилось, ученые составили специальную книгу - </a:t>
            </a:r>
            <a:r>
              <a:rPr lang="ru-RU" b="1" dirty="0">
                <a:solidFill>
                  <a:srgbClr val="FF0000"/>
                </a:solidFill>
              </a:rPr>
              <a:t>КРАСНУЮ КНИГУ. </a:t>
            </a:r>
            <a:r>
              <a:rPr lang="ru-RU" dirty="0"/>
              <a:t>Писатель Николай Сладков, создавший немало книг о животных, так рассказывает об этой книге: «Красный цвет книги - запрещающий цвет: стоп, остановись! Дальше так нельзя. Красная книга сама не охраняет, а только предупреждает».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Красная </a:t>
            </a:r>
            <a:r>
              <a:rPr lang="ru-RU" dirty="0"/>
              <a:t>книга Тверской области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28800"/>
            <a:ext cx="828092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dirty="0" smtClean="0"/>
              <a:t>    В 1992 году </a:t>
            </a:r>
            <a:r>
              <a:rPr lang="ru-RU" sz="3000" dirty="0"/>
              <a:t>Тверской городской совет народных депутатов принял</a:t>
            </a:r>
            <a:r>
              <a:rPr lang="en-US" sz="3000" dirty="0"/>
              <a:t> </a:t>
            </a:r>
            <a:r>
              <a:rPr lang="ru-RU" sz="3000" dirty="0"/>
              <a:t>постановление </a:t>
            </a:r>
            <a:r>
              <a:rPr lang="ru-RU" sz="3000" dirty="0" smtClean="0"/>
              <a:t>«Об </a:t>
            </a:r>
            <a:r>
              <a:rPr lang="ru-RU" sz="3000" dirty="0"/>
              <a:t>утверждении и ведении Красной книги Тверской области».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История Красной книги Тверской области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499992" y="1196752"/>
            <a:ext cx="3816424" cy="27363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Первый </a:t>
            </a:r>
            <a:r>
              <a:rPr lang="ru-RU" sz="2400" dirty="0"/>
              <a:t>перечень редких и </a:t>
            </a:r>
            <a:r>
              <a:rPr lang="ru-RU" sz="2400" dirty="0" smtClean="0"/>
              <a:t>   исчезающих </a:t>
            </a:r>
            <a:r>
              <a:rPr lang="ru-RU" sz="2400" dirty="0"/>
              <a:t>видов </a:t>
            </a:r>
            <a:r>
              <a:rPr lang="ru-RU" sz="2400" dirty="0" smtClean="0"/>
              <a:t> </a:t>
            </a:r>
            <a:r>
              <a:rPr lang="ru-RU" sz="2400" dirty="0"/>
              <a:t>растений </a:t>
            </a:r>
            <a:r>
              <a:rPr lang="ru-RU" sz="2400" dirty="0" smtClean="0"/>
              <a:t> и животных  насчитывал</a:t>
            </a:r>
            <a:r>
              <a:rPr lang="ru-RU" sz="2400" dirty="0"/>
              <a:t>:</a:t>
            </a:r>
          </a:p>
          <a:p>
            <a:pPr marL="0" indent="0">
              <a:buNone/>
            </a:pPr>
            <a:r>
              <a:rPr lang="ru-RU" sz="2400" b="1" dirty="0"/>
              <a:t>183</a:t>
            </a:r>
            <a:r>
              <a:rPr lang="ru-RU" sz="2400" dirty="0"/>
              <a:t> вида растений, лишайников, грибов и </a:t>
            </a:r>
            <a:r>
              <a:rPr lang="ru-RU" sz="2400" b="1" dirty="0"/>
              <a:t>160 </a:t>
            </a:r>
            <a:r>
              <a:rPr lang="ru-RU" sz="2400" dirty="0"/>
              <a:t>видов </a:t>
            </a:r>
            <a:r>
              <a:rPr lang="ru-RU" sz="2400" dirty="0" smtClean="0"/>
              <a:t>животных.</a:t>
            </a:r>
            <a:endParaRPr lang="ru-RU" sz="2400" dirty="0"/>
          </a:p>
        </p:txBody>
      </p:sp>
      <p:pic>
        <p:nvPicPr>
          <p:cNvPr id="1026" name="Picture 2" descr="https://images.vfl.ru/ii/1548445668/dc5ee365/251102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4077072"/>
            <a:ext cx="4038600" cy="242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rtmaki.su/wp-content/uploads/2018/03/Venerin-bashmachok-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417638"/>
            <a:ext cx="3397019" cy="50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24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http://5geografiya.net/datas/geografija/Krasnaja-kniga-Tveri/0004-004-Pervaja-Krasnaja-kniga-Tverskoj-oblas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58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Picture 2" descr="https://myslide.ru/documents_4/ad502c6df38303a380f6654bea454093/img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myslide.ru/documents_4/ad502c6df38303a380f6654bea454093/img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600" dirty="0"/>
              <a:t>   </a:t>
            </a:r>
            <a:r>
              <a:rPr lang="ru-RU" sz="5200" b="1" i="1" dirty="0">
                <a:solidFill>
                  <a:srgbClr val="7030A0"/>
                </a:solidFill>
              </a:rPr>
              <a:t>Растения и животные, занесённые в Красную книгу Тверской </a:t>
            </a:r>
            <a:r>
              <a:rPr lang="ru-RU" sz="5200" b="1" i="1" dirty="0" smtClean="0">
                <a:solidFill>
                  <a:srgbClr val="7030A0"/>
                </a:solidFill>
              </a:rPr>
              <a:t>области</a:t>
            </a:r>
            <a:r>
              <a:rPr lang="en-US" sz="5200" b="1" i="1" dirty="0" smtClean="0">
                <a:solidFill>
                  <a:srgbClr val="7030A0"/>
                </a:solidFill>
              </a:rPr>
              <a:t>, и </a:t>
            </a:r>
            <a:r>
              <a:rPr lang="en-US" sz="5200" b="1" i="1" dirty="0" err="1" smtClean="0">
                <a:solidFill>
                  <a:srgbClr val="7030A0"/>
                </a:solidFill>
              </a:rPr>
              <a:t>причины</a:t>
            </a:r>
            <a:r>
              <a:rPr lang="en-US" sz="5200" b="1" i="1" dirty="0" smtClean="0">
                <a:solidFill>
                  <a:srgbClr val="7030A0"/>
                </a:solidFill>
              </a:rPr>
              <a:t> </a:t>
            </a:r>
            <a:r>
              <a:rPr lang="en-US" sz="5200" b="1" i="1" dirty="0" err="1" smtClean="0">
                <a:solidFill>
                  <a:srgbClr val="7030A0"/>
                </a:solidFill>
              </a:rPr>
              <a:t>уменьшения</a:t>
            </a:r>
            <a:r>
              <a:rPr lang="en-US" sz="5200" b="1" i="1" dirty="0" smtClean="0">
                <a:solidFill>
                  <a:srgbClr val="7030A0"/>
                </a:solidFill>
              </a:rPr>
              <a:t> </a:t>
            </a:r>
            <a:r>
              <a:rPr lang="en-US" sz="5200" b="1" i="1" dirty="0" err="1" smtClean="0">
                <a:solidFill>
                  <a:srgbClr val="7030A0"/>
                </a:solidFill>
              </a:rPr>
              <a:t>их</a:t>
            </a:r>
            <a:r>
              <a:rPr lang="en-US" sz="5200" b="1" i="1" dirty="0" smtClean="0">
                <a:solidFill>
                  <a:srgbClr val="7030A0"/>
                </a:solidFill>
              </a:rPr>
              <a:t> </a:t>
            </a:r>
            <a:r>
              <a:rPr lang="en-US" sz="5200" b="1" i="1" dirty="0" err="1" smtClean="0">
                <a:solidFill>
                  <a:srgbClr val="7030A0"/>
                </a:solidFill>
              </a:rPr>
              <a:t>численности</a:t>
            </a:r>
            <a:r>
              <a:rPr lang="ru-RU" sz="6000" b="1" i="1" dirty="0">
                <a:solidFill>
                  <a:srgbClr val="7030A0"/>
                </a:solidFill>
              </a:rPr>
              <a:t/>
            </a:r>
            <a:br>
              <a:rPr lang="ru-RU" sz="6000" b="1" i="1" dirty="0">
                <a:solidFill>
                  <a:srgbClr val="7030A0"/>
                </a:solidFill>
              </a:rPr>
            </a:br>
            <a:endParaRPr lang="ru-RU" sz="60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44624"/>
            <a:ext cx="8229600" cy="172819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Гвоздика </a:t>
            </a:r>
            <a:r>
              <a:rPr lang="ru-RU" b="1" dirty="0" smtClean="0">
                <a:solidFill>
                  <a:srgbClr val="7030A0"/>
                </a:solidFill>
              </a:rPr>
              <a:t>песчаная</a:t>
            </a:r>
            <a:r>
              <a:rPr lang="en-US" b="1" dirty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ru-RU" sz="2400" dirty="0" smtClean="0"/>
              <a:t>вырубка </a:t>
            </a:r>
            <a:r>
              <a:rPr lang="ru-RU" sz="2400" dirty="0"/>
              <a:t>сосновых лесов, сбор в букеты, </a:t>
            </a:r>
            <a:r>
              <a:rPr lang="ru-RU" sz="2400" dirty="0" smtClean="0"/>
              <a:t>выкапывание</a:t>
            </a:r>
            <a:endParaRPr lang="ru-RU" sz="2400" dirty="0"/>
          </a:p>
        </p:txBody>
      </p:sp>
      <p:pic>
        <p:nvPicPr>
          <p:cNvPr id="18434" name="Picture 2" descr="C:\Users\Liudmila Kibler\Documents\gvozdika-pyshnaya-544x3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8640960" cy="4884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Оглавление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   Введение</a:t>
            </a:r>
            <a:br>
              <a:rPr lang="ru-RU" dirty="0"/>
            </a:br>
            <a:r>
              <a:rPr lang="ru-RU" dirty="0"/>
              <a:t>1. История создания Красной книги.</a:t>
            </a:r>
            <a:br>
              <a:rPr lang="ru-RU" dirty="0"/>
            </a:br>
            <a:r>
              <a:rPr lang="ru-RU" dirty="0"/>
              <a:t>2. Красная книга Тверской области.</a:t>
            </a:r>
            <a:br>
              <a:rPr lang="ru-RU" dirty="0"/>
            </a:br>
            <a:r>
              <a:rPr lang="ru-RU" dirty="0"/>
              <a:t>3. Растения и животные, </a:t>
            </a:r>
            <a:r>
              <a:rPr lang="ru-RU" dirty="0" smtClean="0"/>
              <a:t>занесённые </a:t>
            </a:r>
            <a:r>
              <a:rPr lang="ru-RU" dirty="0"/>
              <a:t>в </a:t>
            </a:r>
            <a:r>
              <a:rPr lang="en-US" dirty="0"/>
              <a:t>  </a:t>
            </a:r>
            <a:r>
              <a:rPr lang="ru-RU" dirty="0"/>
              <a:t>Красную книгу Тверской области.</a:t>
            </a:r>
            <a:br>
              <a:rPr lang="ru-RU" dirty="0"/>
            </a:br>
            <a:r>
              <a:rPr lang="en-US" dirty="0"/>
              <a:t>4.</a:t>
            </a:r>
            <a:r>
              <a:rPr lang="ru-RU" dirty="0"/>
              <a:t> Заключение.</a:t>
            </a:r>
            <a:br>
              <a:rPr lang="ru-RU" dirty="0"/>
            </a:br>
            <a:r>
              <a:rPr lang="en-US" dirty="0"/>
              <a:t>5. </a:t>
            </a:r>
            <a:r>
              <a:rPr lang="ru-RU" dirty="0"/>
              <a:t>Литература, использование ресурсов сети Интернет.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7030A0"/>
                </a:solidFill>
              </a:rPr>
              <a:t>Ветреница дубравная </a:t>
            </a:r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ru-RU" sz="2700" dirty="0" smtClean="0"/>
              <a:t>вырубка </a:t>
            </a:r>
            <a:r>
              <a:rPr lang="ru-RU" sz="2700" dirty="0"/>
              <a:t>лесов, осушение болот, использование удобрений, сбор </a:t>
            </a:r>
            <a:r>
              <a:rPr lang="ru-RU" sz="2700" dirty="0" smtClean="0"/>
              <a:t>букетов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AutoShape 4" descr="https://pics.botanichka.ru/wp-content/uploads/2019/04/aprelskie-kraski-sada-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https://pixnio.com/free-images/flora-plants/flowers/anemone-nemorosa-flower/wood-anemone-beautifu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531938"/>
            <a:ext cx="8075240" cy="4993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139D1A"/>
                </a:solidFill>
              </a:rPr>
              <a:t/>
            </a:r>
            <a:br>
              <a:rPr lang="ru-RU" sz="3200" b="1" dirty="0">
                <a:solidFill>
                  <a:srgbClr val="139D1A"/>
                </a:solidFill>
              </a:rPr>
            </a:br>
            <a:r>
              <a:rPr lang="ru-RU" sz="3200" b="1" dirty="0">
                <a:solidFill>
                  <a:srgbClr val="139D1A"/>
                </a:solidFill>
              </a:rPr>
              <a:t/>
            </a:r>
            <a:br>
              <a:rPr lang="ru-RU" sz="3200" b="1" dirty="0">
                <a:solidFill>
                  <a:srgbClr val="139D1A"/>
                </a:solidFill>
              </a:rPr>
            </a:br>
            <a:r>
              <a:rPr lang="ru-RU" sz="3200" b="1" dirty="0" err="1">
                <a:solidFill>
                  <a:srgbClr val="7030A0"/>
                </a:solidFill>
              </a:rPr>
              <a:t>Спарассис</a:t>
            </a:r>
            <a:r>
              <a:rPr lang="ru-RU" sz="3200" b="1" dirty="0">
                <a:solidFill>
                  <a:srgbClr val="7030A0"/>
                </a:solidFill>
              </a:rPr>
              <a:t> курчавый</a:t>
            </a:r>
            <a:r>
              <a:rPr lang="ru-RU" sz="3200" dirty="0">
                <a:solidFill>
                  <a:srgbClr val="7030A0"/>
                </a:solidFill>
              </a:rPr>
              <a:t> </a:t>
            </a:r>
            <a:r>
              <a:rPr lang="ru-RU" sz="2700" dirty="0" smtClean="0"/>
              <a:t>в </a:t>
            </a:r>
            <a:r>
              <a:rPr lang="ru-RU" sz="2700" dirty="0"/>
              <a:t>природе встречается  нечасто. В древесной коре </a:t>
            </a:r>
            <a:r>
              <a:rPr lang="ru-RU" sz="2700" dirty="0" smtClean="0"/>
              <a:t>можно его  </a:t>
            </a:r>
            <a:r>
              <a:rPr lang="ru-RU" sz="2700" dirty="0"/>
              <a:t>увидеть раз в несколько лет, поэтому он был </a:t>
            </a:r>
            <a:r>
              <a:rPr lang="ru-RU" sz="2700" dirty="0" smtClean="0"/>
              <a:t>занесён </a:t>
            </a:r>
            <a:r>
              <a:rPr lang="ru-RU" sz="2700" dirty="0"/>
              <a:t>в Красную </a:t>
            </a:r>
            <a:r>
              <a:rPr lang="ru-RU" sz="2700" dirty="0" smtClean="0"/>
              <a:t>книгу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b="1" dirty="0">
              <a:solidFill>
                <a:srgbClr val="139D1A"/>
              </a:solidFill>
            </a:endParaRPr>
          </a:p>
        </p:txBody>
      </p:sp>
      <p:pic>
        <p:nvPicPr>
          <p:cNvPr id="20482" name="Picture 2" descr="C:\Users\Liudmila Kibler\Documents\sparassis-kurchaviy-544x4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060848"/>
            <a:ext cx="7715200" cy="4603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7030A0"/>
                </a:solidFill>
              </a:rPr>
              <a:t>Паутинник</a:t>
            </a:r>
            <a:r>
              <a:rPr lang="ru-RU" b="1" dirty="0">
                <a:solidFill>
                  <a:srgbClr val="7030A0"/>
                </a:solidFill>
              </a:rPr>
              <a:t> фиолетовый </a:t>
            </a:r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ru-RU" sz="2400" dirty="0" smtClean="0"/>
              <a:t>очень </a:t>
            </a:r>
            <a:r>
              <a:rPr lang="ru-RU" sz="2400" dirty="0"/>
              <a:t>редкий гриб, </a:t>
            </a:r>
            <a:r>
              <a:rPr lang="en-US" sz="2400" dirty="0" err="1" smtClean="0"/>
              <a:t>можно</a:t>
            </a:r>
            <a:r>
              <a:rPr lang="ru-RU" sz="2400" dirty="0" smtClean="0"/>
              <a:t>  </a:t>
            </a:r>
            <a:r>
              <a:rPr lang="ru-RU" sz="2400" dirty="0"/>
              <a:t>полюбоваться</a:t>
            </a:r>
            <a:r>
              <a:rPr lang="en-US" sz="2400" dirty="0"/>
              <a:t>  </a:t>
            </a:r>
            <a:r>
              <a:rPr lang="ru-RU" sz="2400" dirty="0"/>
              <a:t>таким необычным грибом, сфотографировать и оставить </a:t>
            </a:r>
            <a:r>
              <a:rPr lang="ru-RU" sz="2400" dirty="0" smtClean="0"/>
              <a:t>расти</a:t>
            </a:r>
            <a:endParaRPr lang="ru-RU" sz="2400" dirty="0"/>
          </a:p>
        </p:txBody>
      </p:sp>
      <p:pic>
        <p:nvPicPr>
          <p:cNvPr id="21506" name="Picture 2" descr="C:\Users\Liudmila Kibler\Documents\pautinnik-fioletoviy-544x3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912" y="1556792"/>
            <a:ext cx="7992888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Медведица госпожа красная </a:t>
            </a:r>
            <a:r>
              <a:rPr lang="ru-RU" sz="2700" dirty="0" smtClean="0"/>
              <a:t>сокращение </a:t>
            </a:r>
            <a:r>
              <a:rPr lang="ru-RU" sz="2700" dirty="0"/>
              <a:t>мест обитания, загрязнение окружающей </a:t>
            </a:r>
            <a:r>
              <a:rPr lang="ru-RU" sz="2700" dirty="0" smtClean="0"/>
              <a:t>среды</a:t>
            </a:r>
            <a:r>
              <a:rPr lang="ru-RU" sz="2700" dirty="0" smtClean="0">
                <a:solidFill>
                  <a:srgbClr val="7030A0"/>
                </a:solidFill>
              </a:rPr>
              <a:t> </a:t>
            </a:r>
            <a:endParaRPr lang="ru-RU" sz="2700" dirty="0"/>
          </a:p>
        </p:txBody>
      </p:sp>
      <p:pic>
        <p:nvPicPr>
          <p:cNvPr id="6148" name="Picture 4" descr="https://img.7dach.ru/uploads/images/07/78/43/2017/06/23/26493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524" y="1628800"/>
            <a:ext cx="8568952" cy="5107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253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Гребенчатый тритон </a:t>
            </a:r>
            <a:r>
              <a:rPr lang="en-US" b="1" dirty="0" smtClean="0">
                <a:solidFill>
                  <a:srgbClr val="7030A0"/>
                </a:solidFill>
              </a:rPr>
              <a:t/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ru-RU" sz="2400" dirty="0" smtClean="0"/>
              <a:t>загрязнение</a:t>
            </a:r>
            <a:r>
              <a:rPr lang="ru-RU" sz="2400" dirty="0"/>
              <a:t>, изменение состава </a:t>
            </a:r>
            <a:r>
              <a:rPr lang="ru-RU" sz="2400" dirty="0" smtClean="0"/>
              <a:t>воды, уничтожение </a:t>
            </a:r>
            <a:r>
              <a:rPr lang="ru-RU" sz="2400" dirty="0"/>
              <a:t>и осушение </a:t>
            </a:r>
            <a:r>
              <a:rPr lang="ru-RU" sz="2400" dirty="0" smtClean="0"/>
              <a:t>водоёмов.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7176" name="Picture 8" descr="https://static.mk.ru/upload/entities/2017/11/01/articlesImages/image/1b/36/aa/a5/ea3f4f9c54c54ff9ddf8015860711dd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855" y="1600200"/>
            <a:ext cx="8044290" cy="49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6933456" cy="1196752"/>
          </a:xfrm>
        </p:spPr>
        <p:txBody>
          <a:bodyPr>
            <a:noAutofit/>
          </a:bodyPr>
          <a:lstStyle/>
          <a:p>
            <a:r>
              <a:rPr lang="ru-RU" sz="2800" b="1" dirty="0" err="1">
                <a:solidFill>
                  <a:srgbClr val="7030A0"/>
                </a:solidFill>
              </a:rPr>
              <a:t>Краснобрюхая</a:t>
            </a:r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жерлянка 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400" dirty="0" smtClean="0"/>
              <a:t>разрушение </a:t>
            </a:r>
            <a:r>
              <a:rPr lang="ru-RU" sz="2400" dirty="0"/>
              <a:t>водоёмов, загрязнение воды и пересыхание </a:t>
            </a:r>
            <a:r>
              <a:rPr lang="ru-RU" sz="2400" dirty="0" smtClean="0"/>
              <a:t>водоёмов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5362" name="Picture 2" descr="C:\Users\Liudmila Kibler\Documents\zherlyanka-krasnobryuha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20447"/>
            <a:ext cx="8424936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Обыкновенная </a:t>
            </a:r>
            <a:r>
              <a:rPr lang="ru-RU" b="1" dirty="0" smtClean="0">
                <a:solidFill>
                  <a:srgbClr val="7030A0"/>
                </a:solidFill>
              </a:rPr>
              <a:t>белка–летяга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sz="2400" dirty="0" smtClean="0"/>
              <a:t>вырубка </a:t>
            </a:r>
            <a:r>
              <a:rPr lang="ru-RU" sz="2400" dirty="0"/>
              <a:t>лесов, изъятие дуплистых деревьев, загрязнение окружающей </a:t>
            </a:r>
            <a:r>
              <a:rPr lang="ru-RU" sz="2400" dirty="0" smtClean="0"/>
              <a:t>среды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146" name="Picture 2" descr="https://www.syl.ru/misc/i/ai/174021/6767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572" y="1556792"/>
            <a:ext cx="774086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Садовая соня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sz="2400" dirty="0" smtClean="0"/>
              <a:t>редкое </a:t>
            </a:r>
            <a:r>
              <a:rPr lang="ru-RU" sz="2400" dirty="0"/>
              <a:t>принесение </a:t>
            </a:r>
            <a:r>
              <a:rPr lang="ru-RU" sz="2400" dirty="0" smtClean="0"/>
              <a:t>потомства</a:t>
            </a:r>
            <a:endParaRPr lang="ru-RU" dirty="0"/>
          </a:p>
        </p:txBody>
      </p:sp>
      <p:pic>
        <p:nvPicPr>
          <p:cNvPr id="5122" name="Picture 2" descr="https://cherepah.ru/wp-content/uploads/6/b/0/6b09d499e8e321c48f1ee0341ef8370c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7920880" cy="485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922" y="191511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7030A0"/>
                </a:solidFill>
              </a:rPr>
              <a:t>Речная выдра </a:t>
            </a:r>
            <a:r>
              <a:rPr lang="ru-RU" sz="2400" b="1" dirty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/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200" dirty="0" smtClean="0"/>
              <a:t>причиной </a:t>
            </a:r>
            <a:r>
              <a:rPr lang="ru-RU" sz="2200" dirty="0"/>
              <a:t>уничтожения является </a:t>
            </a:r>
            <a:r>
              <a:rPr lang="ru-RU" sz="2200" dirty="0" smtClean="0"/>
              <a:t>ценный </a:t>
            </a:r>
            <a:r>
              <a:rPr lang="ru-RU" sz="2200" dirty="0"/>
              <a:t>мех </a:t>
            </a:r>
            <a:r>
              <a:rPr lang="ru-RU" sz="2200" dirty="0" smtClean="0"/>
              <a:t>животных</a:t>
            </a:r>
            <a:endParaRPr lang="ru-RU" sz="2200" b="1" dirty="0">
              <a:solidFill>
                <a:srgbClr val="7030A0"/>
              </a:solidFill>
            </a:endParaRPr>
          </a:p>
        </p:txBody>
      </p:sp>
      <p:pic>
        <p:nvPicPr>
          <p:cNvPr id="4098" name="Picture 2" descr="https://animaljournal.ru/articles/wild/kunii/rechnaya_vidra/rechnaya_vidra_opisani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644" y="1417638"/>
            <a:ext cx="804615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b="1" dirty="0">
                <a:solidFill>
                  <a:srgbClr val="7030A0"/>
                </a:solidFill>
              </a:rPr>
              <a:t>Европейская </a:t>
            </a:r>
            <a:r>
              <a:rPr lang="ru-RU" sz="2700" b="1" dirty="0" smtClean="0">
                <a:solidFill>
                  <a:srgbClr val="7030A0"/>
                </a:solidFill>
              </a:rPr>
              <a:t>чернозобая </a:t>
            </a:r>
            <a:r>
              <a:rPr lang="ru-RU" sz="2700" b="1" dirty="0">
                <a:solidFill>
                  <a:srgbClr val="7030A0"/>
                </a:solidFill>
              </a:rPr>
              <a:t>гагара </a:t>
            </a:r>
            <a:r>
              <a:rPr lang="ru-RU" sz="2700" dirty="0" smtClean="0"/>
              <a:t> </a:t>
            </a:r>
            <a:br>
              <a:rPr lang="ru-RU" sz="2700" dirty="0" smtClean="0"/>
            </a:br>
            <a:r>
              <a:rPr lang="ru-RU" sz="2700" dirty="0" smtClean="0"/>
              <a:t>загрязнение водоёмов </a:t>
            </a:r>
            <a:r>
              <a:rPr lang="ru-RU" sz="2700" dirty="0"/>
              <a:t>и </a:t>
            </a:r>
            <a:r>
              <a:rPr lang="ru-RU" sz="2700" dirty="0" smtClean="0"/>
              <a:t>снижение </a:t>
            </a:r>
            <a:r>
              <a:rPr lang="ru-RU" sz="2700" dirty="0"/>
              <a:t>количества </a:t>
            </a:r>
            <a:r>
              <a:rPr lang="ru-RU" sz="2700" dirty="0" smtClean="0"/>
              <a:t>рыбы</a:t>
            </a:r>
            <a:endParaRPr lang="ru-RU" sz="2700" b="1" dirty="0">
              <a:solidFill>
                <a:srgbClr val="0000FF"/>
              </a:solidFill>
            </a:endParaRPr>
          </a:p>
        </p:txBody>
      </p:sp>
      <p:pic>
        <p:nvPicPr>
          <p:cNvPr id="3074" name="Picture 2" descr="https://placepic.ru/wp-content/uploads/2019/03/gagara_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823" y="1417638"/>
            <a:ext cx="7920880" cy="517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Введение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dirty="0"/>
              <a:t>Актуальность темы: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pc="-100" dirty="0" smtClean="0"/>
              <a:t>Многие</a:t>
            </a:r>
            <a:r>
              <a:rPr lang="en-US" spc="-100" dirty="0"/>
              <a:t> </a:t>
            </a:r>
            <a:r>
              <a:rPr lang="en-US" spc="-100" dirty="0" smtClean="0"/>
              <a:t> </a:t>
            </a:r>
            <a:r>
              <a:rPr lang="ru-RU" spc="-100" dirty="0" smtClean="0"/>
              <a:t>литературные </a:t>
            </a:r>
            <a:r>
              <a:rPr lang="ru-RU" spc="-100" dirty="0"/>
              <a:t>произведения, </a:t>
            </a:r>
            <a:r>
              <a:rPr lang="ru-RU" spc="-100" dirty="0" smtClean="0"/>
              <a:t>документальные, художественные фильмы, телепередачи  </a:t>
            </a:r>
            <a:r>
              <a:rPr lang="ru-RU" spc="-100" dirty="0"/>
              <a:t>заставляют задуматься о бедственном положении всего живого. Природа находится в </a:t>
            </a:r>
            <a:r>
              <a:rPr lang="ru-RU" spc="-100" dirty="0" smtClean="0"/>
              <a:t>опасности! В последнее время  тема  охраны окружающего мира очень актуальна </a:t>
            </a:r>
            <a:r>
              <a:rPr lang="en-US" spc="-100" dirty="0" smtClean="0"/>
              <a:t>.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pc="-100" dirty="0"/>
          </a:p>
        </p:txBody>
      </p:sp>
    </p:spTree>
    <p:extLst>
      <p:ext uri="{BB962C8B-B14F-4D97-AF65-F5344CB8AC3E}">
        <p14:creationId xmlns:p14="http://schemas.microsoft.com/office/powerpoint/2010/main" val="309734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98" y="260648"/>
            <a:ext cx="8229600" cy="650525"/>
          </a:xfrm>
        </p:spPr>
        <p:txBody>
          <a:bodyPr>
            <a:noAutofit/>
          </a:bodyPr>
          <a:lstStyle/>
          <a:p>
            <a:r>
              <a:rPr lang="ru-RU" sz="2800" b="1" dirty="0" err="1">
                <a:solidFill>
                  <a:srgbClr val="7030A0"/>
                </a:solidFill>
              </a:rPr>
              <a:t>Серощёкая</a:t>
            </a:r>
            <a:r>
              <a:rPr lang="ru-RU" sz="2800" b="1" dirty="0">
                <a:solidFill>
                  <a:srgbClr val="7030A0"/>
                </a:solidFill>
              </a:rPr>
              <a:t> поганка </a:t>
            </a:r>
            <a:br>
              <a:rPr lang="ru-RU" sz="2800" b="1" dirty="0">
                <a:solidFill>
                  <a:srgbClr val="7030A0"/>
                </a:solidFill>
              </a:rPr>
            </a:br>
            <a:r>
              <a:rPr lang="ru-RU" sz="2400" dirty="0" smtClean="0"/>
              <a:t>редкий </a:t>
            </a:r>
            <a:r>
              <a:rPr lang="ru-RU" sz="2400" dirty="0"/>
              <a:t>гнездящийся </a:t>
            </a:r>
            <a:r>
              <a:rPr lang="ru-RU" sz="2400" dirty="0" smtClean="0"/>
              <a:t>вид</a:t>
            </a:r>
            <a:endParaRPr lang="ru-RU" sz="2400" b="1" dirty="0">
              <a:solidFill>
                <a:srgbClr val="0000FF"/>
              </a:solidFill>
            </a:endParaRPr>
          </a:p>
        </p:txBody>
      </p:sp>
      <p:pic>
        <p:nvPicPr>
          <p:cNvPr id="1026" name="Picture 2" descr="https://poster.nicefon.ru/2017_02/19/1080x610/2006734346464bac9084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222" y="1196752"/>
            <a:ext cx="856895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Бородатая неясыть  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sz="2400" dirty="0" smtClean="0"/>
              <a:t>исчезновение из–за </a:t>
            </a:r>
            <a:r>
              <a:rPr lang="ru-RU" sz="2400" dirty="0"/>
              <a:t>вырубки </a:t>
            </a:r>
            <a:r>
              <a:rPr lang="ru-RU" sz="2400" dirty="0" smtClean="0"/>
              <a:t>лесов</a:t>
            </a:r>
            <a:endParaRPr lang="ru-RU" dirty="0"/>
          </a:p>
        </p:txBody>
      </p:sp>
      <p:sp>
        <p:nvSpPr>
          <p:cNvPr id="5" name="AutoShape 4" descr="https://pm1.narvii.com/6781/4c3e353fa29d2a0977a2e5c6daacd09d9055a7adv2_hq.jpg"/>
          <p:cNvSpPr>
            <a:spLocks noGrp="1" noChangeAspect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6" name="Picture 6" descr="https://avatars.mds.yandex.net/get-zen_doc/1878571/pub_5d0c68cc27e94d00b074d3f3_5d0c7547bb362a00afe7b5a6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294" y="1417638"/>
            <a:ext cx="8193712" cy="5178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96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872" y="0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Орлан–белохвост </a:t>
            </a:r>
            <a:r>
              <a:rPr lang="ru-RU" sz="2700" b="1" dirty="0" smtClean="0">
                <a:solidFill>
                  <a:srgbClr val="0000FF"/>
                </a:solidFill>
              </a:rPr>
              <a:t> </a:t>
            </a:r>
            <a:br>
              <a:rPr lang="ru-RU" sz="2700" b="1" dirty="0" smtClean="0">
                <a:solidFill>
                  <a:srgbClr val="0000FF"/>
                </a:solidFill>
              </a:rPr>
            </a:br>
            <a:r>
              <a:rPr lang="ru-RU" sz="2700" dirty="0" smtClean="0"/>
              <a:t>выпиливание </a:t>
            </a:r>
            <a:r>
              <a:rPr lang="ru-RU" sz="2700" dirty="0"/>
              <a:t>старых </a:t>
            </a:r>
            <a:r>
              <a:rPr lang="ru-RU" sz="2700" dirty="0" smtClean="0"/>
              <a:t>деревьев </a:t>
            </a:r>
            <a:r>
              <a:rPr lang="ru-RU" sz="2700" dirty="0"/>
              <a:t>пригодных для </a:t>
            </a:r>
            <a:r>
              <a:rPr lang="ru-RU" sz="2700" dirty="0" smtClean="0"/>
              <a:t>гнездования,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/>
              <a:t>браконьерство </a:t>
            </a:r>
            <a:endParaRPr lang="ru-RU" sz="2400" dirty="0"/>
          </a:p>
        </p:txBody>
      </p:sp>
      <p:pic>
        <p:nvPicPr>
          <p:cNvPr id="13314" name="Picture 2" descr="C:\Users\Liudmila Kibler\Documents\orlan-belohvost-544x3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56792"/>
            <a:ext cx="8496944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Для сохранения популяций растений и животных в Тверской области  созданы заповедники и национальные парки</a:t>
            </a:r>
          </a:p>
        </p:txBody>
      </p:sp>
      <p:pic>
        <p:nvPicPr>
          <p:cNvPr id="1026" name="Picture 2" descr="https://fs.znanio.ru/methodology/images/c6/a5/c6a5b61191285dd19d39162d36d62c49d463f2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268760"/>
            <a:ext cx="8075239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39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://900igr.net/up/datas/154928/0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36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712968" cy="16288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/>
            </a:r>
            <a:br>
              <a:rPr lang="ru-RU" b="1" dirty="0">
                <a:solidFill>
                  <a:srgbClr val="0000FF"/>
                </a:solidFill>
              </a:rPr>
            </a:br>
            <a:r>
              <a:rPr lang="ru-RU" sz="4000" dirty="0">
                <a:solidFill>
                  <a:srgbClr val="7030A0"/>
                </a:solidFill>
              </a:rPr>
              <a:t>Памятка </a:t>
            </a:r>
            <a:r>
              <a:rPr lang="ru-RU" sz="4000" dirty="0" smtClean="0">
                <a:solidFill>
                  <a:srgbClr val="7030A0"/>
                </a:solidFill>
              </a:rPr>
              <a:t>«Правила </a:t>
            </a:r>
            <a:r>
              <a:rPr lang="ru-RU" sz="4000" dirty="0">
                <a:solidFill>
                  <a:srgbClr val="7030A0"/>
                </a:solidFill>
              </a:rPr>
              <a:t>поведения в природе»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" y="1340768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Не разрушай и не загрязняй  </a:t>
            </a:r>
            <a:r>
              <a:rPr lang="ru-RU" b="1" dirty="0" smtClean="0"/>
              <a:t>природу</a:t>
            </a:r>
            <a:r>
              <a:rPr lang="en-US" b="1" dirty="0" smtClean="0"/>
              <a:t>;</a:t>
            </a:r>
            <a:endParaRPr lang="ru-RU" b="1" dirty="0"/>
          </a:p>
          <a:p>
            <a:r>
              <a:rPr lang="ru-RU" b="1" dirty="0"/>
              <a:t>Не бери лишнего у </a:t>
            </a:r>
            <a:r>
              <a:rPr lang="ru-RU" b="1" dirty="0" smtClean="0"/>
              <a:t>природы</a:t>
            </a:r>
            <a:r>
              <a:rPr lang="en-US" b="1" dirty="0" smtClean="0"/>
              <a:t>;</a:t>
            </a:r>
            <a:endParaRPr lang="ru-RU" b="1" dirty="0"/>
          </a:p>
          <a:p>
            <a:r>
              <a:rPr lang="ru-RU" b="1" dirty="0"/>
              <a:t>Не разоряй </a:t>
            </a:r>
            <a:r>
              <a:rPr lang="ru-RU" b="1" dirty="0" smtClean="0"/>
              <a:t>муравейники</a:t>
            </a:r>
            <a:r>
              <a:rPr lang="en-US" b="1" dirty="0" smtClean="0"/>
              <a:t>;</a:t>
            </a:r>
            <a:endParaRPr lang="ru-RU" b="1" dirty="0"/>
          </a:p>
          <a:p>
            <a:r>
              <a:rPr lang="ru-RU" b="1" dirty="0"/>
              <a:t>Не руби и не обламывай  живые деревья  и  </a:t>
            </a:r>
            <a:r>
              <a:rPr lang="ru-RU" b="1" dirty="0" smtClean="0"/>
              <a:t>кустарники</a:t>
            </a:r>
            <a:r>
              <a:rPr lang="en-US" b="1" dirty="0" smtClean="0"/>
              <a:t>;</a:t>
            </a:r>
            <a:endParaRPr lang="ru-RU" b="1" dirty="0"/>
          </a:p>
          <a:p>
            <a:r>
              <a:rPr lang="ru-RU" b="1" dirty="0"/>
              <a:t>Не разводи костры под </a:t>
            </a:r>
            <a:r>
              <a:rPr lang="ru-RU" b="1" dirty="0" smtClean="0"/>
              <a:t>деревьями</a:t>
            </a:r>
            <a:r>
              <a:rPr lang="en-US" b="1" dirty="0" smtClean="0"/>
              <a:t>;</a:t>
            </a:r>
            <a:endParaRPr lang="ru-RU" b="1" dirty="0"/>
          </a:p>
          <a:p>
            <a:r>
              <a:rPr lang="ru-RU" b="1" dirty="0"/>
              <a:t>Не оставляй мусор,  банки и </a:t>
            </a:r>
            <a:r>
              <a:rPr lang="ru-RU" b="1" dirty="0" smtClean="0"/>
              <a:t>пластик</a:t>
            </a:r>
            <a:r>
              <a:rPr lang="en-US" b="1" dirty="0" smtClean="0"/>
              <a:t>;</a:t>
            </a:r>
            <a:endParaRPr lang="ru-RU" b="1" dirty="0"/>
          </a:p>
          <a:p>
            <a:r>
              <a:rPr lang="ru-RU" b="1" dirty="0"/>
              <a:t>Не рви </a:t>
            </a:r>
            <a:r>
              <a:rPr lang="ru-RU" b="1" dirty="0" smtClean="0"/>
              <a:t>цветы</a:t>
            </a:r>
            <a:r>
              <a:rPr lang="en-US" b="1" dirty="0" smtClean="0"/>
              <a:t>;</a:t>
            </a:r>
            <a:endParaRPr lang="ru-RU" b="1" dirty="0"/>
          </a:p>
          <a:p>
            <a:r>
              <a:rPr lang="ru-RU" b="1" dirty="0"/>
              <a:t>Не разоряй гнёзда </a:t>
            </a:r>
            <a:r>
              <a:rPr lang="ru-RU" b="1" dirty="0" smtClean="0"/>
              <a:t>птиц</a:t>
            </a:r>
            <a:r>
              <a:rPr lang="en-US" b="1" dirty="0" smtClean="0"/>
              <a:t>;</a:t>
            </a:r>
            <a:endParaRPr lang="ru-RU" b="1" dirty="0"/>
          </a:p>
          <a:p>
            <a:r>
              <a:rPr lang="ru-RU" b="1" dirty="0"/>
              <a:t>Не бери домой детёнышей </a:t>
            </a:r>
            <a:r>
              <a:rPr lang="ru-RU" b="1" dirty="0" smtClean="0"/>
              <a:t>зверей.</a:t>
            </a:r>
            <a:endParaRPr lang="ru-RU" b="1" dirty="0"/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Text, Gericht enthält.&#10;&#10;Automatisch generierte Beschreibung">
            <a:extLst>
              <a:ext uri="{FF2B5EF4-FFF2-40B4-BE49-F238E27FC236}">
                <a16:creationId xmlns:a16="http://schemas.microsoft.com/office/drawing/2014/main" id="{75EDBFEE-BDB3-4B4F-8BFF-D8BBFBFDF0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51170" y="-1141832"/>
            <a:ext cx="6850997" cy="913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93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Заключение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/>
              <a:t>    Я изучил литературу о Красной книге  Тверской области, рассказал о  растениях и животных, которые находятся на грани исчезновения. Этот проект заставил меня задуматься о том, что мир природы хрупок и беззащитен. Мы должны спасти и сохранить окружающий нас мир!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Список литературы: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«Красная </a:t>
            </a:r>
            <a:r>
              <a:rPr lang="ru-RU" sz="2400" dirty="0"/>
              <a:t>книга Тверской </a:t>
            </a:r>
            <a:r>
              <a:rPr lang="ru-RU" sz="2400" dirty="0" smtClean="0"/>
              <a:t>области» / </a:t>
            </a:r>
            <a:r>
              <a:rPr lang="ru-RU" sz="2400" dirty="0"/>
              <a:t>Ред. А.С.</a:t>
            </a:r>
          </a:p>
          <a:p>
            <a:pPr>
              <a:buNone/>
            </a:pPr>
            <a:r>
              <a:rPr lang="ru-RU" sz="2400" dirty="0"/>
              <a:t>   </a:t>
            </a:r>
            <a:r>
              <a:rPr lang="en-US" sz="2400" dirty="0"/>
              <a:t>  </a:t>
            </a:r>
            <a:r>
              <a:rPr lang="ru-RU" sz="2400" dirty="0"/>
              <a:t>Сорокин. </a:t>
            </a:r>
            <a:r>
              <a:rPr lang="ru-RU" sz="2400" dirty="0" smtClean="0"/>
              <a:t>Издательство «Антэк» </a:t>
            </a:r>
            <a:r>
              <a:rPr lang="ru-RU" sz="2400" dirty="0"/>
              <a:t>2002г.</a:t>
            </a:r>
          </a:p>
          <a:p>
            <a:r>
              <a:rPr lang="ru-RU" sz="2400" dirty="0" smtClean="0"/>
              <a:t>Учебник « </a:t>
            </a:r>
            <a:r>
              <a:rPr lang="ru-RU" sz="2400" dirty="0"/>
              <a:t>Окружающий мир 3 класс »  А. А. Плешаков</a:t>
            </a:r>
          </a:p>
          <a:p>
            <a:r>
              <a:rPr lang="en-US" sz="2400" dirty="0"/>
              <a:t>https://myslide.ru/presentation/krasnaya-kniga-tverskoj-oblasti</a:t>
            </a:r>
            <a:endParaRPr lang="ru-RU" sz="2400" dirty="0"/>
          </a:p>
          <a:p>
            <a:r>
              <a:rPr lang="en-US" sz="2400" dirty="0"/>
              <a:t>https://clubhistory.ru</a:t>
            </a:r>
            <a:endParaRPr lang="ru-RU" sz="2400" dirty="0"/>
          </a:p>
          <a:p>
            <a:r>
              <a:rPr lang="ru-RU" sz="2400" dirty="0"/>
              <a:t>https://gribnik.info</a:t>
            </a:r>
          </a:p>
          <a:p>
            <a:r>
              <a:rPr lang="en-US" sz="2400" dirty="0"/>
              <a:t>https://ru.wikipedia.org</a:t>
            </a:r>
            <a:endParaRPr lang="ru-RU" sz="2400" dirty="0"/>
          </a:p>
          <a:p>
            <a:r>
              <a:rPr lang="en-US" sz="2400" dirty="0"/>
              <a:t>https://redbook.su/</a:t>
            </a:r>
            <a:endParaRPr lang="ru-RU" sz="2400" dirty="0"/>
          </a:p>
          <a:p>
            <a:r>
              <a:rPr lang="en-US" sz="2400" dirty="0"/>
              <a:t>https://ru.wikipedia.org/wiki</a:t>
            </a:r>
            <a:endParaRPr lang="ru-RU" sz="2400" dirty="0"/>
          </a:p>
          <a:p>
            <a:r>
              <a:rPr lang="en-US" sz="2400" dirty="0"/>
              <a:t>https://redbook.su/</a:t>
            </a:r>
            <a:endParaRPr lang="ru-RU" sz="2400" dirty="0"/>
          </a:p>
          <a:p>
            <a:endParaRPr lang="en-US" sz="2400" dirty="0"/>
          </a:p>
          <a:p>
            <a:endParaRPr lang="en-US" dirty="0"/>
          </a:p>
          <a:p>
            <a:endParaRPr lang="en-US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588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ru-RU" dirty="0" smtClean="0"/>
              <a:t>Познакомить с историей создания   Красной книги </a:t>
            </a:r>
            <a:r>
              <a:rPr lang="ru-RU" dirty="0"/>
              <a:t>Тверской </a:t>
            </a:r>
            <a:r>
              <a:rPr lang="ru-RU" dirty="0" smtClean="0"/>
              <a:t>области.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Рассказать о редких видах </a:t>
            </a:r>
            <a:r>
              <a:rPr lang="ru-RU" dirty="0"/>
              <a:t>растений и животных, занесённых в Красную </a:t>
            </a:r>
            <a:r>
              <a:rPr lang="ru-RU" dirty="0" smtClean="0"/>
              <a:t>книгу.</a:t>
            </a:r>
            <a:endParaRPr lang="ru-RU" dirty="0"/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/>
              <a:t>Задачи: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pPr algn="just"/>
            <a:r>
              <a:rPr lang="ru-RU" dirty="0" smtClean="0"/>
              <a:t>Рассказать о причинах исчезновения и уменьшения численности растений и животных нашего края. </a:t>
            </a:r>
            <a:endParaRPr lang="ru-RU" dirty="0"/>
          </a:p>
          <a:p>
            <a:pPr algn="just"/>
            <a:r>
              <a:rPr lang="ru-RU" dirty="0" smtClean="0"/>
              <a:t>Воспитывать бережное </a:t>
            </a:r>
            <a:r>
              <a:rPr lang="ru-RU" dirty="0"/>
              <a:t>отношение к </a:t>
            </a:r>
            <a:r>
              <a:rPr lang="ru-RU" dirty="0" smtClean="0"/>
              <a:t>природе 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Тип проекта: информационный, творческий.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Ожидаемые результаты </a:t>
            </a:r>
            <a:r>
              <a:rPr lang="ru-RU" dirty="0"/>
              <a:t>проекта: заинтересованность моих одноклассников в изучении этой темы, проявление добрых чувств по отношению ко всему живому и умение делать выводы из изучаемого материала.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Этапы реализации проекта: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i="1" dirty="0" smtClean="0"/>
              <a:t>1 </a:t>
            </a:r>
            <a:r>
              <a:rPr lang="ru-RU" i="1" dirty="0"/>
              <a:t>этап – организационный.</a:t>
            </a:r>
            <a:endParaRPr lang="ru-RU" dirty="0"/>
          </a:p>
          <a:p>
            <a:pPr algn="just">
              <a:buNone/>
            </a:pPr>
            <a:r>
              <a:rPr lang="ru-RU" dirty="0"/>
              <a:t>    На уроках окружающего мира мы говорили о растениях и животных, которые находятся на грани </a:t>
            </a:r>
            <a:r>
              <a:rPr lang="ru-RU" dirty="0" smtClean="0"/>
              <a:t>исчезновения </a:t>
            </a:r>
            <a:r>
              <a:rPr lang="ru-RU" dirty="0"/>
              <a:t>и поэтому занесены в Красную </a:t>
            </a:r>
            <a:r>
              <a:rPr lang="ru-RU" dirty="0" smtClean="0"/>
              <a:t>книгу Тверской области. </a:t>
            </a:r>
            <a:r>
              <a:rPr lang="ru-RU" dirty="0"/>
              <a:t>Эта тема </a:t>
            </a:r>
            <a:r>
              <a:rPr lang="ru-RU" dirty="0" smtClean="0"/>
              <a:t>и определила направление моего проекта, составление плана действий и способы его реализации.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2 этап – информационно-операционный.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pPr algn="just"/>
            <a:r>
              <a:rPr lang="ru-RU" dirty="0"/>
              <a:t>Сбор </a:t>
            </a:r>
            <a:r>
              <a:rPr lang="ru-RU" dirty="0" smtClean="0"/>
              <a:t>материала;</a:t>
            </a:r>
            <a:endParaRPr lang="ru-RU" dirty="0"/>
          </a:p>
          <a:p>
            <a:r>
              <a:rPr lang="ru-RU" dirty="0" smtClean="0"/>
              <a:t>Работа с </a:t>
            </a:r>
            <a:r>
              <a:rPr lang="ru-RU" dirty="0"/>
              <a:t>литературой и </a:t>
            </a:r>
            <a:r>
              <a:rPr lang="ru-RU" dirty="0" err="1" smtClean="0"/>
              <a:t>интернет-ресурсами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Выполнение </a:t>
            </a:r>
            <a:r>
              <a:rPr lang="ru-RU" dirty="0" smtClean="0"/>
              <a:t>проекта.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3 этап – итоговый.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Представление результата своей деятельности в классе, формулировка </a:t>
            </a:r>
            <a:r>
              <a:rPr lang="ru-RU" dirty="0" smtClean="0"/>
              <a:t>выводов.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670</Words>
  <Application>Microsoft Office PowerPoint</Application>
  <PresentationFormat>Экран (4:3)</PresentationFormat>
  <Paragraphs>95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1" baseType="lpstr">
      <vt:lpstr>Arial</vt:lpstr>
      <vt:lpstr>Calibri</vt:lpstr>
      <vt:lpstr>Тема Office</vt:lpstr>
      <vt:lpstr>Проект – презентация на тему:</vt:lpstr>
      <vt:lpstr> Оглавление </vt:lpstr>
      <vt:lpstr>Введение</vt:lpstr>
      <vt:lpstr>Цель проекта:</vt:lpstr>
      <vt:lpstr>Задачи: </vt:lpstr>
      <vt:lpstr>Тип проекта: информационный, творческий.</vt:lpstr>
      <vt:lpstr>Этапы реализации проекта: </vt:lpstr>
      <vt:lpstr>2 этап – информационно-операционный.</vt:lpstr>
      <vt:lpstr>3 этап – итоговый.</vt:lpstr>
      <vt:lpstr>История создания Красной книги </vt:lpstr>
      <vt:lpstr>Что такое Красная книга? </vt:lpstr>
      <vt:lpstr>История создания Красной книги </vt:lpstr>
      <vt:lpstr> Красная книга Тверской области </vt:lpstr>
      <vt:lpstr>История Красной книги Тверской области</vt:lpstr>
      <vt:lpstr>Презентация PowerPoint</vt:lpstr>
      <vt:lpstr>Презентация PowerPoint</vt:lpstr>
      <vt:lpstr>Презентация PowerPoint</vt:lpstr>
      <vt:lpstr>  </vt:lpstr>
      <vt:lpstr>Гвоздика песчаная  вырубка сосновых лесов, сбор в букеты, выкапывание</vt:lpstr>
      <vt:lpstr>  Ветреница дубравная  вырубка лесов, осушение болот, использование удобрений, сбор букетов  </vt:lpstr>
      <vt:lpstr>  Спарассис курчавый в природе встречается  нечасто. В древесной коре можно его  увидеть раз в несколько лет, поэтому он был занесён в Красную книгу </vt:lpstr>
      <vt:lpstr>Паутинник фиолетовый  очень редкий гриб, можно  полюбоваться  таким необычным грибом, сфотографировать и оставить расти</vt:lpstr>
      <vt:lpstr>Медведица госпожа красная сокращение мест обитания, загрязнение окружающей среды </vt:lpstr>
      <vt:lpstr>Гребенчатый тритон  загрязнение, изменение состава воды, уничтожение и осушение водоёмов.</vt:lpstr>
      <vt:lpstr>Краснобрюхая жерлянка  разрушение водоёмов, загрязнение воды и пересыхание водоёмов</vt:lpstr>
      <vt:lpstr>Обыкновенная белка–летяга  вырубка лесов, изъятие дуплистых деревьев, загрязнение окружающей среды</vt:lpstr>
      <vt:lpstr>Садовая соня  редкое принесение потомства</vt:lpstr>
      <vt:lpstr>Речная выдра   причиной уничтожения является ценный мех животных</vt:lpstr>
      <vt:lpstr>Европейская чернозобая гагара   загрязнение водоёмов и снижение количества рыбы</vt:lpstr>
      <vt:lpstr>Серощёкая поганка  редкий гнездящийся вид</vt:lpstr>
      <vt:lpstr>Бородатая неясыть   исчезновение из–за вырубки лесов</vt:lpstr>
      <vt:lpstr>Орлан–белохвост   выпиливание старых деревьев пригодных для гнездования, браконьерство </vt:lpstr>
      <vt:lpstr>Для сохранения популяций растений и животных в Тверской области  созданы заповедники и национальные парки</vt:lpstr>
      <vt:lpstr>Презентация PowerPoint</vt:lpstr>
      <vt:lpstr> Памятка «Правила поведения в природе» </vt:lpstr>
      <vt:lpstr>Презентация PowerPoint</vt:lpstr>
      <vt:lpstr> Заключение </vt:lpstr>
      <vt:lpstr>Список литературы: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Liudmila Kibler</dc:creator>
  <cp:lastModifiedBy>Пользователь Windows</cp:lastModifiedBy>
  <cp:revision>124</cp:revision>
  <dcterms:created xsi:type="dcterms:W3CDTF">2020-08-29T22:58:34Z</dcterms:created>
  <dcterms:modified xsi:type="dcterms:W3CDTF">2021-04-05T17:50:32Z</dcterms:modified>
</cp:coreProperties>
</file>