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5/29/2018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5/29/2018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5/29/2018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5/29/2018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i1.wp.com/rusorn.ru/wp-content/uploads/2014/03/%D0%9C%D0%B8%D1%85%D0%B0%D0%B9%D0%BB%D0%BE%D0%B2%D1%81%D0%BA%D0%BE%D0%B5-%D0%BA%D1%80%D1%83%D0%B6%D0%B5%D0%B2%D0%BE-18-e1396196515846.jpg" TargetMode="External"/><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2.wp.com/rusorn.ru/wp-content/uploads/2014/03/%D0%9C%D0%B8%D1%85%D0%B0%D0%B9%D0%BB%D0%BE%D0%B2%D1%81%D0%BA%D0%BE%D0%B5-%D0%BA%D1%80%D1%83%D0%B6%D0%B5%D0%B2%D0%BE-17.jpg" TargetMode="Externa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hyperlink" Target="http://i1.wp.com/rusorn.ru/wp-content/uploads/2014/03/%D0%9C%D0%B8%D1%85%D0%B0%D0%B9%D0%BB%D0%BE%D0%B2%D1%81%D0%BA%D0%BE%D0%B5-%D0%BA%D1%80%D1%83%D0%B6%D0%B5%D0%B2%D0%BE-1.jp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i2.wp.com/rusorn.ru/wp-content/uploads/2014/03/%D0%9C%D0%B8%D1%85%D0%B0%D0%B9%D0%BB%D0%BE%D0%B2%D1%81%D0%BA%D0%BE%D0%B5-%D0%BA%D1%80%D1%83%D0%B6%D0%B5%D0%B2%D0%BE-2.jpg" TargetMode="External"/><Relationship Id="rId2" Type="http://schemas.openxmlformats.org/officeDocument/2006/relationships/image" Target="../media/image6.jpeg"/><Relationship Id="rId1" Type="http://schemas.openxmlformats.org/officeDocument/2006/relationships/slideLayout" Target="../slideLayouts/slideLayout8.xml"/><Relationship Id="rId6" Type="http://schemas.openxmlformats.org/officeDocument/2006/relationships/image" Target="../media/image8.jpeg"/><Relationship Id="rId5" Type="http://schemas.openxmlformats.org/officeDocument/2006/relationships/hyperlink" Target="http://i2.wp.com/rusorn.ru/wp-content/uploads/2014/03/%D0%9C%D0%B8%D1%85%D0%B0%D0%B9%D0%BB%D0%BE%D0%B2%D1%81%D0%BA%D0%BE%D0%B5-%D0%BA%D1%80%D1%83%D0%B6%D0%B5%D0%B2%D0%BE-12.jpg" TargetMode="Externa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1.jpeg"/><Relationship Id="rId2" Type="http://schemas.openxmlformats.org/officeDocument/2006/relationships/hyperlink" Target="http://i1.wp.com/rusorn.ru/wp-content/uploads/2014/03/%D0%9C%D0%B8%D1%85%D0%B0%D0%B9%D0%BB%D0%BE%D0%B2%D1%81%D0%BA%D0%BE%D0%B5-%D0%BA%D1%80%D1%83%D0%B6%D0%B5%D0%B2%D0%BE-5.jpg" TargetMode="External"/><Relationship Id="rId1" Type="http://schemas.openxmlformats.org/officeDocument/2006/relationships/slideLayout" Target="../slideLayouts/slideLayout6.xml"/><Relationship Id="rId6" Type="http://schemas.openxmlformats.org/officeDocument/2006/relationships/hyperlink" Target="http://i2.wp.com/rusorn.ru/wp-content/uploads/2014/03/%D0%9C%D0%B8%D1%85%D0%B0%D0%B9%D0%BB%D0%BE%D0%B2%D1%81%D0%BA%D0%BE%D0%B5-%D0%BA%D1%80%D1%83%D0%B6%D0%B5%D0%B2%D0%BE-16.jpg" TargetMode="External"/><Relationship Id="rId5" Type="http://schemas.openxmlformats.org/officeDocument/2006/relationships/image" Target="../media/image10.jpeg"/><Relationship Id="rId4" Type="http://schemas.openxmlformats.org/officeDocument/2006/relationships/hyperlink" Target="http://i1.wp.com/rusorn.ru/wp-content/uploads/2014/03/%D0%9C%D0%B8%D1%85%D0%B0%D0%B9%D0%BB%D0%BE%D0%B2%D1%81%D0%BA%D0%BE%D0%B5-%D0%BA%D1%80%D1%83%D0%B6%D0%B5%D0%B2%D0%BE-4.jp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8.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i.pinimg.com/736x/07/1e/d7/071ed7e5df5cb580a56e912e821a6dd1--bobbin-lace-journal.jpg"/>
          <p:cNvPicPr/>
          <p:nvPr/>
        </p:nvPicPr>
        <p:blipFill>
          <a:blip r:embed="rId2"/>
          <a:srcRect/>
          <a:stretch>
            <a:fillRect/>
          </a:stretch>
        </p:blipFill>
        <p:spPr bwMode="auto">
          <a:xfrm>
            <a:off x="4038600" y="152400"/>
            <a:ext cx="4951413" cy="270489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2" name="Заголовок 1"/>
          <p:cNvSpPr>
            <a:spLocks noGrp="1"/>
          </p:cNvSpPr>
          <p:nvPr>
            <p:ph type="ctrTitle"/>
          </p:nvPr>
        </p:nvSpPr>
        <p:spPr>
          <a:xfrm>
            <a:off x="914400" y="2133600"/>
            <a:ext cx="7772400" cy="1470025"/>
          </a:xfrm>
        </p:spPr>
        <p:txBody>
          <a:bodyPr>
            <a:normAutofit fontScale="90000"/>
          </a:bodyPr>
          <a:lstStyle/>
          <a:p>
            <a:r>
              <a:rPr lang="ru-RU" b="1" i="1" dirty="0" smtClean="0">
                <a:solidFill>
                  <a:schemeClr val="accent2">
                    <a:lumMod val="50000"/>
                  </a:schemeClr>
                </a:solidFill>
              </a:rPr>
              <a:t/>
            </a:r>
            <a:br>
              <a:rPr lang="ru-RU" b="1" i="1" dirty="0" smtClean="0">
                <a:solidFill>
                  <a:schemeClr val="accent2">
                    <a:lumMod val="50000"/>
                  </a:schemeClr>
                </a:solidFill>
              </a:rPr>
            </a:br>
            <a:r>
              <a:rPr lang="ru-RU" b="1" i="1" dirty="0" smtClean="0">
                <a:solidFill>
                  <a:schemeClr val="accent2">
                    <a:lumMod val="50000"/>
                  </a:schemeClr>
                </a:solidFill>
              </a:rPr>
              <a:t/>
            </a:r>
            <a:br>
              <a:rPr lang="ru-RU" b="1" i="1" dirty="0" smtClean="0">
                <a:solidFill>
                  <a:schemeClr val="accent2">
                    <a:lumMod val="50000"/>
                  </a:schemeClr>
                </a:solidFill>
              </a:rPr>
            </a:br>
            <a:r>
              <a:rPr lang="ru-RU" b="1" i="1" dirty="0" smtClean="0">
                <a:solidFill>
                  <a:schemeClr val="accent2">
                    <a:lumMod val="50000"/>
                  </a:schemeClr>
                </a:solidFill>
              </a:rPr>
              <a:t/>
            </a:r>
            <a:br>
              <a:rPr lang="ru-RU" b="1" i="1" dirty="0" smtClean="0">
                <a:solidFill>
                  <a:schemeClr val="accent2">
                    <a:lumMod val="50000"/>
                  </a:schemeClr>
                </a:solidFill>
              </a:rPr>
            </a:br>
            <a:r>
              <a:rPr lang="ru-RU" b="1" i="1" dirty="0" smtClean="0">
                <a:solidFill>
                  <a:schemeClr val="accent2">
                    <a:lumMod val="50000"/>
                  </a:schemeClr>
                </a:solidFill>
              </a:rPr>
              <a:t>Михайловское кружево – на вес золото….</a:t>
            </a:r>
            <a:endParaRPr lang="ru-RU" b="1" i="1" dirty="0">
              <a:solidFill>
                <a:schemeClr val="accent2">
                  <a:lumMod val="50000"/>
                </a:schemeClr>
              </a:solidFill>
            </a:endParaRPr>
          </a:p>
        </p:txBody>
      </p:sp>
      <p:sp>
        <p:nvSpPr>
          <p:cNvPr id="3" name="Подзаголовок 2"/>
          <p:cNvSpPr>
            <a:spLocks noGrp="1"/>
          </p:cNvSpPr>
          <p:nvPr>
            <p:ph type="subTitle" idx="1"/>
          </p:nvPr>
        </p:nvSpPr>
        <p:spPr>
          <a:xfrm>
            <a:off x="3886200" y="4876800"/>
            <a:ext cx="4953000" cy="1447800"/>
          </a:xfrm>
        </p:spPr>
        <p:txBody>
          <a:bodyPr>
            <a:normAutofit/>
          </a:bodyPr>
          <a:lstStyle/>
          <a:p>
            <a:pPr algn="r"/>
            <a:r>
              <a:rPr lang="ru-RU" sz="2400" i="1" dirty="0" smtClean="0">
                <a:solidFill>
                  <a:schemeClr val="accent2">
                    <a:lumMod val="50000"/>
                  </a:schemeClr>
                </a:solidFill>
              </a:rPr>
              <a:t>Подготовил воспитатель </a:t>
            </a:r>
            <a:r>
              <a:rPr lang="ru-RU" sz="2400" i="1" dirty="0" err="1" smtClean="0">
                <a:solidFill>
                  <a:schemeClr val="accent2">
                    <a:lumMod val="50000"/>
                  </a:schemeClr>
                </a:solidFill>
              </a:rPr>
              <a:t>Гончаренок</a:t>
            </a:r>
            <a:r>
              <a:rPr lang="ru-RU" sz="2400" i="1" dirty="0" smtClean="0">
                <a:solidFill>
                  <a:schemeClr val="accent2">
                    <a:lumMod val="50000"/>
                  </a:schemeClr>
                </a:solidFill>
              </a:rPr>
              <a:t> Елена Михайловна.</a:t>
            </a:r>
            <a:endParaRPr lang="ru-RU" sz="2400" i="1" dirty="0">
              <a:solidFill>
                <a:schemeClr val="accent2">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81000"/>
            <a:ext cx="8001000" cy="1036638"/>
          </a:xfrm>
        </p:spPr>
        <p:txBody>
          <a:bodyPr>
            <a:normAutofit fontScale="90000"/>
          </a:bodyPr>
          <a:lstStyle/>
          <a:p>
            <a:r>
              <a:rPr lang="ru-RU" b="1" i="1" dirty="0" smtClean="0">
                <a:solidFill>
                  <a:schemeClr val="accent2">
                    <a:lumMod val="50000"/>
                  </a:schemeClr>
                </a:solidFill>
              </a:rPr>
              <a:t>ИСТОРИЯ МИХАЙЛОВСКОГО КРУЖЕВА</a:t>
            </a:r>
            <a:r>
              <a:rPr lang="ru-RU" dirty="0" smtClean="0"/>
              <a:t/>
            </a:r>
            <a:br>
              <a:rPr lang="ru-RU" dirty="0" smtClean="0"/>
            </a:br>
            <a:endParaRPr lang="ru-RU" dirty="0"/>
          </a:p>
        </p:txBody>
      </p:sp>
      <p:sp>
        <p:nvSpPr>
          <p:cNvPr id="4" name="Содержимое 3"/>
          <p:cNvSpPr>
            <a:spLocks noGrp="1"/>
          </p:cNvSpPr>
          <p:nvPr>
            <p:ph sz="half" idx="2"/>
          </p:nvPr>
        </p:nvSpPr>
        <p:spPr/>
        <p:txBody>
          <a:bodyPr>
            <a:normAutofit fontScale="55000" lnSpcReduction="20000"/>
          </a:bodyPr>
          <a:lstStyle/>
          <a:p>
            <a:r>
              <a:rPr lang="ru-RU" i="1" dirty="0" smtClean="0">
                <a:solidFill>
                  <a:schemeClr val="accent2">
                    <a:lumMod val="50000"/>
                  </a:schemeClr>
                </a:solidFill>
              </a:rPr>
              <a:t>Первое упоминание о цветном </a:t>
            </a:r>
            <a:r>
              <a:rPr lang="ru-RU" i="1" dirty="0" err="1" smtClean="0">
                <a:solidFill>
                  <a:schemeClr val="accent2">
                    <a:lumMod val="50000"/>
                  </a:schemeClr>
                </a:solidFill>
              </a:rPr>
              <a:t>михайловском</a:t>
            </a:r>
            <a:r>
              <a:rPr lang="ru-RU" i="1" dirty="0" smtClean="0">
                <a:solidFill>
                  <a:schemeClr val="accent2">
                    <a:lumMod val="50000"/>
                  </a:schemeClr>
                </a:solidFill>
              </a:rPr>
              <a:t> кружеве относится к середине XVIII в. Михайловское значительно отличается от кружев, изготовляемых в других областях (вологодское кружево, </a:t>
            </a:r>
            <a:r>
              <a:rPr lang="ru-RU" i="1" dirty="0" err="1" smtClean="0">
                <a:solidFill>
                  <a:schemeClr val="accent2">
                    <a:lumMod val="50000"/>
                  </a:schemeClr>
                </a:solidFill>
              </a:rPr>
              <a:t>елецкое</a:t>
            </a:r>
            <a:r>
              <a:rPr lang="ru-RU" i="1" dirty="0" smtClean="0">
                <a:solidFill>
                  <a:schemeClr val="accent2">
                    <a:lumMod val="50000"/>
                  </a:schemeClr>
                </a:solidFill>
              </a:rPr>
              <a:t> кружево и т.д.), как по технике плетения, так и по характеру рисунка. Выполняют его в простой технике численного кружевоплетения, сохраняя старинный характер рисунка и расцветки. Эта техника уникальна и не имеет аналогов и мире. Для выполнения численного кружева не нужны были заранее нарисованные узоры – сколки. </a:t>
            </a:r>
            <a:br>
              <a:rPr lang="ru-RU" i="1" dirty="0" smtClean="0">
                <a:solidFill>
                  <a:schemeClr val="accent2">
                    <a:lumMod val="50000"/>
                  </a:schemeClr>
                </a:solidFill>
              </a:rPr>
            </a:br>
            <a:r>
              <a:rPr lang="ru-RU" i="1" dirty="0" smtClean="0">
                <a:solidFill>
                  <a:schemeClr val="accent2">
                    <a:lumMod val="50000"/>
                  </a:schemeClr>
                </a:solidFill>
              </a:rPr>
              <a:t>В Михайловском уезде выплетались кружева различной ширины: узкое без сколков в </a:t>
            </a:r>
            <a:r>
              <a:rPr lang="ru-RU" i="1" dirty="0" err="1" smtClean="0">
                <a:solidFill>
                  <a:schemeClr val="accent2">
                    <a:lumMod val="50000"/>
                  </a:schemeClr>
                </a:solidFill>
              </a:rPr>
              <a:t>Виленках</a:t>
            </a:r>
            <a:r>
              <a:rPr lang="ru-RU" i="1" dirty="0" smtClean="0">
                <a:solidFill>
                  <a:schemeClr val="accent2">
                    <a:lumMod val="50000"/>
                  </a:schemeClr>
                </a:solidFill>
              </a:rPr>
              <a:t>, среднее кружево с картонной меркой – в </a:t>
            </a:r>
            <a:r>
              <a:rPr lang="ru-RU" i="1" dirty="0" err="1" smtClean="0">
                <a:solidFill>
                  <a:schemeClr val="accent2">
                    <a:lumMod val="50000"/>
                  </a:schemeClr>
                </a:solidFill>
              </a:rPr>
              <a:t>Стублево</a:t>
            </a:r>
            <a:r>
              <a:rPr lang="ru-RU" i="1" dirty="0" smtClean="0">
                <a:solidFill>
                  <a:schemeClr val="accent2">
                    <a:lumMod val="50000"/>
                  </a:schemeClr>
                </a:solidFill>
              </a:rPr>
              <a:t> и Стрелецких выселках, широкое цветное кружево – в селе </a:t>
            </a:r>
            <a:r>
              <a:rPr lang="ru-RU" i="1" dirty="0" err="1" smtClean="0">
                <a:solidFill>
                  <a:schemeClr val="accent2">
                    <a:lumMod val="50000"/>
                  </a:schemeClr>
                </a:solidFill>
              </a:rPr>
              <a:t>Новопанское</a:t>
            </a:r>
            <a:r>
              <a:rPr lang="ru-RU" i="1" dirty="0" smtClean="0">
                <a:solidFill>
                  <a:schemeClr val="accent2">
                    <a:lumMod val="50000"/>
                  </a:schemeClr>
                </a:solidFill>
              </a:rPr>
              <a:t>. </a:t>
            </a:r>
            <a:endParaRPr lang="ru-RU" i="1" dirty="0">
              <a:solidFill>
                <a:schemeClr val="accent2">
                  <a:lumMod val="50000"/>
                </a:schemeClr>
              </a:solidFill>
            </a:endParaRPr>
          </a:p>
        </p:txBody>
      </p:sp>
      <p:pic>
        <p:nvPicPr>
          <p:cNvPr id="5" name="music15" descr="http://ya-zemlyak.ru/images/narprom/%D0%9C%D0%B8%D1%85%D0%9A%D1%80%D1%83%D0%B602.jpg"/>
          <p:cNvPicPr>
            <a:picLocks noGrp="1"/>
          </p:cNvPicPr>
          <p:nvPr>
            <p:ph sz="half" idx="1"/>
          </p:nvPr>
        </p:nvPicPr>
        <p:blipFill>
          <a:blip r:embed="rId2"/>
          <a:srcRect/>
          <a:stretch>
            <a:fillRect/>
          </a:stretch>
        </p:blipFill>
        <p:spPr bwMode="auto">
          <a:xfrm>
            <a:off x="457200" y="1447800"/>
            <a:ext cx="3136900" cy="2142331"/>
          </a:xfrm>
          <a:prstGeom prst="rect">
            <a:avLst/>
          </a:prstGeom>
          <a:noFill/>
          <a:ln w="9525">
            <a:noFill/>
            <a:miter lim="800000"/>
            <a:headEnd/>
            <a:tailEnd/>
          </a:ln>
        </p:spPr>
      </p:pic>
      <p:pic>
        <p:nvPicPr>
          <p:cNvPr id="6" name="Рисунок 5" descr="Михайловское кружево 18">
            <a:hlinkClick r:id="rId3"/>
          </p:cNvPr>
          <p:cNvPicPr/>
          <p:nvPr/>
        </p:nvPicPr>
        <p:blipFill>
          <a:blip r:embed="rId4"/>
          <a:srcRect/>
          <a:stretch>
            <a:fillRect/>
          </a:stretch>
        </p:blipFill>
        <p:spPr bwMode="auto">
          <a:xfrm>
            <a:off x="1143000" y="3886200"/>
            <a:ext cx="3238500" cy="244602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chemeClr val="accent2">
                    <a:lumMod val="50000"/>
                  </a:schemeClr>
                </a:solidFill>
              </a:rPr>
              <a:t>ОСОБЕННОСТИ МИХАЙЛОВСКОГО КРУЖЕВА</a:t>
            </a:r>
            <a:r>
              <a:rPr lang="ru-RU" dirty="0" smtClean="0"/>
              <a:t/>
            </a:r>
            <a:br>
              <a:rPr lang="ru-RU" dirty="0" smtClean="0"/>
            </a:br>
            <a:endParaRPr lang="ru-RU" dirty="0"/>
          </a:p>
        </p:txBody>
      </p:sp>
      <p:sp>
        <p:nvSpPr>
          <p:cNvPr id="3" name="Текст 2"/>
          <p:cNvSpPr>
            <a:spLocks noGrp="1"/>
          </p:cNvSpPr>
          <p:nvPr>
            <p:ph type="body" idx="1"/>
          </p:nvPr>
        </p:nvSpPr>
        <p:spPr>
          <a:xfrm>
            <a:off x="381000" y="1219200"/>
            <a:ext cx="4116388" cy="1447799"/>
          </a:xfrm>
        </p:spPr>
        <p:txBody>
          <a:bodyPr>
            <a:noAutofit/>
          </a:bodyPr>
          <a:lstStyle/>
          <a:p>
            <a:r>
              <a:rPr lang="ru-RU" sz="1200" i="1" dirty="0" smtClean="0">
                <a:solidFill>
                  <a:schemeClr val="accent2">
                    <a:lumMod val="50000"/>
                  </a:schemeClr>
                </a:solidFill>
              </a:rPr>
              <a:t>Кружева Рязанской области значительно отличаются от кружев, изготовляемых в других областях, как по технике плетения, так и по характеру рисунка. Выполняются они в простой технике численного плетения, сохраняя старинный характер рисунка и расцветки. Кружевам </a:t>
            </a:r>
            <a:r>
              <a:rPr lang="ru-RU" sz="1200" i="1" dirty="0" err="1" smtClean="0">
                <a:solidFill>
                  <a:schemeClr val="accent2">
                    <a:lumMod val="50000"/>
                  </a:schemeClr>
                </a:solidFill>
              </a:rPr>
              <a:t>михайловских</a:t>
            </a:r>
            <a:r>
              <a:rPr lang="ru-RU" sz="1200" i="1" dirty="0" smtClean="0">
                <a:solidFill>
                  <a:schemeClr val="accent2">
                    <a:lumMod val="50000"/>
                  </a:schemeClr>
                </a:solidFill>
              </a:rPr>
              <a:t> мастериц присущи несложные кружевные узоры, которые носят народные названия: бубенцы, мыски и т.п. </a:t>
            </a:r>
            <a:endParaRPr lang="ru-RU" sz="1200" i="1" dirty="0">
              <a:solidFill>
                <a:schemeClr val="accent2">
                  <a:lumMod val="50000"/>
                </a:schemeClr>
              </a:solidFill>
            </a:endParaRPr>
          </a:p>
        </p:txBody>
      </p:sp>
      <p:sp>
        <p:nvSpPr>
          <p:cNvPr id="5" name="Текст 4"/>
          <p:cNvSpPr>
            <a:spLocks noGrp="1"/>
          </p:cNvSpPr>
          <p:nvPr>
            <p:ph type="body" sz="quarter" idx="3"/>
          </p:nvPr>
        </p:nvSpPr>
        <p:spPr>
          <a:xfrm>
            <a:off x="4645025" y="1219200"/>
            <a:ext cx="4346575" cy="955675"/>
          </a:xfrm>
        </p:spPr>
        <p:txBody>
          <a:bodyPr>
            <a:normAutofit fontScale="55000" lnSpcReduction="20000"/>
          </a:bodyPr>
          <a:lstStyle/>
          <a:p>
            <a:r>
              <a:rPr lang="ru-RU" i="1" dirty="0" smtClean="0">
                <a:solidFill>
                  <a:schemeClr val="accent2">
                    <a:lumMod val="50000"/>
                  </a:schemeClr>
                </a:solidFill>
              </a:rPr>
              <a:t>Для </a:t>
            </a:r>
            <a:r>
              <a:rPr lang="ru-RU" i="1" dirty="0" err="1" smtClean="0">
                <a:solidFill>
                  <a:schemeClr val="accent2">
                    <a:lumMod val="50000"/>
                  </a:schemeClr>
                </a:solidFill>
              </a:rPr>
              <a:t>михайловских</a:t>
            </a:r>
            <a:r>
              <a:rPr lang="ru-RU" i="1" dirty="0" smtClean="0">
                <a:solidFill>
                  <a:schemeClr val="accent2">
                    <a:lumMod val="50000"/>
                  </a:schemeClr>
                </a:solidFill>
              </a:rPr>
              <a:t> кружевных изделий характерно также сочетание кружева с вышивкой.</a:t>
            </a:r>
            <a:br>
              <a:rPr lang="ru-RU" i="1" dirty="0" smtClean="0">
                <a:solidFill>
                  <a:schemeClr val="accent2">
                    <a:lumMod val="50000"/>
                  </a:schemeClr>
                </a:solidFill>
              </a:rPr>
            </a:br>
            <a:r>
              <a:rPr lang="ru-RU" i="1" dirty="0" smtClean="0">
                <a:solidFill>
                  <a:schemeClr val="accent2">
                    <a:lumMod val="50000"/>
                  </a:schemeClr>
                </a:solidFill>
              </a:rPr>
              <a:t>Михайловский кружевной промысел можно с уверенностью назвать уникальным, потому что узор кружева носит строгий и </a:t>
            </a:r>
            <a:r>
              <a:rPr lang="ru-RU" i="1" dirty="0" err="1" smtClean="0">
                <a:solidFill>
                  <a:schemeClr val="accent2">
                    <a:lumMod val="50000"/>
                  </a:schemeClr>
                </a:solidFill>
              </a:rPr>
              <a:t>геометричный</a:t>
            </a:r>
            <a:r>
              <a:rPr lang="ru-RU" i="1" dirty="0" smtClean="0">
                <a:solidFill>
                  <a:schemeClr val="accent2">
                    <a:lumMod val="50000"/>
                  </a:schemeClr>
                </a:solidFill>
              </a:rPr>
              <a:t> характер. </a:t>
            </a:r>
            <a:endParaRPr lang="ru-RU" i="1" dirty="0">
              <a:solidFill>
                <a:schemeClr val="accent2">
                  <a:lumMod val="50000"/>
                </a:schemeClr>
              </a:solidFill>
            </a:endParaRPr>
          </a:p>
        </p:txBody>
      </p:sp>
      <p:pic>
        <p:nvPicPr>
          <p:cNvPr id="7" name="Содержимое 6" descr="Михайловское кружево 17">
            <a:hlinkClick r:id="rId2"/>
          </p:cNvPr>
          <p:cNvPicPr>
            <a:picLocks noGrp="1"/>
          </p:cNvPicPr>
          <p:nvPr>
            <p:ph sz="half" idx="2"/>
          </p:nvPr>
        </p:nvPicPr>
        <p:blipFill>
          <a:blip r:embed="rId3"/>
          <a:srcRect/>
          <a:stretch>
            <a:fillRect/>
          </a:stretch>
        </p:blipFill>
        <p:spPr bwMode="auto">
          <a:xfrm>
            <a:off x="1143000" y="2667000"/>
            <a:ext cx="2540000" cy="3810000"/>
          </a:xfrm>
          <a:prstGeom prst="rect">
            <a:avLst/>
          </a:prstGeom>
          <a:noFill/>
          <a:ln w="9525">
            <a:noFill/>
            <a:miter lim="800000"/>
            <a:headEnd/>
            <a:tailEnd/>
          </a:ln>
        </p:spPr>
      </p:pic>
      <p:pic>
        <p:nvPicPr>
          <p:cNvPr id="8" name="Содержимое 7" descr="Михайловское кружево 1">
            <a:hlinkClick r:id="rId4"/>
          </p:cNvPr>
          <p:cNvPicPr>
            <a:picLocks noGrp="1"/>
          </p:cNvPicPr>
          <p:nvPr>
            <p:ph sz="quarter" idx="4"/>
          </p:nvPr>
        </p:nvPicPr>
        <p:blipFill>
          <a:blip r:embed="rId5"/>
          <a:srcRect/>
          <a:stretch>
            <a:fillRect/>
          </a:stretch>
        </p:blipFill>
        <p:spPr bwMode="auto">
          <a:xfrm>
            <a:off x="4876800" y="2514600"/>
            <a:ext cx="3810000" cy="28575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04800" y="273050"/>
            <a:ext cx="3160713" cy="1403350"/>
          </a:xfrm>
        </p:spPr>
        <p:txBody>
          <a:bodyPr>
            <a:normAutofit/>
          </a:bodyPr>
          <a:lstStyle/>
          <a:p>
            <a:pPr algn="ctr"/>
            <a:r>
              <a:rPr lang="ru-RU" i="1" dirty="0" smtClean="0">
                <a:solidFill>
                  <a:schemeClr val="accent2">
                    <a:lumMod val="50000"/>
                  </a:schemeClr>
                </a:solidFill>
              </a:rPr>
              <a:t>ПРИЁМЫ И ОРНАМЕНТ МИХАЙЛОВСКОГО КРУЖЕВА</a:t>
            </a:r>
            <a:r>
              <a:rPr lang="ru-RU" dirty="0" smtClean="0"/>
              <a:t/>
            </a:r>
            <a:br>
              <a:rPr lang="ru-RU" dirty="0" smtClean="0"/>
            </a:br>
            <a:endParaRPr lang="ru-RU" dirty="0"/>
          </a:p>
        </p:txBody>
      </p:sp>
      <p:sp>
        <p:nvSpPr>
          <p:cNvPr id="9" name="Текст 8"/>
          <p:cNvSpPr>
            <a:spLocks noGrp="1"/>
          </p:cNvSpPr>
          <p:nvPr>
            <p:ph type="body" sz="half" idx="2"/>
          </p:nvPr>
        </p:nvSpPr>
        <p:spPr/>
        <p:txBody>
          <a:bodyPr>
            <a:noAutofit/>
          </a:bodyPr>
          <a:lstStyle/>
          <a:p>
            <a:r>
              <a:rPr lang="ru-RU" sz="1200" b="1" i="1" dirty="0" smtClean="0">
                <a:solidFill>
                  <a:schemeClr val="accent2">
                    <a:lumMod val="50000"/>
                  </a:schemeClr>
                </a:solidFill>
              </a:rPr>
              <a:t>Основными приёмам и плетения </a:t>
            </a:r>
            <a:r>
              <a:rPr lang="ru-RU" sz="1200" b="1" i="1" dirty="0" err="1" smtClean="0">
                <a:solidFill>
                  <a:schemeClr val="accent2">
                    <a:lumMod val="50000"/>
                  </a:schemeClr>
                </a:solidFill>
              </a:rPr>
              <a:t>михайловского</a:t>
            </a:r>
            <a:r>
              <a:rPr lang="ru-RU" sz="1200" b="1" i="1" dirty="0" smtClean="0">
                <a:solidFill>
                  <a:schemeClr val="accent2">
                    <a:lumMod val="50000"/>
                  </a:schemeClr>
                </a:solidFill>
              </a:rPr>
              <a:t> счётного кружева были три – </a:t>
            </a:r>
            <a:r>
              <a:rPr lang="ru-RU" sz="1200" b="1" i="1" dirty="0" err="1" smtClean="0">
                <a:solidFill>
                  <a:schemeClr val="accent2">
                    <a:lumMod val="50000"/>
                  </a:schemeClr>
                </a:solidFill>
              </a:rPr>
              <a:t>плетешок</a:t>
            </a:r>
            <a:r>
              <a:rPr lang="ru-RU" sz="1200" b="1" i="1" dirty="0" smtClean="0">
                <a:solidFill>
                  <a:schemeClr val="accent2">
                    <a:lumMod val="50000"/>
                  </a:schemeClr>
                </a:solidFill>
              </a:rPr>
              <a:t>, который представлял собой тонкий, туго сплетённый жгутик, сетка и редкая </a:t>
            </a:r>
            <a:r>
              <a:rPr lang="ru-RU" sz="1200" b="1" i="1" dirty="0" err="1" smtClean="0">
                <a:solidFill>
                  <a:schemeClr val="accent2">
                    <a:lumMod val="50000"/>
                  </a:schemeClr>
                </a:solidFill>
              </a:rPr>
              <a:t>полотнянка</a:t>
            </a:r>
            <a:r>
              <a:rPr lang="ru-RU" sz="1200" b="1" i="1" dirty="0" smtClean="0">
                <a:solidFill>
                  <a:schemeClr val="accent2">
                    <a:lumMod val="50000"/>
                  </a:schemeClr>
                </a:solidFill>
              </a:rPr>
              <a:t>, которая имела тенденцию в крупных формах орнамента то сгущаться у края, то получать разреженную структуру, внося декоративный эффект не только в фактуру, но и в рисунок кружева. Позднее, в </a:t>
            </a:r>
            <a:r>
              <a:rPr lang="ru-RU" sz="1200" b="1" i="1" dirty="0" err="1" smtClean="0">
                <a:solidFill>
                  <a:schemeClr val="accent2">
                    <a:lumMod val="50000"/>
                  </a:schemeClr>
                </a:solidFill>
              </a:rPr>
              <a:t>нач</a:t>
            </a:r>
            <a:r>
              <a:rPr lang="ru-RU" sz="1200" b="1" i="1" dirty="0" smtClean="0">
                <a:solidFill>
                  <a:schemeClr val="accent2">
                    <a:lumMod val="50000"/>
                  </a:schemeClr>
                </a:solidFill>
              </a:rPr>
              <a:t>. XX в., в цветное кружево стали вводить  сеточку и разделки из рельефных, продолговатых </a:t>
            </a:r>
            <a:r>
              <a:rPr lang="ru-RU" sz="1200" b="1" i="1" dirty="0" err="1" smtClean="0">
                <a:solidFill>
                  <a:schemeClr val="accent2">
                    <a:lumMod val="50000"/>
                  </a:schemeClr>
                </a:solidFill>
              </a:rPr>
              <a:t>насновок</a:t>
            </a:r>
            <a:r>
              <a:rPr lang="ru-RU" sz="1200" b="1" i="1" dirty="0" smtClean="0">
                <a:solidFill>
                  <a:schemeClr val="accent2">
                    <a:lumMod val="50000"/>
                  </a:schemeClr>
                </a:solidFill>
              </a:rPr>
              <a:t>. Основным цветом всегда был красный, дополненный жёлтым, зелёным, </a:t>
            </a:r>
            <a:r>
              <a:rPr lang="ru-RU" sz="1200" b="1" i="1" dirty="0" err="1" smtClean="0">
                <a:solidFill>
                  <a:schemeClr val="accent2">
                    <a:lumMod val="50000"/>
                  </a:schemeClr>
                </a:solidFill>
              </a:rPr>
              <a:t>голубым</a:t>
            </a:r>
            <a:r>
              <a:rPr lang="ru-RU" sz="1200" b="1" i="1" dirty="0" smtClean="0">
                <a:solidFill>
                  <a:schemeClr val="accent2">
                    <a:lumMod val="50000"/>
                  </a:schemeClr>
                </a:solidFill>
              </a:rPr>
              <a:t>. Изобретательность мастериц с таким небольшим количеством приёмов плетения нитей на коклюшках была поразительной. Каждый раз они находили свою, завораживающую игру цветных нитей, которые то сгущались, образуя яркие акценты, то растекались, дробясь на мельчайшие сияющие искорки. Необычные по цвету, численные кружева были, например, в Михайловском уезде. </a:t>
            </a:r>
            <a:endParaRPr lang="ru-RU" sz="1200" b="1" i="1" dirty="0">
              <a:solidFill>
                <a:schemeClr val="accent2">
                  <a:lumMod val="50000"/>
                </a:schemeClr>
              </a:solidFill>
            </a:endParaRPr>
          </a:p>
        </p:txBody>
      </p:sp>
      <p:pic>
        <p:nvPicPr>
          <p:cNvPr id="10" name="music15" descr="http://ya-zemlyak.ru/images/narprom/%D0%9C%D0%B8%D1%85%D0%9A%D1%80%D1%83%D0%B607.jpg"/>
          <p:cNvPicPr>
            <a:picLocks noGrp="1"/>
          </p:cNvPicPr>
          <p:nvPr>
            <p:ph idx="1"/>
          </p:nvPr>
        </p:nvPicPr>
        <p:blipFill>
          <a:blip r:embed="rId2"/>
          <a:srcRect/>
          <a:stretch>
            <a:fillRect/>
          </a:stretch>
        </p:blipFill>
        <p:spPr bwMode="auto">
          <a:xfrm>
            <a:off x="3733800" y="304800"/>
            <a:ext cx="2895600" cy="1981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1" name="Рисунок 10" descr="Михайловское кружево 2">
            <a:hlinkClick r:id="rId3"/>
          </p:cNvPr>
          <p:cNvPicPr/>
          <p:nvPr/>
        </p:nvPicPr>
        <p:blipFill>
          <a:blip r:embed="rId4"/>
          <a:srcRect/>
          <a:stretch>
            <a:fillRect/>
          </a:stretch>
        </p:blipFill>
        <p:spPr bwMode="auto">
          <a:xfrm>
            <a:off x="5791200" y="2209800"/>
            <a:ext cx="3162300" cy="23622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2" name="Рисунок 11" descr="Михайловское кружево 12">
            <a:hlinkClick r:id="rId5"/>
          </p:cNvPr>
          <p:cNvPicPr/>
          <p:nvPr/>
        </p:nvPicPr>
        <p:blipFill>
          <a:blip r:embed="rId6"/>
          <a:srcRect/>
          <a:stretch>
            <a:fillRect/>
          </a:stretch>
        </p:blipFill>
        <p:spPr bwMode="auto">
          <a:xfrm>
            <a:off x="4038600" y="4191000"/>
            <a:ext cx="2857500" cy="214122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r>
              <a:rPr lang="ru-RU" b="1" i="1" dirty="0" smtClean="0">
                <a:solidFill>
                  <a:schemeClr val="accent2">
                    <a:lumMod val="50000"/>
                  </a:schemeClr>
                </a:solidFill>
              </a:rPr>
              <a:t>СОВЕТСКОЕ МИХАЙЛОВСКОЕ КРУЖЕВО</a:t>
            </a:r>
            <a:r>
              <a:rPr lang="ru-RU" dirty="0" smtClean="0"/>
              <a:t/>
            </a:r>
            <a:br>
              <a:rPr lang="ru-RU" dirty="0" smtClean="0"/>
            </a:br>
            <a:endParaRPr lang="ru-RU" dirty="0"/>
          </a:p>
        </p:txBody>
      </p:sp>
      <p:pic>
        <p:nvPicPr>
          <p:cNvPr id="7" name="Рисунок 6" descr="Михайловское кружево 5">
            <a:hlinkClick r:id="rId2"/>
          </p:cNvPr>
          <p:cNvPicPr/>
          <p:nvPr/>
        </p:nvPicPr>
        <p:blipFill>
          <a:blip r:embed="rId3"/>
          <a:srcRect/>
          <a:stretch>
            <a:fillRect/>
          </a:stretch>
        </p:blipFill>
        <p:spPr bwMode="auto">
          <a:xfrm>
            <a:off x="533400" y="3581400"/>
            <a:ext cx="4419600" cy="25222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Рисунок 7" descr="Михайловское кружево 4">
            <a:hlinkClick r:id="rId4"/>
          </p:cNvPr>
          <p:cNvPicPr/>
          <p:nvPr/>
        </p:nvPicPr>
        <p:blipFill>
          <a:blip r:embed="rId5"/>
          <a:srcRect/>
          <a:stretch>
            <a:fillRect/>
          </a:stretch>
        </p:blipFill>
        <p:spPr bwMode="auto">
          <a:xfrm>
            <a:off x="2895600" y="1219200"/>
            <a:ext cx="4324350" cy="26708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Михайловское кружево 16">
            <a:hlinkClick r:id="rId6"/>
          </p:cNvPr>
          <p:cNvPicPr/>
          <p:nvPr/>
        </p:nvPicPr>
        <p:blipFill>
          <a:blip r:embed="rId7"/>
          <a:srcRect/>
          <a:stretch>
            <a:fillRect/>
          </a:stretch>
        </p:blipFill>
        <p:spPr bwMode="auto">
          <a:xfrm>
            <a:off x="5791200" y="3048000"/>
            <a:ext cx="2670810" cy="325755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pPr lvl="0"/>
            <a:r>
              <a:rPr lang="ru-RU" b="1" i="1" dirty="0" smtClean="0">
                <a:solidFill>
                  <a:schemeClr val="accent2">
                    <a:lumMod val="50000"/>
                  </a:schemeClr>
                </a:solidFill>
                <a:ea typeface="Times New Roman" pitchFamily="18" charset="0"/>
                <a:cs typeface="Arial" pitchFamily="34" charset="0"/>
              </a:rPr>
              <a:t>«</a:t>
            </a:r>
            <a:r>
              <a:rPr lang="ru-RU" b="1" i="1" dirty="0" smtClean="0">
                <a:solidFill>
                  <a:schemeClr val="accent2">
                    <a:lumMod val="50000"/>
                  </a:schemeClr>
                </a:solidFill>
                <a:latin typeface="Arial" pitchFamily="34" charset="0"/>
                <a:ea typeface="Times New Roman" pitchFamily="18" charset="0"/>
                <a:cs typeface="Arial" pitchFamily="34" charset="0"/>
              </a:rPr>
              <a:t>ТРУЖЕНИЦА</a:t>
            </a:r>
            <a:r>
              <a:rPr lang="ru-RU" b="1" i="1" dirty="0" smtClean="0">
                <a:solidFill>
                  <a:schemeClr val="accent2">
                    <a:lumMod val="50000"/>
                  </a:schemeClr>
                </a:solidFill>
                <a:ea typeface="Times New Roman" pitchFamily="18" charset="0"/>
                <a:cs typeface="Arial" pitchFamily="34" charset="0"/>
              </a:rPr>
              <a:t>»</a:t>
            </a:r>
            <a:r>
              <a:rPr lang="ru-RU" b="1" i="1" dirty="0" smtClean="0">
                <a:solidFill>
                  <a:schemeClr val="accent2">
                    <a:lumMod val="50000"/>
                  </a:schemeClr>
                </a:solidFill>
                <a:latin typeface="Arial" pitchFamily="34" charset="0"/>
                <a:ea typeface="Times New Roman" pitchFamily="18" charset="0"/>
                <a:cs typeface="Arial" pitchFamily="34" charset="0"/>
              </a:rPr>
              <a:t>: КРУЖЕВА НА ВЕС ЗОЛОТА</a:t>
            </a:r>
            <a:r>
              <a:rPr lang="ru-RU" sz="8800" dirty="0" smtClean="0">
                <a:latin typeface="Arial" pitchFamily="34" charset="0"/>
                <a:cs typeface="Arial" pitchFamily="34" charset="0"/>
              </a:rPr>
              <a:t/>
            </a:r>
            <a:br>
              <a:rPr lang="ru-RU" sz="8800" dirty="0" smtClean="0">
                <a:latin typeface="Arial" pitchFamily="34" charset="0"/>
                <a:cs typeface="Arial" pitchFamily="34" charset="0"/>
              </a:rPr>
            </a:br>
            <a:endParaRPr lang="ru-RU" dirty="0"/>
          </a:p>
        </p:txBody>
      </p:sp>
      <p:pic>
        <p:nvPicPr>
          <p:cNvPr id="10" name="Содержимое 9" descr="https://img-fotki.yandex.ru/get/3004/n-frida55.4/0_1b9b0_80f990d_XL.jpg"/>
          <p:cNvPicPr>
            <a:picLocks noGrp="1"/>
          </p:cNvPicPr>
          <p:nvPr>
            <p:ph idx="1"/>
          </p:nvPr>
        </p:nvPicPr>
        <p:blipFill>
          <a:blip r:embed="rId2"/>
          <a:srcRect/>
          <a:stretch>
            <a:fillRect/>
          </a:stretch>
        </p:blipFill>
        <p:spPr bwMode="auto">
          <a:xfrm>
            <a:off x="609600" y="1371600"/>
            <a:ext cx="3657601" cy="304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11" name="Рисунок 10" descr="http://img-fotki.yandex.ru/get/9104/121237152.23b/0_aad7e_1746a9d5_orig.jpg"/>
          <p:cNvPicPr/>
          <p:nvPr/>
        </p:nvPicPr>
        <p:blipFill>
          <a:blip r:embed="rId3"/>
          <a:srcRect/>
          <a:stretch>
            <a:fillRect/>
          </a:stretch>
        </p:blipFill>
        <p:spPr bwMode="auto">
          <a:xfrm>
            <a:off x="3733800" y="3276600"/>
            <a:ext cx="5103813" cy="32008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s3-eu-west-1.amazonaws.com/media.agentika.com/user/d7a3f493-f14c-410c-b6a7-85b20c29e9f6.jpeg"/>
          <p:cNvPicPr/>
          <p:nvPr/>
        </p:nvPicPr>
        <p:blipFill>
          <a:blip r:embed="rId2"/>
          <a:srcRect/>
          <a:stretch>
            <a:fillRect/>
          </a:stretch>
        </p:blipFill>
        <p:spPr bwMode="auto">
          <a:xfrm>
            <a:off x="990600" y="1447800"/>
            <a:ext cx="2438400" cy="3276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https://galina-lukas.ru/sites/default/files/year2016/1266-1/dsc_0185-1.jpg"/>
          <p:cNvPicPr/>
          <p:nvPr/>
        </p:nvPicPr>
        <p:blipFill>
          <a:blip r:embed="rId3"/>
          <a:srcRect/>
          <a:stretch>
            <a:fillRect/>
          </a:stretch>
        </p:blipFill>
        <p:spPr bwMode="auto">
          <a:xfrm>
            <a:off x="4267200" y="609600"/>
            <a:ext cx="4113212" cy="2667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http://i006.radikal.ru/1012/e9/7e23b1092cf3.jpg"/>
          <p:cNvPicPr/>
          <p:nvPr/>
        </p:nvPicPr>
        <p:blipFill>
          <a:blip r:embed="rId4" cstate="print"/>
          <a:srcRect/>
          <a:stretch>
            <a:fillRect/>
          </a:stretch>
        </p:blipFill>
        <p:spPr bwMode="auto">
          <a:xfrm>
            <a:off x="3962400" y="3581400"/>
            <a:ext cx="4572000" cy="281834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7" name="Заголовок 6"/>
          <p:cNvSpPr>
            <a:spLocks noGrp="1"/>
          </p:cNvSpPr>
          <p:nvPr>
            <p:ph type="title"/>
          </p:nvPr>
        </p:nvSpPr>
        <p:spPr/>
        <p:txBody>
          <a:bodyPr/>
          <a:lstStyle/>
          <a:p>
            <a:endParaRPr lang="ru-RU"/>
          </a:p>
        </p:txBody>
      </p:sp>
      <p:sp>
        <p:nvSpPr>
          <p:cNvPr id="8" name="Содержимое 7"/>
          <p:cNvSpPr>
            <a:spLocks noGrp="1"/>
          </p:cNvSpPr>
          <p:nvPr>
            <p:ph idx="1"/>
          </p:nvPr>
        </p:nvSpPr>
        <p:spPr/>
        <p:txBody>
          <a:bodyPr/>
          <a:lstStyle/>
          <a:p>
            <a:endParaRPr lang="ru-R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Михайловское кружево. ЗАО &quot;Труженица&quot;"/>
          <p:cNvPicPr>
            <a:picLocks noGrp="1"/>
          </p:cNvPicPr>
          <p:nvPr>
            <p:ph idx="1"/>
          </p:nvPr>
        </p:nvPicPr>
        <p:blipFill>
          <a:blip r:embed="rId2"/>
          <a:srcRect/>
          <a:stretch>
            <a:fillRect/>
          </a:stretch>
        </p:blipFill>
        <p:spPr bwMode="auto">
          <a:xfrm>
            <a:off x="304800" y="304800"/>
            <a:ext cx="4541309" cy="3429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Михайловское кружево. ЗАО &quot;Труженица&quot;"/>
          <p:cNvPicPr/>
          <p:nvPr/>
        </p:nvPicPr>
        <p:blipFill>
          <a:blip r:embed="rId3"/>
          <a:srcRect/>
          <a:stretch>
            <a:fillRect/>
          </a:stretch>
        </p:blipFill>
        <p:spPr bwMode="auto">
          <a:xfrm>
            <a:off x="4114800" y="2971800"/>
            <a:ext cx="4646612" cy="34468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i="1" dirty="0" smtClean="0">
                <a:solidFill>
                  <a:schemeClr val="accent2">
                    <a:lumMod val="50000"/>
                  </a:schemeClr>
                </a:solidFill>
              </a:rPr>
              <a:t>Михайловское кружево  наше разноцветное золото..</a:t>
            </a:r>
            <a:endParaRPr lang="ru-RU" i="1" dirty="0">
              <a:solidFill>
                <a:schemeClr val="accent2">
                  <a:lumMod val="50000"/>
                </a:schemeClr>
              </a:solidFill>
            </a:endParaRPr>
          </a:p>
        </p:txBody>
      </p:sp>
      <p:sp>
        <p:nvSpPr>
          <p:cNvPr id="6" name="Текст 5"/>
          <p:cNvSpPr>
            <a:spLocks noGrp="1"/>
          </p:cNvSpPr>
          <p:nvPr>
            <p:ph type="body" sz="half" idx="2"/>
          </p:nvPr>
        </p:nvSpPr>
        <p:spPr/>
        <p:txBody>
          <a:bodyPr/>
          <a:lstStyle/>
          <a:p>
            <a:r>
              <a:rPr lang="ru-RU" b="1" i="1" dirty="0" smtClean="0">
                <a:solidFill>
                  <a:schemeClr val="accent2">
                    <a:lumMod val="50000"/>
                  </a:schemeClr>
                </a:solidFill>
              </a:rPr>
              <a:t>    В </a:t>
            </a:r>
            <a:r>
              <a:rPr lang="ru-RU" b="1" i="1" dirty="0" smtClean="0">
                <a:solidFill>
                  <a:schemeClr val="accent2">
                    <a:lumMod val="50000"/>
                  </a:schemeClr>
                </a:solidFill>
              </a:rPr>
              <a:t>древности кружева ценили на вес золота: один грамм золота приравнивали одному грамму кружева. В наше время художники и мастера по-прежнему создают шедевры, которые являются  «золотым запасом» современной русской культуры. Одним из российских предприятий, которое   создаёт «золотой запас» страны, является Михайловская «Труженица». Сохраняя живую старину, талантливо перерабатывая художественные традиции народного искусства, художники промысла придают изделиям и современность, и неповторимое очарование прошлого.</a:t>
            </a:r>
            <a:endParaRPr lang="ru-RU" b="1" i="1" dirty="0">
              <a:solidFill>
                <a:schemeClr val="accent2">
                  <a:lumMod val="50000"/>
                </a:schemeClr>
              </a:solidFill>
            </a:endParaRPr>
          </a:p>
        </p:txBody>
      </p:sp>
      <p:pic>
        <p:nvPicPr>
          <p:cNvPr id="7" name="Содержимое 6" descr="http://www.transneft.ru/u/gallery_image_variant/302/dsc_0825.jpg"/>
          <p:cNvPicPr>
            <a:picLocks noGrp="1"/>
          </p:cNvPicPr>
          <p:nvPr>
            <p:ph idx="1"/>
          </p:nvPr>
        </p:nvPicPr>
        <p:blipFill>
          <a:blip r:embed="rId2"/>
          <a:srcRect/>
          <a:stretch>
            <a:fillRect/>
          </a:stretch>
        </p:blipFill>
        <p:spPr bwMode="auto">
          <a:xfrm>
            <a:off x="3810000" y="381000"/>
            <a:ext cx="3200400" cy="23622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9" name="Рисунок 8" descr="http://www.syktyvdincbs.ru/content/news/386/DSCN1697.JPG"/>
          <p:cNvPicPr/>
          <p:nvPr/>
        </p:nvPicPr>
        <p:blipFill>
          <a:blip r:embed="rId3" cstate="print"/>
          <a:srcRect/>
          <a:stretch>
            <a:fillRect/>
          </a:stretch>
        </p:blipFill>
        <p:spPr bwMode="auto">
          <a:xfrm>
            <a:off x="3124200" y="4495800"/>
            <a:ext cx="3276601" cy="222765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8" name="Рисунок 7" descr="https://b1.culture.ru/c/507724.jpg"/>
          <p:cNvPicPr/>
          <p:nvPr/>
        </p:nvPicPr>
        <p:blipFill>
          <a:blip r:embed="rId4"/>
          <a:srcRect/>
          <a:stretch>
            <a:fillRect/>
          </a:stretch>
        </p:blipFill>
        <p:spPr bwMode="auto">
          <a:xfrm>
            <a:off x="5486400" y="2286000"/>
            <a:ext cx="3657600" cy="24365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TotalTime>
  <Words>281</Words>
  <PresentationFormat>Экран (4:3)</PresentationFormat>
  <Paragraphs>13</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Office Theme</vt:lpstr>
      <vt:lpstr>   Михайловское кружево – на вес золото….</vt:lpstr>
      <vt:lpstr>ИСТОРИЯ МИХАЙЛОВСКОГО КРУЖЕВА </vt:lpstr>
      <vt:lpstr>ОСОБЕННОСТИ МИХАЙЛОВСКОГО КРУЖЕВА </vt:lpstr>
      <vt:lpstr>ПРИЁМЫ И ОРНАМЕНТ МИХАЙЛОВСКОГО КРУЖЕВА </vt:lpstr>
      <vt:lpstr>СОВЕТСКОЕ МИХАЙЛОВСКОЕ КРУЖЕВО </vt:lpstr>
      <vt:lpstr>«ТРУЖЕНИЦА»: КРУЖЕВА НА ВЕС ЗОЛОТА </vt:lpstr>
      <vt:lpstr>Слайд 7</vt:lpstr>
      <vt:lpstr>Слайд 8</vt:lpstr>
      <vt:lpstr>Михайловское кружево  наше разноцветное золото..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Михайловское кружево – на вес золото….</dc:title>
  <dc:creator>никс</dc:creator>
  <cp:lastModifiedBy>никс</cp:lastModifiedBy>
  <cp:revision>5</cp:revision>
  <dcterms:created xsi:type="dcterms:W3CDTF">2018-05-29T16:59:04Z</dcterms:created>
  <dcterms:modified xsi:type="dcterms:W3CDTF">2018-05-29T18:52:22Z</dcterms:modified>
</cp:coreProperties>
</file>