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84" r:id="rId3"/>
    <p:sldId id="263" r:id="rId4"/>
    <p:sldId id="261" r:id="rId5"/>
    <p:sldId id="262" r:id="rId6"/>
    <p:sldId id="270" r:id="rId7"/>
    <p:sldId id="271" r:id="rId8"/>
    <p:sldId id="267" r:id="rId9"/>
    <p:sldId id="269" r:id="rId10"/>
    <p:sldId id="27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6FF"/>
    <a:srgbClr val="52BA66"/>
    <a:srgbClr val="F61897"/>
    <a:srgbClr val="230FBB"/>
    <a:srgbClr val="F01E78"/>
    <a:srgbClr val="CC3300"/>
    <a:srgbClr val="9E2C37"/>
    <a:srgbClr val="B1192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81" autoAdjust="0"/>
    <p:restoredTop sz="94660"/>
  </p:normalViewPr>
  <p:slideViewPr>
    <p:cSldViewPr>
      <p:cViewPr varScale="1">
        <p:scale>
          <a:sx n="68" d="100"/>
          <a:sy n="68" d="100"/>
        </p:scale>
        <p:origin x="-13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857488" y="500042"/>
            <a:ext cx="6143668" cy="1714512"/>
          </a:xfrm>
        </p:spPr>
        <p:txBody>
          <a:bodyPr>
            <a:noAutofit/>
          </a:bodyPr>
          <a:lstStyle>
            <a:lvl1pPr algn="r">
              <a:defRPr sz="6000" b="1">
                <a:solidFill>
                  <a:srgbClr val="F61897"/>
                </a:solidFill>
              </a:defRPr>
            </a:lvl1pPr>
          </a:lstStyle>
          <a:p>
            <a:r>
              <a:rPr lang="ru-RU" smtClean="0"/>
              <a:t>Образец</a:t>
            </a:r>
            <a:br>
              <a:rPr lang="ru-RU" smtClean="0"/>
            </a:br>
            <a:r>
              <a:rPr lang="ru-RU" smtClean="0"/>
              <a:t>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57818" y="5214950"/>
            <a:ext cx="3643306" cy="966782"/>
          </a:xfrm>
        </p:spPr>
        <p:txBody>
          <a:bodyPr>
            <a:normAutofit/>
          </a:bodyPr>
          <a:lstStyle>
            <a:lvl1pPr marL="0" indent="0" algn="r">
              <a:buNone/>
              <a:defRPr sz="2800" b="0">
                <a:solidFill>
                  <a:srgbClr val="00B0F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B060F-341E-45E4-BAB5-3D4DF4B155AC}" type="datetimeFigureOut">
              <a:rPr lang="ru-RU" smtClean="0"/>
              <a:pPr/>
              <a:t>04.04.2021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480F-5D44-44D2-A263-E8044E93DE1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B060F-341E-45E4-BAB5-3D4DF4B155AC}" type="datetimeFigureOut">
              <a:rPr lang="ru-RU" smtClean="0"/>
              <a:pPr/>
              <a:t>04.04.2021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480F-5D44-44D2-A263-E8044E93DE1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B060F-341E-45E4-BAB5-3D4DF4B155AC}" type="datetimeFigureOut">
              <a:rPr lang="ru-RU" smtClean="0"/>
              <a:pPr/>
              <a:t>04.04.2021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480F-5D44-44D2-A263-E8044E93DE1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B060F-341E-45E4-BAB5-3D4DF4B155AC}" type="datetimeFigureOut">
              <a:rPr lang="ru-RU" smtClean="0"/>
              <a:pPr/>
              <a:t>04.04.2021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480F-5D44-44D2-A263-E8044E93DE1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B060F-341E-45E4-BAB5-3D4DF4B155AC}" type="datetimeFigureOut">
              <a:rPr lang="ru-RU" smtClean="0"/>
              <a:pPr/>
              <a:t>04.04.2021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480F-5D44-44D2-A263-E8044E93DE1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B060F-341E-45E4-BAB5-3D4DF4B155AC}" type="datetimeFigureOut">
              <a:rPr lang="ru-RU" smtClean="0"/>
              <a:pPr/>
              <a:t>04.04.2021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480F-5D44-44D2-A263-E8044E93DE1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B060F-341E-45E4-BAB5-3D4DF4B155AC}" type="datetimeFigureOut">
              <a:rPr lang="ru-RU" smtClean="0"/>
              <a:pPr/>
              <a:t>04.04.2021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480F-5D44-44D2-A263-E8044E93DE1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B060F-341E-45E4-BAB5-3D4DF4B155AC}" type="datetimeFigureOut">
              <a:rPr lang="ru-RU" smtClean="0"/>
              <a:pPr/>
              <a:t>04.04.2021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480F-5D44-44D2-A263-E8044E93DE1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B060F-341E-45E4-BAB5-3D4DF4B155AC}" type="datetimeFigureOut">
              <a:rPr lang="ru-RU" smtClean="0"/>
              <a:pPr/>
              <a:t>04.04.2021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480F-5D44-44D2-A263-E8044E93DE1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B060F-341E-45E4-BAB5-3D4DF4B155AC}" type="datetimeFigureOut">
              <a:rPr lang="ru-RU" smtClean="0"/>
              <a:pPr/>
              <a:t>04.04.2021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480F-5D44-44D2-A263-E8044E93DE1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B060F-341E-45E4-BAB5-3D4DF4B155AC}" type="datetimeFigureOut">
              <a:rPr lang="ru-RU" smtClean="0"/>
              <a:pPr/>
              <a:t>04.04.2021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480F-5D44-44D2-A263-E8044E93DE1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79296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28662" y="1600200"/>
            <a:ext cx="792961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B0F0"/>
                </a:solidFill>
              </a:defRPr>
            </a:lvl1pPr>
          </a:lstStyle>
          <a:p>
            <a:fld id="{944B060F-341E-45E4-BAB5-3D4DF4B155AC}" type="datetimeFigureOut">
              <a:rPr lang="ru-RU" smtClean="0"/>
              <a:pPr/>
              <a:t>04.04.2021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B0F0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B0F0"/>
                </a:solidFill>
              </a:defRPr>
            </a:lvl1pPr>
          </a:lstStyle>
          <a:p>
            <a:fld id="{8401480F-5D44-44D2-A263-E8044E93DE1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lang="ru-RU" sz="4800" b="1" kern="1200" smtClean="0">
          <a:solidFill>
            <a:srgbClr val="F61897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>
              <a:lumMod val="60000"/>
              <a:lumOff val="4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772816"/>
            <a:ext cx="6768752" cy="3528392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F01E78"/>
                </a:solidFill>
                <a:effectLst/>
                <a:latin typeface="Times New Roman" pitchFamily="18" charset="0"/>
                <a:cs typeface="Times New Roman" pitchFamily="18" charset="0"/>
              </a:rPr>
              <a:t>«Развитие творческих способностей детей через нетрадиционную форму обучения рассказыванию.»</a:t>
            </a:r>
            <a:endParaRPr lang="ru-RU" sz="4000" dirty="0">
              <a:solidFill>
                <a:srgbClr val="F01E78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3598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827584" y="1196752"/>
            <a:ext cx="7772400" cy="3384376"/>
          </a:xfrm>
        </p:spPr>
        <p:txBody>
          <a:bodyPr>
            <a:normAutofit fontScale="92500"/>
          </a:bodyPr>
          <a:lstStyle/>
          <a:p>
            <a:r>
              <a:rPr lang="ru-RU" sz="5400" dirty="0" smtClean="0">
                <a:solidFill>
                  <a:srgbClr val="F61897"/>
                </a:solidFill>
              </a:rPr>
              <a:t>   </a:t>
            </a:r>
            <a:r>
              <a:rPr lang="ru-RU" sz="5400" dirty="0" smtClean="0">
                <a:solidFill>
                  <a:srgbClr val="F61897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Мнемотехника</a:t>
            </a:r>
            <a:r>
              <a:rPr lang="ru-RU" dirty="0" smtClean="0"/>
              <a:t> </a:t>
            </a:r>
            <a:r>
              <a:rPr lang="ru-RU" sz="4200" dirty="0">
                <a:solidFill>
                  <a:schemeClr val="tx1"/>
                </a:solidFill>
              </a:rPr>
              <a:t>- это система различных приемов, облегчающих запоминание и увеличивающих объем памяти путем образования дополнительных ассоциаций</a:t>
            </a:r>
            <a:r>
              <a:rPr lang="ru-RU" sz="5100" dirty="0">
                <a:solidFill>
                  <a:schemeClr val="tx1"/>
                </a:solidFill>
              </a:rPr>
              <a:t>.  </a:t>
            </a:r>
          </a:p>
        </p:txBody>
      </p:sp>
    </p:spTree>
    <p:extLst>
      <p:ext uri="{BB962C8B-B14F-4D97-AF65-F5344CB8AC3E}">
        <p14:creationId xmlns:p14="http://schemas.microsoft.com/office/powerpoint/2010/main" xmlns="" val="3482943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7929618" cy="1714202"/>
          </a:xfrm>
        </p:spPr>
        <p:txBody>
          <a:bodyPr>
            <a:normAutofit/>
          </a:bodyPr>
          <a:lstStyle/>
          <a:p>
            <a:r>
              <a:rPr lang="ru-RU" sz="5400" dirty="0" smtClean="0">
                <a:effectLst>
                  <a:reflection blurRad="6350" stA="55000" endA="300" endPos="45500" dir="5400000" sy="-100000" algn="bl" rotWithShape="0"/>
                </a:effectLst>
              </a:rPr>
              <a:t>Главная цель</a:t>
            </a:r>
            <a:endParaRPr lang="ru-RU" sz="5400" dirty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556792"/>
            <a:ext cx="7929618" cy="4525963"/>
          </a:xfrm>
        </p:spPr>
        <p:txBody>
          <a:bodyPr/>
          <a:lstStyle/>
          <a:p>
            <a:pPr marL="0" indent="0">
              <a:buNone/>
            </a:pPr>
            <a:endParaRPr lang="ru-RU" sz="4800" dirty="0" smtClean="0"/>
          </a:p>
          <a:p>
            <a:pPr marL="0" indent="0" algn="ctr">
              <a:buNone/>
            </a:pPr>
            <a:r>
              <a:rPr lang="ru-RU" sz="4800" dirty="0" smtClean="0">
                <a:solidFill>
                  <a:schemeClr val="tx1"/>
                </a:solidFill>
              </a:rPr>
              <a:t>Развивать связную речь      детей </a:t>
            </a:r>
            <a:r>
              <a:rPr lang="ru-RU" sz="4800" dirty="0">
                <a:solidFill>
                  <a:schemeClr val="tx1"/>
                </a:solidFill>
              </a:rPr>
              <a:t>дошкольного возраста. 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608788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reflection blurRad="6350" stA="55000" endA="300" endPos="45500" dir="5400000" sy="-100000" algn="bl" rotWithShape="0"/>
                </a:effectLst>
              </a:rPr>
              <a:t>Задачи:</a:t>
            </a:r>
            <a:endParaRPr lang="ru-RU" dirty="0"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628800"/>
            <a:ext cx="7929618" cy="4525963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Развивать коммуникативные навыки;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Развивать познавательные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творческие способности;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Продолжать  формировать  связную  речь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детей, через развитие различных видов памяти;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Формировать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учебную мотивацию путём 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увеличения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интереса к предложенной  деятельности.</a:t>
            </a:r>
          </a:p>
          <a:p>
            <a:pPr marL="0" indent="0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4356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Три этапа работы по мнемотехнике:</a:t>
            </a:r>
            <a:endParaRPr lang="ru-RU" sz="3600" dirty="0"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1538" y="1643050"/>
            <a:ext cx="781467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этап: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ассматривание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таблицы и разбор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того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что на ней изображено.</a:t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этап: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Осуществление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перекодирования информации, т.е. преобразование из абстрактных символов слов в образы.</a:t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этап: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Осуществление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пересказа сказки или рассказа по заданной теме. 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22100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696" y="188640"/>
            <a:ext cx="5688632" cy="2736304"/>
          </a:xfrm>
          <a:ln w="76200">
            <a:solidFill>
              <a:srgbClr val="0066FF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899592" y="2996952"/>
            <a:ext cx="777686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/>
              <a:t>Перекодирование информации.</a:t>
            </a:r>
          </a:p>
          <a:p>
            <a:r>
              <a:rPr lang="ru-RU" dirty="0"/>
              <a:t>У зимы три месяца: декабрь, январь, февраль. Зимой снег повсюду: на земле, на деревьях, на домах. Солнце светит, но не греет. В домах топят печи. Люди одеваются тепло: в меховые шубы, шапки, валенки, шерстяные шарфы, варежки. Домашние животные зимой находятся в тёплых хлевах. Дикие животные зимуют по-разному: медведь и ёжик – в спячке, белка заготовила себе корм и устроила себе тёплое дупло, сложнее зимой волку и лисе, зайчик сменил серую шубку на белую и его не заметно на белом снегу. Люди заботятся о птицах, развешивают кормушки, приносят корм. У детей зимой много развлечений: праздник Новогодней Ёлки, подарки от Деда Мороза, катания на санках, лыжах, коньках, игры со снегом. Зимой можно слепить снеговика, построить горку, крепость, поиграть в снежки.</a:t>
            </a:r>
          </a:p>
          <a:p>
            <a:pPr lvl="0"/>
            <a:r>
              <a:rPr lang="ru-RU" dirty="0"/>
              <a:t>Воспроизведение таблицы по памяти.</a:t>
            </a:r>
          </a:p>
        </p:txBody>
      </p:sp>
    </p:spTree>
    <p:extLst>
      <p:ext uri="{BB962C8B-B14F-4D97-AF65-F5344CB8AC3E}">
        <p14:creationId xmlns:p14="http://schemas.microsoft.com/office/powerpoint/2010/main" xmlns="" val="304682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Мнемотаблицы: «Времена года»</a:t>
            </a:r>
            <a:endParaRPr lang="ru-RU" sz="3600" dirty="0"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1412776"/>
            <a:ext cx="7920880" cy="5112568"/>
          </a:xfrm>
          <a:ln w="95250">
            <a:solidFill>
              <a:srgbClr val="0066FF"/>
            </a:solidFill>
          </a:ln>
          <a:effectLst>
            <a:outerShdw blurRad="63500" dist="50800" sx="1000" sy="1000" algn="ctr" rotWithShape="0">
              <a:srgbClr val="000000">
                <a:alpha val="91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869308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Дидактические таблицы по сказкам.</a:t>
            </a:r>
            <a:endParaRPr lang="ru-RU" sz="3600" dirty="0"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559" t="736" r="11669" b="3298"/>
          <a:stretch/>
        </p:blipFill>
        <p:spPr>
          <a:xfrm>
            <a:off x="1115616" y="1422400"/>
            <a:ext cx="7488832" cy="4906325"/>
          </a:xfrm>
          <a:ln w="101600"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809941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0855" y="116632"/>
            <a:ext cx="7929618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Дидактический материал</a:t>
            </a:r>
            <a:br>
              <a:rPr lang="ru-RU" sz="3200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«Стихи и загадки в картинках»</a:t>
            </a:r>
            <a:endParaRPr lang="ru-RU" sz="3200" dirty="0"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 descr="http://festival.1september.ru/articles/556663/img13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12776"/>
            <a:ext cx="3050266" cy="3168353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1527785" y="4759599"/>
            <a:ext cx="28803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Травка зелёная,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Солнышко весёлое,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Птицы прилетели,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Громко запели.</a:t>
            </a:r>
          </a:p>
        </p:txBody>
      </p:sp>
      <p:pic>
        <p:nvPicPr>
          <p:cNvPr id="6" name="Рисунок 5" descr="http://festival.1september.ru/articles/556663/img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34421" y="1412776"/>
            <a:ext cx="4219575" cy="3115816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4067945" y="4759599"/>
            <a:ext cx="475252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Лёгкая, как пёрышко, пушистая снежинка. Она часто кружится в воздухе и садится на шапки, варежки, шубы. Когда их много образуются целые сугробы.</a:t>
            </a:r>
          </a:p>
        </p:txBody>
      </p:sp>
    </p:spTree>
    <p:extLst>
      <p:ext uri="{BB962C8B-B14F-4D97-AF65-F5344CB8AC3E}">
        <p14:creationId xmlns:p14="http://schemas.microsoft.com/office/powerpoint/2010/main" xmlns="" val="23347299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P101944154_templa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94CE536-DBCF-4096-ADA7-58FF66A32C6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TP101944154_template</Template>
  <TotalTime>1279</TotalTime>
  <Words>306</Words>
  <Application>Microsoft Office PowerPoint</Application>
  <PresentationFormat>Экран 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TP101944154_template</vt:lpstr>
      <vt:lpstr>«Развитие творческих способностей детей через нетрадиционную форму обучения рассказыванию.»</vt:lpstr>
      <vt:lpstr>Слайд 2</vt:lpstr>
      <vt:lpstr>Главная цель</vt:lpstr>
      <vt:lpstr>Задачи:</vt:lpstr>
      <vt:lpstr>Три этапа работы по мнемотехнике:</vt:lpstr>
      <vt:lpstr> </vt:lpstr>
      <vt:lpstr>Мнемотаблицы: «Времена года»</vt:lpstr>
      <vt:lpstr>Дидактические таблицы по сказкам.</vt:lpstr>
      <vt:lpstr>Дидактический материал «Стихи и загадки в картинках»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«Развитие  творческих способностей    детей дошкольного возраста через   нетрадиционную       формы обучения  рассказыванию».                Автор: Силантьева                        Олеся  Даниловна</dc:title>
  <dc:creator>alik</dc:creator>
  <cp:lastModifiedBy>123</cp:lastModifiedBy>
  <cp:revision>113</cp:revision>
  <dcterms:created xsi:type="dcterms:W3CDTF">2014-02-22T12:49:51Z</dcterms:created>
  <dcterms:modified xsi:type="dcterms:W3CDTF">2021-04-04T15:32:45Z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TC019441559991</vt:lpwstr>
  </property>
</Properties>
</file>