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Default ContentType="image/jpeg" Extension="jpg"/>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59" r:id="rId7"/>
    <p:sldId id="262" r:id="rId8"/>
    <p:sldId id="263" r:id="rId9"/>
    <p:sldId id="265" r:id="rId10"/>
    <p:sldId id="266" r:id="rId11"/>
    <p:sldId id="269" r:id="rId12"/>
    <p:sldId id="270" r:id="rId13"/>
    <p:sldId id="268" r:id="rId14"/>
    <p:sldId id="267" r:id="rId15"/>
    <p:sldId id="264" r:id="rId16"/>
    <p:sldId id="275" r:id="rId17"/>
    <p:sldId id="272" r:id="rId18"/>
    <p:sldId id="271" r:id="rId19"/>
    <p:sldId id="273" r:id="rId20"/>
    <p:sldId id="274"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15.03.2021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15.03.2021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15.03.2021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15.03.2021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15.03.2021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15.03.2021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15.03.2021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15.03.2021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15.03.2021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15.03.2021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15.03.2021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3000" r="-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15.03.2021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arget="../media/image28.jpeg" Type="http://schemas.openxmlformats.org/officeDocument/2006/relationships/image"/><Relationship Id="rId2" Target="../media/image27.jpeg" Type="http://schemas.openxmlformats.org/officeDocument/2006/relationships/image"/><Relationship Id="rId1" Target="../slideLayouts/slideLayout2.xml" Type="http://schemas.openxmlformats.org/officeDocument/2006/relationships/slideLayout"/><Relationship Id="rId5" Target="../media/image26.png" Type="http://schemas.openxmlformats.org/officeDocument/2006/relationships/image"/><Relationship Id="rId4" Target="../media/image25.png" Type="http://schemas.openxmlformats.org/officeDocument/2006/relationships/image"/></Relationships>
</file>

<file path=ppt/slides/_rels/slide14.xml.rels><?xml version="1.0" encoding="UTF-8" standalone="yes" ?><Relationships xmlns="http://schemas.openxmlformats.org/package/2006/relationships"><Relationship Id="rId3" Target="../media/image30.jpeg" Type="http://schemas.openxmlformats.org/officeDocument/2006/relationships/image"/><Relationship Id="rId2" Target="../media/image29.jpeg" Type="http://schemas.openxmlformats.org/officeDocument/2006/relationships/image"/><Relationship Id="rId1" Target="../slideLayouts/slideLayout2.xml" Type="http://schemas.openxmlformats.org/officeDocument/2006/relationships/slideLayout"/><Relationship Id="rId5" Target="../media/image26.png" Type="http://schemas.openxmlformats.org/officeDocument/2006/relationships/image"/><Relationship Id="rId4" Target="../media/image31.png" Type="http://schemas.openxmlformats.org/officeDocument/2006/relationships/image"/></Relationships>
</file>

<file path=ppt/slides/_rels/slide15.xml.rels><?xml version="1.0" encoding="UTF-8" standalone="yes" ?><Relationships xmlns="http://schemas.openxmlformats.org/package/2006/relationships"><Relationship Id="rId3" Target="../media/image33.jpeg" Type="http://schemas.openxmlformats.org/officeDocument/2006/relationships/image"/><Relationship Id="rId2" Target="../media/image32.jpeg" Type="http://schemas.openxmlformats.org/officeDocument/2006/relationships/image"/><Relationship Id="rId1" Target="../slideLayouts/slideLayout2.xml" Type="http://schemas.openxmlformats.org/officeDocument/2006/relationships/slideLayout"/><Relationship Id="rId5" Target="../media/image26.png" Type="http://schemas.openxmlformats.org/officeDocument/2006/relationships/image"/><Relationship Id="rId4" Target="../media/image31.png" Type="http://schemas.openxmlformats.org/officeDocument/2006/relationships/image"/></Relationships>
</file>

<file path=ppt/slides/_rels/slide1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arget="../media/image39.jpeg" Type="http://schemas.openxmlformats.org/officeDocument/2006/relationships/image"/><Relationship Id="rId2" Target="../media/image38.jpeg" Type="http://schemas.openxmlformats.org/officeDocument/2006/relationships/image"/><Relationship Id="rId1" Target="../slideLayouts/slideLayout2.xml" Type="http://schemas.openxmlformats.org/officeDocument/2006/relationships/slideLayout"/><Relationship Id="rId5" Target="../media/image26.png" Type="http://schemas.openxmlformats.org/officeDocument/2006/relationships/image"/><Relationship Id="rId4" Target="../media/image31.png" Type="http://schemas.openxmlformats.org/officeDocument/2006/relationships/image"/></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arget="../media/image6.jpeg" Type="http://schemas.openxmlformats.org/officeDocument/2006/relationships/image"/><Relationship Id="rId2" Target="../media/image5.jpg" Type="http://schemas.openxmlformats.org/officeDocument/2006/relationships/image"/><Relationship Id="rId1" Target="../slideLayouts/slideLayout2.xml" Type="http://schemas.openxmlformats.org/officeDocument/2006/relationships/slideLayout"/><Relationship Id="rId5" Target="../media/image8.png" Type="http://schemas.openxmlformats.org/officeDocument/2006/relationships/image"/><Relationship Id="rId4" Target="../media/image7.jpeg" Type="http://schemas.openxmlformats.org/officeDocument/2006/relationships/image"/></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arget="../media/image12.jpg" Type="http://schemas.openxmlformats.org/officeDocument/2006/relationships/image"/><Relationship Id="rId2" Target="../media/image11.jpeg" Type="http://schemas.openxmlformats.org/officeDocument/2006/relationships/image"/><Relationship Id="rId1" Target="../slideLayouts/slideLayout2.xml" Type="http://schemas.openxmlformats.org/officeDocument/2006/relationships/slideLayout"/></Relationships>
</file>

<file path=ppt/slides/_rels/slide8.xml.rels><?xml version="1.0" encoding="UTF-8" standalone="yes" ?><Relationships xmlns="http://schemas.openxmlformats.org/package/2006/relationships"><Relationship Id="rId3" Target="../media/image14.jpeg" Type="http://schemas.openxmlformats.org/officeDocument/2006/relationships/image"/><Relationship Id="rId2" Target="../media/image13.jpeg" Type="http://schemas.openxmlformats.org/officeDocument/2006/relationships/image"/><Relationship Id="rId1" Target="../slideLayouts/slideLayout2.xml" Type="http://schemas.openxmlformats.org/officeDocument/2006/relationships/slideLayout"/></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4000" r="-4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332656"/>
            <a:ext cx="7772400" cy="3771851"/>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ru-RU" sz="2200" dirty="0">
                <a:latin typeface="Times New Roman" panose="02020603050405020304" pitchFamily="18" charset="0"/>
                <a:cs typeface="Times New Roman" panose="02020603050405020304" pitchFamily="18" charset="0"/>
              </a:rPr>
              <a:t>Муниципальное дошкольное образовательное учреждение «Детский сад комбинированного вида «Золотой </a:t>
            </a:r>
            <a:r>
              <a:rPr lang="ru-RU" sz="2200" dirty="0" smtClean="0">
                <a:latin typeface="Times New Roman" panose="02020603050405020304" pitchFamily="18" charset="0"/>
                <a:cs typeface="Times New Roman" panose="02020603050405020304" pitchFamily="18" charset="0"/>
              </a:rPr>
              <a:t>ключик»  </a:t>
            </a:r>
            <a:r>
              <a:rPr lang="ru-RU" sz="2200" dirty="0" err="1" smtClean="0">
                <a:latin typeface="Times New Roman" panose="02020603050405020304" pitchFamily="18" charset="0"/>
                <a:cs typeface="Times New Roman" panose="02020603050405020304" pitchFamily="18" charset="0"/>
              </a:rPr>
              <a:t>р.п</a:t>
            </a:r>
            <a:r>
              <a:rPr lang="ru-RU" sz="2200" dirty="0">
                <a:latin typeface="Times New Roman" panose="02020603050405020304" pitchFamily="18" charset="0"/>
                <a:cs typeface="Times New Roman" panose="02020603050405020304" pitchFamily="18" charset="0"/>
              </a:rPr>
              <a:t>. Ванино»</a:t>
            </a:r>
            <a:br>
              <a:rPr lang="ru-RU" sz="2200"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Презентация </a:t>
            </a:r>
            <a:r>
              <a:rPr lang="ru-RU" dirty="0" smtClean="0">
                <a:latin typeface="Times New Roman" panose="02020603050405020304" pitchFamily="18" charset="0"/>
                <a:cs typeface="Times New Roman" panose="02020603050405020304" pitchFamily="18" charset="0"/>
              </a:rPr>
              <a:t>на тему: «Инновационная форма работы с родителями «Портфолио группы»»</a:t>
            </a:r>
            <a:endParaRPr lang="ru-RU"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5796136" y="4293096"/>
            <a:ext cx="2552328" cy="2088232"/>
          </a:xfrm>
        </p:spPr>
        <p:style>
          <a:lnRef idx="2">
            <a:schemeClr val="accent1"/>
          </a:lnRef>
          <a:fillRef idx="1">
            <a:schemeClr val="lt1"/>
          </a:fillRef>
          <a:effectRef idx="0">
            <a:schemeClr val="accent1"/>
          </a:effectRef>
          <a:fontRef idx="minor">
            <a:schemeClr val="dk1"/>
          </a:fontRef>
        </p:style>
        <p:txBody>
          <a:bodyPr>
            <a:normAutofit fontScale="47500" lnSpcReduction="20000"/>
          </a:bodyPr>
          <a:lstStyle/>
          <a:p>
            <a:pPr algn="r"/>
            <a:r>
              <a:rPr lang="ru-RU" dirty="0" smtClean="0">
                <a:solidFill>
                  <a:schemeClr val="tx1"/>
                </a:solidFill>
                <a:latin typeface="Times New Roman" panose="02020603050405020304" pitchFamily="18" charset="0"/>
                <a:cs typeface="Times New Roman" panose="02020603050405020304" pitchFamily="18" charset="0"/>
              </a:rPr>
              <a:t>Кураторы: Турова Н.В.</a:t>
            </a:r>
          </a:p>
          <a:p>
            <a:pPr algn="r"/>
            <a:r>
              <a:rPr lang="ru-RU" dirty="0" smtClean="0">
                <a:solidFill>
                  <a:schemeClr val="tx1"/>
                </a:solidFill>
                <a:latin typeface="Times New Roman" panose="02020603050405020304" pitchFamily="18" charset="0"/>
                <a:cs typeface="Times New Roman" panose="02020603050405020304" pitchFamily="18" charset="0"/>
              </a:rPr>
              <a:t>Крафт М.А.</a:t>
            </a:r>
          </a:p>
          <a:p>
            <a:pPr algn="r"/>
            <a:r>
              <a:rPr lang="ru-RU" dirty="0" smtClean="0">
                <a:solidFill>
                  <a:schemeClr val="tx1"/>
                </a:solidFill>
                <a:latin typeface="Times New Roman" panose="02020603050405020304" pitchFamily="18" charset="0"/>
                <a:cs typeface="Times New Roman" panose="02020603050405020304" pitchFamily="18" charset="0"/>
              </a:rPr>
              <a:t>Подготовили: Лукиных С.В.</a:t>
            </a:r>
          </a:p>
          <a:p>
            <a:pPr algn="r"/>
            <a:r>
              <a:rPr lang="ru-RU" dirty="0" smtClean="0">
                <a:solidFill>
                  <a:schemeClr val="tx1"/>
                </a:solidFill>
                <a:latin typeface="Times New Roman" panose="02020603050405020304" pitchFamily="18" charset="0"/>
                <a:cs typeface="Times New Roman" panose="02020603050405020304" pitchFamily="18" charset="0"/>
              </a:rPr>
              <a:t>Золотухина С.П.</a:t>
            </a:r>
          </a:p>
          <a:p>
            <a:pPr algn="r"/>
            <a:r>
              <a:rPr lang="ru-RU" dirty="0" err="1" smtClean="0">
                <a:solidFill>
                  <a:schemeClr val="tx1"/>
                </a:solidFill>
                <a:latin typeface="Times New Roman" panose="02020603050405020304" pitchFamily="18" charset="0"/>
                <a:cs typeface="Times New Roman" panose="02020603050405020304" pitchFamily="18" charset="0"/>
              </a:rPr>
              <a:t>Эндерс</a:t>
            </a:r>
            <a:r>
              <a:rPr lang="ru-RU" dirty="0" smtClean="0">
                <a:solidFill>
                  <a:schemeClr val="tx1"/>
                </a:solidFill>
                <a:latin typeface="Times New Roman" panose="02020603050405020304" pitchFamily="18" charset="0"/>
                <a:cs typeface="Times New Roman" panose="02020603050405020304" pitchFamily="18" charset="0"/>
              </a:rPr>
              <a:t> П.А.</a:t>
            </a:r>
          </a:p>
          <a:p>
            <a:pPr algn="r"/>
            <a:r>
              <a:rPr lang="ru-RU" dirty="0" smtClean="0">
                <a:solidFill>
                  <a:schemeClr val="tx1"/>
                </a:solidFill>
                <a:latin typeface="Times New Roman" panose="02020603050405020304" pitchFamily="18" charset="0"/>
                <a:cs typeface="Times New Roman" panose="02020603050405020304" pitchFamily="18" charset="0"/>
              </a:rPr>
              <a:t>Глухова Д.Д.</a:t>
            </a:r>
          </a:p>
          <a:p>
            <a:pPr algn="r"/>
            <a:r>
              <a:rPr lang="ru-RU" dirty="0" smtClean="0">
                <a:solidFill>
                  <a:schemeClr val="tx1"/>
                </a:solidFill>
                <a:latin typeface="Times New Roman" panose="02020603050405020304" pitchFamily="18" charset="0"/>
                <a:cs typeface="Times New Roman" panose="02020603050405020304" pitchFamily="18" charset="0"/>
              </a:rPr>
              <a:t>Бойко Н.А.</a:t>
            </a:r>
          </a:p>
          <a:p>
            <a:pPr algn="r"/>
            <a:r>
              <a:rPr lang="ru-RU" dirty="0" smtClean="0">
                <a:solidFill>
                  <a:schemeClr val="tx1"/>
                </a:solidFill>
                <a:latin typeface="Times New Roman" panose="02020603050405020304" pitchFamily="18" charset="0"/>
                <a:cs typeface="Times New Roman" panose="02020603050405020304" pitchFamily="18" charset="0"/>
              </a:rPr>
              <a:t>Киселева Е.В.</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4690800"/>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ru-RU" sz="31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sz="31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31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sz="31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49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Игровые  </a:t>
            </a:r>
            <a:r>
              <a:rPr lang="ru-RU" sz="49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ситуации </a:t>
            </a:r>
            <a:r>
              <a:rPr lang="ru-RU" sz="31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sz="31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31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l="15152" t="841" r="15758"/>
          <a:stretch/>
        </p:blipFill>
        <p:spPr>
          <a:xfrm>
            <a:off x="251520" y="1772816"/>
            <a:ext cx="3690601" cy="2979392"/>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rotWithShape="1">
          <a:blip r:embed="rId3">
            <a:extLst>
              <a:ext uri="{28A0092B-C50C-407E-A947-70E740481C1C}">
                <a14:useLocalDpi xmlns:a14="http://schemas.microsoft.com/office/drawing/2010/main" val="0"/>
              </a:ext>
            </a:extLst>
          </a:blip>
          <a:srcRect l="12576" t="2827" r="7120" b="16768"/>
          <a:stretch/>
        </p:blipFill>
        <p:spPr>
          <a:xfrm>
            <a:off x="4283968" y="1755127"/>
            <a:ext cx="4032448" cy="3028140"/>
          </a:xfrm>
          <a:prstGeom prst="rect">
            <a:avLst/>
          </a:prstGeom>
          <a:ln>
            <a:noFill/>
          </a:ln>
          <a:effectLst>
            <a:outerShdw blurRad="292100" dist="139700" dir="2700000" algn="tl" rotWithShape="0">
              <a:srgbClr val="333333">
                <a:alpha val="65000"/>
              </a:srgbClr>
            </a:outerShdw>
          </a:effectLst>
        </p:spPr>
      </p:pic>
      <p:sp>
        <p:nvSpPr>
          <p:cNvPr id="7" name="Прямоугольник 6"/>
          <p:cNvSpPr/>
          <p:nvPr/>
        </p:nvSpPr>
        <p:spPr>
          <a:xfrm>
            <a:off x="251520" y="4941168"/>
            <a:ext cx="3690601" cy="5693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ru-RU" sz="3100" b="1" dirty="0">
                <a:solidFill>
                  <a:prstClr val="white"/>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«Салон красоты» </a:t>
            </a:r>
            <a:endParaRPr lang="ru-RU" dirty="0"/>
          </a:p>
        </p:txBody>
      </p:sp>
      <p:sp>
        <p:nvSpPr>
          <p:cNvPr id="9" name="Прямоугольник 8"/>
          <p:cNvSpPr/>
          <p:nvPr/>
        </p:nvSpPr>
        <p:spPr>
          <a:xfrm>
            <a:off x="4333917" y="4941168"/>
            <a:ext cx="3932551" cy="5693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algn="ctr"/>
            <a:r>
              <a:rPr lang="ru-RU" sz="3100" b="1" dirty="0" smtClean="0">
                <a:solidFill>
                  <a:prstClr val="white"/>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3100" b="1" dirty="0">
                <a:solidFill>
                  <a:prstClr val="white"/>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Семья</a:t>
            </a:r>
            <a:r>
              <a:rPr lang="ru-RU" sz="3100" b="1" dirty="0" smtClean="0">
                <a:solidFill>
                  <a:prstClr val="white"/>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ru-RU" dirty="0"/>
          </a:p>
        </p:txBody>
      </p:sp>
    </p:spTree>
    <p:extLst>
      <p:ext uri="{BB962C8B-B14F-4D97-AF65-F5344CB8AC3E}">
        <p14:creationId xmlns:p14="http://schemas.microsoft.com/office/powerpoint/2010/main" val="991105273"/>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5537" y="737386"/>
            <a:ext cx="4121364" cy="5693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ru-RU" sz="3100" b="1" dirty="0" smtClean="0">
                <a:solidFill>
                  <a:prstClr val="white"/>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ru-RU" sz="3100" b="1" dirty="0">
                <a:solidFill>
                  <a:prstClr val="white"/>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Больница</a:t>
            </a:r>
            <a:r>
              <a:rPr lang="ru-RU" sz="3100" b="1" dirty="0" smtClean="0">
                <a:solidFill>
                  <a:prstClr val="white"/>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endParaRPr lang="ru-RU"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1340768"/>
            <a:ext cx="4121365" cy="2648633"/>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4008" y="3645023"/>
            <a:ext cx="4039985" cy="3029989"/>
          </a:xfrm>
          <a:prstGeom prst="rect">
            <a:avLst/>
          </a:prstGeom>
          <a:ln>
            <a:noFill/>
          </a:ln>
          <a:effectLst>
            <a:outerShdw blurRad="292100" dist="139700" dir="2700000" algn="tl" rotWithShape="0">
              <a:srgbClr val="333333">
                <a:alpha val="65000"/>
              </a:srgbClr>
            </a:outerShdw>
          </a:effectLst>
        </p:spPr>
      </p:pic>
      <p:sp>
        <p:nvSpPr>
          <p:cNvPr id="7" name="Прямоугольник 6"/>
          <p:cNvSpPr/>
          <p:nvPr/>
        </p:nvSpPr>
        <p:spPr>
          <a:xfrm>
            <a:off x="4644008" y="2924944"/>
            <a:ext cx="4039985" cy="584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ru-RU" sz="32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«Магазин»</a:t>
            </a:r>
            <a:endParaRPr lang="ru-RU" sz="32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5537" y="4274258"/>
            <a:ext cx="3149253" cy="2429207"/>
          </a:xfrm>
          <a:prstGeom prst="rect">
            <a:avLst/>
          </a:prstGeom>
        </p:spPr>
      </p:pic>
      <p:pic>
        <p:nvPicPr>
          <p:cNvPr id="9" name="Рисунок 8"/>
          <p:cNvPicPr>
            <a:picLocks noChangeAspect="1"/>
          </p:cNvPicPr>
          <p:nvPr/>
        </p:nvPicPr>
        <p:blipFill rotWithShape="1">
          <a:blip r:embed="rId5" cstate="print">
            <a:extLst>
              <a:ext uri="{28A0092B-C50C-407E-A947-70E740481C1C}">
                <a14:useLocalDpi xmlns:a14="http://schemas.microsoft.com/office/drawing/2010/main" val="0"/>
              </a:ext>
            </a:extLst>
          </a:blip>
          <a:srcRect t="14890" r="37314" b="33851"/>
          <a:stretch/>
        </p:blipFill>
        <p:spPr>
          <a:xfrm>
            <a:off x="3579053" y="232228"/>
            <a:ext cx="5540927" cy="3124763"/>
          </a:xfrm>
          <a:prstGeom prst="rect">
            <a:avLst/>
          </a:prstGeom>
        </p:spPr>
      </p:pic>
    </p:spTree>
    <p:extLst>
      <p:ext uri="{BB962C8B-B14F-4D97-AF65-F5344CB8AC3E}">
        <p14:creationId xmlns:p14="http://schemas.microsoft.com/office/powerpoint/2010/main" val="3608493038"/>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Мы </a:t>
            </a: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занимаемся.</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512" y="1593063"/>
            <a:ext cx="4858169" cy="3240360"/>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1960" y="3573016"/>
            <a:ext cx="4718192" cy="3140968"/>
          </a:xfrm>
          <a:prstGeom prst="rect">
            <a:avLst/>
          </a:prstGeom>
          <a:ln>
            <a:noFill/>
          </a:ln>
          <a:effectLst>
            <a:outerShdw blurRad="292100" dist="139700" dir="2700000" algn="tl" rotWithShape="0">
              <a:srgbClr val="333333">
                <a:alpha val="65000"/>
              </a:srgbClr>
            </a:outerShdw>
          </a:effectLst>
        </p:spPr>
      </p:pic>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9" y="4854274"/>
            <a:ext cx="2592288" cy="2003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r="55738" b="43087"/>
          <a:stretch/>
        </p:blipFill>
        <p:spPr bwMode="auto">
          <a:xfrm>
            <a:off x="6012160" y="1558479"/>
            <a:ext cx="2452967" cy="2293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2445244"/>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Развиваемся играя»</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9" y="1556793"/>
            <a:ext cx="4608511" cy="316027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3501008"/>
            <a:ext cx="4386408" cy="3053828"/>
          </a:xfrm>
          <a:prstGeom prst="rect">
            <a:avLst/>
          </a:prstGeom>
          <a:ln>
            <a:noFill/>
          </a:ln>
          <a:effectLst>
            <a:outerShdw blurRad="292100" dist="139700" dir="2700000" algn="tl" rotWithShape="0">
              <a:srgbClr val="333333">
                <a:alpha val="65000"/>
              </a:srgbClr>
            </a:outerShdw>
          </a:effec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7" y="4788879"/>
            <a:ext cx="2304256" cy="1781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r="59541" b="50000"/>
          <a:stretch/>
        </p:blipFill>
        <p:spPr bwMode="auto">
          <a:xfrm>
            <a:off x="5724129" y="1486470"/>
            <a:ext cx="2242236" cy="201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5241990"/>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Мы </a:t>
            </a: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дежурим</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3830" y="1772815"/>
            <a:ext cx="4604697" cy="326212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3284984"/>
            <a:ext cx="4585023" cy="332358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15616" y="5000770"/>
            <a:ext cx="1872208" cy="177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rotWithShape="1">
          <a:blip r:embed="rId5">
            <a:extLst>
              <a:ext uri="{28A0092B-C50C-407E-A947-70E740481C1C}">
                <a14:useLocalDpi xmlns:a14="http://schemas.microsoft.com/office/drawing/2010/main" val="0"/>
              </a:ext>
            </a:extLst>
          </a:blip>
          <a:srcRect r="56986" b="50000"/>
          <a:stretch/>
        </p:blipFill>
        <p:spPr bwMode="auto">
          <a:xfrm>
            <a:off x="6084168" y="1270447"/>
            <a:ext cx="2383848" cy="201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853794"/>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ru-RU" sz="4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sz="4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4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Мы </a:t>
            </a:r>
            <a:r>
              <a:rPr lang="ru-RU" sz="4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ухаживаем за комнатными растениями</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556792"/>
            <a:ext cx="4454741" cy="30963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3427" y="3308145"/>
            <a:ext cx="4438182" cy="30848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2160" y="1325377"/>
            <a:ext cx="1872208" cy="177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rotWithShape="1">
          <a:blip r:embed="rId5">
            <a:extLst>
              <a:ext uri="{28A0092B-C50C-407E-A947-70E740481C1C}">
                <a14:useLocalDpi xmlns:a14="http://schemas.microsoft.com/office/drawing/2010/main" val="0"/>
              </a:ext>
            </a:extLst>
          </a:blip>
          <a:srcRect t="50000" r="2061"/>
          <a:stretch/>
        </p:blipFill>
        <p:spPr bwMode="auto">
          <a:xfrm>
            <a:off x="-1908720" y="4850562"/>
            <a:ext cx="5427775" cy="201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5426950"/>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ru-RU" b="1" dirty="0" smtClean="0">
                <a:latin typeface="Times New Roman" panose="02020603050405020304" pitchFamily="18" charset="0"/>
                <a:cs typeface="Times New Roman" panose="02020603050405020304" pitchFamily="18" charset="0"/>
              </a:rPr>
              <a:t>Наши достижения </a:t>
            </a:r>
            <a:endParaRPr lang="ru-RU"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r="18539"/>
          <a:stretch/>
        </p:blipFill>
        <p:spPr>
          <a:xfrm>
            <a:off x="467543" y="1700808"/>
            <a:ext cx="4387791" cy="3024336"/>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rotWithShape="1">
          <a:blip r:embed="rId3">
            <a:extLst>
              <a:ext uri="{28A0092B-C50C-407E-A947-70E740481C1C}">
                <a14:useLocalDpi xmlns:a14="http://schemas.microsoft.com/office/drawing/2010/main" val="0"/>
              </a:ext>
            </a:extLst>
          </a:blip>
          <a:srcRect l="12720" r="24357"/>
          <a:stretch/>
        </p:blipFill>
        <p:spPr>
          <a:xfrm>
            <a:off x="5004048" y="3212976"/>
            <a:ext cx="3901511" cy="348146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85225513"/>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Наши </a:t>
            </a: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праздники</a:t>
            </a:r>
            <a:r>
              <a:rPr lang="ru-RU" dirty="0"/>
              <a:t/>
            </a:r>
            <a:br>
              <a:rPr lang="ru-RU" dirty="0"/>
            </a:br>
            <a:endParaRPr lang="ru-RU" dirty="0"/>
          </a:p>
        </p:txBody>
      </p:sp>
      <p:sp>
        <p:nvSpPr>
          <p:cNvPr id="4" name="Прямоугольник 3"/>
          <p:cNvSpPr/>
          <p:nvPr/>
        </p:nvSpPr>
        <p:spPr>
          <a:xfrm>
            <a:off x="395536" y="1628800"/>
            <a:ext cx="3343522"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ru-RU" sz="28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«Новый год»</a:t>
            </a:r>
            <a:endParaRPr lang="ru-RU"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9218" name="Picture 2" descr="C:\Users\Darya\Desktop\Детский сад\IMG_20201229_180154_16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2348880"/>
            <a:ext cx="2736304" cy="36484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4139952" y="1628800"/>
            <a:ext cx="4320480" cy="5232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ru-RU" sz="28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«8 марта»</a:t>
            </a: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8168" y="2348880"/>
            <a:ext cx="5004048" cy="375303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99090347"/>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260648"/>
            <a:ext cx="4536506" cy="504056"/>
          </a:xfrm>
        </p:spPr>
        <p:style>
          <a:lnRef idx="2">
            <a:schemeClr val="accent1">
              <a:shade val="50000"/>
            </a:schemeClr>
          </a:lnRef>
          <a:fillRef idx="1">
            <a:schemeClr val="accent1"/>
          </a:fillRef>
          <a:effectRef idx="0">
            <a:schemeClr val="accent1"/>
          </a:effectRef>
          <a:fontRef idx="minor">
            <a:schemeClr val="lt1"/>
          </a:fontRef>
        </p:style>
        <p:txBody>
          <a:bodyPr>
            <a:normAutofit fontScale="92500" lnSpcReduction="10000"/>
          </a:bodyPr>
          <a:lstStyle/>
          <a:p>
            <a:pPr marL="0" indent="0" algn="ctr">
              <a:buNone/>
            </a:pP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«Золотая осень»</a:t>
            </a:r>
          </a:p>
          <a:p>
            <a:endParaRPr lang="ru-RU"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1" y="921474"/>
            <a:ext cx="4536504" cy="289233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Объект 2"/>
          <p:cNvSpPr txBox="1">
            <a:spLocks/>
          </p:cNvSpPr>
          <p:nvPr/>
        </p:nvSpPr>
        <p:spPr>
          <a:xfrm>
            <a:off x="4067944" y="2960948"/>
            <a:ext cx="4643913"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lt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lt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lt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lt1"/>
                </a:solidFill>
                <a:latin typeface="+mn-lt"/>
                <a:ea typeface="+mn-ea"/>
                <a:cs typeface="+mn-cs"/>
              </a:defRPr>
            </a:lvl9pPr>
          </a:lstStyle>
          <a:p>
            <a:pPr marL="0" indent="0" algn="ctr">
              <a:buNone/>
            </a:pP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«23 февраля»</a:t>
            </a:r>
          </a:p>
          <a:p>
            <a:endParaRPr lang="ru-RU" dirty="0"/>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3554749"/>
            <a:ext cx="4643913" cy="31161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4525" y="476672"/>
            <a:ext cx="2015827" cy="177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rotWithShape="1">
          <a:blip r:embed="rId5">
            <a:extLst>
              <a:ext uri="{28A0092B-C50C-407E-A947-70E740481C1C}">
                <a14:useLocalDpi xmlns:a14="http://schemas.microsoft.com/office/drawing/2010/main" val="0"/>
              </a:ext>
            </a:extLst>
          </a:blip>
          <a:srcRect l="41579" t="28801"/>
          <a:stretch/>
        </p:blipFill>
        <p:spPr bwMode="auto">
          <a:xfrm>
            <a:off x="251521" y="3962400"/>
            <a:ext cx="3237706" cy="2868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3128624"/>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576064"/>
          </a:xfrm>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Как </a:t>
            </a:r>
            <a:r>
              <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мы изменились</a:t>
            </a:r>
            <a:r>
              <a:rPr lang="ru-RU" dirty="0"/>
              <a:t/>
            </a:r>
            <a:br>
              <a:rPr lang="ru-RU" dirty="0"/>
            </a:br>
            <a:endParaRPr lang="ru-RU" dirty="0"/>
          </a:p>
        </p:txBody>
      </p:sp>
      <p:pic>
        <p:nvPicPr>
          <p:cNvPr id="11266"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2420" t="5114" r="1972" b="5276"/>
          <a:stretch/>
        </p:blipFill>
        <p:spPr bwMode="auto">
          <a:xfrm>
            <a:off x="467544" y="1196752"/>
            <a:ext cx="5040560" cy="28692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404" t="3750" r="4531" b="4995"/>
          <a:stretch/>
        </p:blipFill>
        <p:spPr bwMode="auto">
          <a:xfrm>
            <a:off x="3059832" y="3645024"/>
            <a:ext cx="5541818" cy="271549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717298"/>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style>
          <a:lnRef idx="2">
            <a:schemeClr val="accent1">
              <a:shade val="50000"/>
            </a:schemeClr>
          </a:lnRef>
          <a:fillRef idx="1">
            <a:schemeClr val="accent1"/>
          </a:fillRef>
          <a:effectRef idx="0">
            <a:schemeClr val="accent1"/>
          </a:effectRef>
          <a:fontRef idx="minor">
            <a:schemeClr val="lt1"/>
          </a:fontRef>
        </p:style>
        <p:txBody>
          <a:bodyPr>
            <a:normAutofit lnSpcReduction="10000"/>
          </a:bodyPr>
          <a:lstStyle/>
          <a:p>
            <a:r>
              <a:rPr lang="ru-RU" b="1" i="1" dirty="0">
                <a:latin typeface="Times New Roman" panose="02020603050405020304" pitchFamily="18" charset="0"/>
                <a:cs typeface="Times New Roman" panose="02020603050405020304" pitchFamily="18" charset="0"/>
              </a:rPr>
              <a:t>Актуальность: </a:t>
            </a:r>
            <a:r>
              <a:rPr lang="ru-RU" dirty="0">
                <a:latin typeface="Times New Roman" panose="02020603050405020304" pitchFamily="18" charset="0"/>
                <a:cs typeface="Times New Roman" panose="02020603050405020304" pitchFamily="18" charset="0"/>
              </a:rPr>
              <a:t>создать для своего ребенка индивидуальное портфолио. А ведь в этом творческом совместном продукте как нельзя лучше имеется возможность проследить за творческим, физическим, умственным ростом своего малыша. Поэтому воспитатель берется за создание портфолио своей группы, чтобы дать представление коллегам, родителям, детям о том, как и в каких условиях, проходит "</a:t>
            </a:r>
            <a:r>
              <a:rPr lang="ru-RU" dirty="0" err="1">
                <a:latin typeface="Times New Roman" panose="02020603050405020304" pitchFamily="18" charset="0"/>
                <a:cs typeface="Times New Roman" panose="02020603050405020304" pitchFamily="18" charset="0"/>
              </a:rPr>
              <a:t>садиковская</a:t>
            </a:r>
            <a:r>
              <a:rPr lang="ru-RU" dirty="0">
                <a:latin typeface="Times New Roman" panose="02020603050405020304" pitchFamily="18" charset="0"/>
                <a:cs typeface="Times New Roman" panose="02020603050405020304" pitchFamily="18" charset="0"/>
              </a:rPr>
              <a:t>" жизнь коллектива детей, объединенного одной группой. </a:t>
            </a:r>
          </a:p>
        </p:txBody>
      </p:sp>
    </p:spTree>
    <p:extLst>
      <p:ext uri="{BB962C8B-B14F-4D97-AF65-F5344CB8AC3E}">
        <p14:creationId xmlns:p14="http://schemas.microsoft.com/office/powerpoint/2010/main" val="3453988341"/>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Спасибо за внимание!</a:t>
            </a:r>
            <a:endPar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l="4849" t="2327" r="6666"/>
          <a:stretch/>
        </p:blipFill>
        <p:spPr>
          <a:xfrm>
            <a:off x="1187624" y="1628800"/>
            <a:ext cx="6760172" cy="496855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92466323"/>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style>
          <a:lnRef idx="2">
            <a:schemeClr val="accent1">
              <a:shade val="50000"/>
            </a:schemeClr>
          </a:lnRef>
          <a:fillRef idx="1">
            <a:schemeClr val="accent1"/>
          </a:fillRef>
          <a:effectRef idx="0">
            <a:schemeClr val="accent1"/>
          </a:effectRef>
          <a:fontRef idx="minor">
            <a:schemeClr val="lt1"/>
          </a:fontRef>
        </p:style>
        <p:txBody>
          <a:bodyPr>
            <a:normAutofit fontScale="92500" lnSpcReduction="20000"/>
          </a:bodyPr>
          <a:lstStyle/>
          <a:p>
            <a:pPr marL="0" indent="0">
              <a:buNone/>
            </a:pPr>
            <a:r>
              <a:rPr lang="ru-RU" b="1" i="1" dirty="0">
                <a:latin typeface="Times New Roman" panose="02020603050405020304" pitchFamily="18" charset="0"/>
                <a:cs typeface="Times New Roman" panose="02020603050405020304" pitchFamily="18" charset="0"/>
              </a:rPr>
              <a:t>Цель портфолио </a:t>
            </a:r>
            <a:r>
              <a:rPr lang="ru-RU" dirty="0">
                <a:latin typeface="Times New Roman" panose="02020603050405020304" pitchFamily="18" charset="0"/>
                <a:cs typeface="Times New Roman" panose="02020603050405020304" pitchFamily="18" charset="0"/>
              </a:rPr>
              <a:t>– </a:t>
            </a:r>
            <a:r>
              <a:rPr lang="ru-RU" sz="2800" dirty="0" smtClean="0">
                <a:latin typeface="Times New Roman" panose="02020603050405020304" pitchFamily="18" charset="0"/>
                <a:cs typeface="Times New Roman" panose="02020603050405020304" pitchFamily="18" charset="0"/>
              </a:rPr>
              <a:t>собрать, систематизировать </a:t>
            </a:r>
            <a:r>
              <a:rPr lang="ru-RU" sz="2800" dirty="0">
                <a:latin typeface="Times New Roman" panose="02020603050405020304" pitchFamily="18" charset="0"/>
                <a:cs typeface="Times New Roman" panose="02020603050405020304" pitchFamily="18" charset="0"/>
              </a:rPr>
              <a:t>и зафиксировать результаты развития группы детского сада, усилия, достижения в различных областях, создание атмосферы открытости, общности всех участников образовательного процесса</a:t>
            </a:r>
            <a:r>
              <a:rPr lang="ru-RU" sz="2800" dirty="0" smtClean="0">
                <a:latin typeface="Times New Roman" panose="02020603050405020304" pitchFamily="18" charset="0"/>
                <a:cs typeface="Times New Roman" panose="02020603050405020304" pitchFamily="18" charset="0"/>
              </a:rPr>
              <a:t>.</a:t>
            </a:r>
          </a:p>
          <a:p>
            <a:pPr marL="0" indent="0">
              <a:buNone/>
            </a:pPr>
            <a:r>
              <a:rPr lang="ru-RU" sz="2800" b="1" i="1" dirty="0">
                <a:latin typeface="Times New Roman" panose="02020603050405020304" pitchFamily="18" charset="0"/>
                <a:cs typeface="Times New Roman" panose="02020603050405020304" pitchFamily="18" charset="0"/>
              </a:rPr>
              <a:t>Портфолио помогает решать важные педагогические задачи:</a:t>
            </a:r>
          </a:p>
          <a:p>
            <a:r>
              <a:rPr lang="ru-RU" sz="2800" dirty="0" smtClean="0">
                <a:latin typeface="Times New Roman" panose="02020603050405020304" pitchFamily="18" charset="0"/>
                <a:cs typeface="Times New Roman" panose="02020603050405020304" pitchFamily="18" charset="0"/>
              </a:rPr>
              <a:t>создать </a:t>
            </a:r>
            <a:r>
              <a:rPr lang="ru-RU" sz="2800" dirty="0">
                <a:latin typeface="Times New Roman" panose="02020603050405020304" pitchFamily="18" charset="0"/>
                <a:cs typeface="Times New Roman" panose="02020603050405020304" pitchFamily="18" charset="0"/>
              </a:rPr>
              <a:t>для группы ситуацию переживания успеха;</a:t>
            </a:r>
          </a:p>
          <a:p>
            <a:r>
              <a:rPr lang="ru-RU" sz="2800" dirty="0" smtClean="0">
                <a:latin typeface="Times New Roman" panose="02020603050405020304" pitchFamily="18" charset="0"/>
                <a:cs typeface="Times New Roman" panose="02020603050405020304" pitchFamily="18" charset="0"/>
              </a:rPr>
              <a:t>поддерживать </a:t>
            </a:r>
            <a:r>
              <a:rPr lang="ru-RU" sz="2800" dirty="0">
                <a:latin typeface="Times New Roman" panose="02020603050405020304" pitchFamily="18" charset="0"/>
                <a:cs typeface="Times New Roman" panose="02020603050405020304" pitchFamily="18" charset="0"/>
              </a:rPr>
              <a:t>интерес воспитателей группы к формированию портфолио группы;</a:t>
            </a:r>
          </a:p>
          <a:p>
            <a:r>
              <a:rPr lang="ru-RU" sz="2800" dirty="0" smtClean="0">
                <a:latin typeface="Times New Roman" panose="02020603050405020304" pitchFamily="18" charset="0"/>
                <a:cs typeface="Times New Roman" panose="02020603050405020304" pitchFamily="18" charset="0"/>
              </a:rPr>
              <a:t>укреплять </a:t>
            </a:r>
            <a:r>
              <a:rPr lang="ru-RU" sz="2800" dirty="0">
                <a:latin typeface="Times New Roman" panose="02020603050405020304" pitchFamily="18" charset="0"/>
                <a:cs typeface="Times New Roman" panose="02020603050405020304" pitchFamily="18" charset="0"/>
              </a:rPr>
              <a:t>взаимодействие с семьями воспитанников группы, повышать заинтересованность родителей (законных представителей) в результатах развития группы и совместной деятельности с дошкольным учреждением</a:t>
            </a:r>
          </a:p>
        </p:txBody>
      </p:sp>
    </p:spTree>
    <p:extLst>
      <p:ext uri="{BB962C8B-B14F-4D97-AF65-F5344CB8AC3E}">
        <p14:creationId xmlns:p14="http://schemas.microsoft.com/office/powerpoint/2010/main" val="3787157303"/>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Содержание «Портфолио группы»</a:t>
            </a:r>
            <a:b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Титульный лист</a:t>
            </a:r>
            <a:endPar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8" y="1686563"/>
            <a:ext cx="3195114" cy="4525963"/>
          </a:xfrm>
          <a:prstGeom prst="rect">
            <a:avLst/>
          </a:prstGeom>
          <a:ln>
            <a:noFill/>
          </a:ln>
          <a:effectLst>
            <a:outerShdw blurRad="292100" dist="139700" dir="2700000" algn="tl" rotWithShape="0">
              <a:srgbClr val="333333">
                <a:alpha val="65000"/>
              </a:srgbClr>
            </a:outerShdw>
          </a:effectLst>
        </p:spPr>
        <p:style>
          <a:lnRef idx="2">
            <a:schemeClr val="accent1">
              <a:shade val="50000"/>
            </a:schemeClr>
          </a:lnRef>
          <a:fillRef idx="1">
            <a:schemeClr val="accent1"/>
          </a:fillRef>
          <a:effectRef idx="0">
            <a:schemeClr val="accent1"/>
          </a:effectRef>
          <a:fontRef idx="minor">
            <a:schemeClr val="lt1"/>
          </a:fontRef>
        </p:style>
      </p:pic>
      <p:pic>
        <p:nvPicPr>
          <p:cNvPr id="5" name="Рисунок 4"/>
          <p:cNvPicPr>
            <a:picLocks noChangeAspect="1"/>
          </p:cNvPicPr>
          <p:nvPr/>
        </p:nvPicPr>
        <p:blipFill rotWithShape="1">
          <a:blip r:embed="rId3">
            <a:extLst>
              <a:ext uri="{28A0092B-C50C-407E-A947-70E740481C1C}">
                <a14:useLocalDpi xmlns:a14="http://schemas.microsoft.com/office/drawing/2010/main" val="0"/>
              </a:ext>
            </a:extLst>
          </a:blip>
          <a:srcRect b="4134"/>
          <a:stretch/>
        </p:blipFill>
        <p:spPr>
          <a:xfrm>
            <a:off x="5210797" y="1628799"/>
            <a:ext cx="3312368" cy="456074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34464508"/>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Девиз и герб группы</a:t>
            </a:r>
            <a:endPar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rotWithShape="1">
          <a:blip r:embed="rId2">
            <a:extLst>
              <a:ext uri="{28A0092B-C50C-407E-A947-70E740481C1C}">
                <a14:useLocalDpi xmlns:a14="http://schemas.microsoft.com/office/drawing/2010/main" val="0"/>
              </a:ext>
            </a:extLst>
          </a:blip>
          <a:srcRect l="50789" t="4811" b="3577"/>
          <a:stretch/>
        </p:blipFill>
        <p:spPr>
          <a:xfrm>
            <a:off x="3441789" y="1583000"/>
            <a:ext cx="2546679" cy="2715491"/>
          </a:xfrm>
          <a:prstGeom prst="rect">
            <a:avLst/>
          </a:prstGeom>
          <a:ln>
            <a:noFill/>
          </a:ln>
          <a:effectLst>
            <a:outerShdw blurRad="292100" dist="139700" dir="2700000" algn="tl" rotWithShape="0">
              <a:srgbClr val="333333">
                <a:alpha val="65000"/>
              </a:srgbClr>
            </a:outerShdw>
          </a:effectLst>
        </p:spPr>
        <p:style>
          <a:lnRef idx="2">
            <a:schemeClr val="accent1">
              <a:shade val="50000"/>
            </a:schemeClr>
          </a:lnRef>
          <a:fillRef idx="1">
            <a:schemeClr val="accent1"/>
          </a:fillRef>
          <a:effectRef idx="0">
            <a:schemeClr val="accent1"/>
          </a:effectRef>
          <a:fontRef idx="minor">
            <a:schemeClr val="lt1"/>
          </a:fontRef>
        </p:style>
      </p:pic>
      <p:pic>
        <p:nvPicPr>
          <p:cNvPr id="5" name="Рисунок 4"/>
          <p:cNvPicPr>
            <a:picLocks noChangeAspect="1"/>
          </p:cNvPicPr>
          <p:nvPr/>
        </p:nvPicPr>
        <p:blipFill rotWithShape="1">
          <a:blip r:embed="rId3" cstate="print">
            <a:extLst>
              <a:ext uri="{28A0092B-C50C-407E-A947-70E740481C1C}">
                <a14:useLocalDpi xmlns:a14="http://schemas.microsoft.com/office/drawing/2010/main" val="0"/>
              </a:ext>
            </a:extLst>
          </a:blip>
          <a:srcRect l="50000" t="4764" b="22199"/>
          <a:stretch/>
        </p:blipFill>
        <p:spPr>
          <a:xfrm>
            <a:off x="3275856" y="4437112"/>
            <a:ext cx="2983607" cy="2272145"/>
          </a:xfrm>
          <a:prstGeom prst="rect">
            <a:avLst/>
          </a:prstGeom>
          <a:ln>
            <a:noFill/>
          </a:ln>
          <a:effectLst>
            <a:outerShdw blurRad="292100" dist="139700" dir="2700000" algn="tl" rotWithShape="0">
              <a:srgbClr val="333333">
                <a:alpha val="65000"/>
              </a:srgbClr>
            </a:outerShdw>
          </a:effectLst>
        </p:spPr>
      </p:pic>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r="50000"/>
          <a:stretch/>
        </p:blipFill>
        <p:spPr bwMode="auto">
          <a:xfrm>
            <a:off x="144666" y="2636912"/>
            <a:ext cx="2984500" cy="310991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2016" t="11580" r="50000" b="6457"/>
          <a:stretch/>
        </p:blipFill>
        <p:spPr bwMode="auto">
          <a:xfrm>
            <a:off x="6444208" y="2200494"/>
            <a:ext cx="2506879" cy="2438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51706170"/>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lstStyle/>
          <a:p>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 нами работают:</a:t>
            </a:r>
            <a:endPar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 name="Объект 3"/>
          <p:cNvPicPr>
            <a:picLocks noGrp="1" noChangeAspect="1"/>
          </p:cNvPicPr>
          <p:nvPr>
            <p:ph idx="1"/>
          </p:nvPr>
        </p:nvPicPr>
        <p:blipFill rotWithShape="1">
          <a:blip r:embed="rId2">
            <a:extLst>
              <a:ext uri="{28A0092B-C50C-407E-A947-70E740481C1C}">
                <a14:useLocalDpi xmlns:a14="http://schemas.microsoft.com/office/drawing/2010/main" val="0"/>
              </a:ext>
            </a:extLst>
          </a:blip>
          <a:srcRect l="44871" t="1664"/>
          <a:stretch/>
        </p:blipFill>
        <p:spPr>
          <a:xfrm>
            <a:off x="467543" y="1628800"/>
            <a:ext cx="3821569" cy="5112568"/>
          </a:xfrm>
          <a:prstGeom prst="rect">
            <a:avLst/>
          </a:prstGeom>
          <a:ln>
            <a:noFill/>
          </a:ln>
          <a:effectLst>
            <a:outerShdw blurRad="292100" dist="139700" dir="2700000" algn="tl" rotWithShape="0">
              <a:srgbClr val="333333">
                <a:alpha val="65000"/>
              </a:srgbClr>
            </a:outerShdw>
          </a:effectLst>
        </p:spPr>
        <p:style>
          <a:lnRef idx="2">
            <a:schemeClr val="accent1">
              <a:shade val="50000"/>
            </a:schemeClr>
          </a:lnRef>
          <a:fillRef idx="1">
            <a:schemeClr val="accent1"/>
          </a:fillRef>
          <a:effectRef idx="0">
            <a:schemeClr val="accent1"/>
          </a:effectRef>
          <a:fontRef idx="minor">
            <a:schemeClr val="lt1"/>
          </a:fontRef>
        </p:style>
      </p:pic>
      <p:pic>
        <p:nvPicPr>
          <p:cNvPr id="5" name="Рисунок 4"/>
          <p:cNvPicPr>
            <a:picLocks noChangeAspect="1"/>
          </p:cNvPicPr>
          <p:nvPr/>
        </p:nvPicPr>
        <p:blipFill rotWithShape="1">
          <a:blip r:embed="rId3">
            <a:extLst>
              <a:ext uri="{28A0092B-C50C-407E-A947-70E740481C1C}">
                <a14:useLocalDpi xmlns:a14="http://schemas.microsoft.com/office/drawing/2010/main" val="0"/>
              </a:ext>
            </a:extLst>
          </a:blip>
          <a:srcRect l="3306" t="2424" r="4424" b="1616"/>
          <a:stretch/>
        </p:blipFill>
        <p:spPr>
          <a:xfrm>
            <a:off x="4788024" y="1601657"/>
            <a:ext cx="3600400" cy="518239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67274149"/>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ru-RU"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Наши мальчики. Наши девочки.</a:t>
            </a:r>
            <a:endParaRPr lang="ru-RU"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rotWithShape="1">
          <a:blip r:embed="rId2">
            <a:extLst>
              <a:ext uri="{28A0092B-C50C-407E-A947-70E740481C1C}">
                <a14:useLocalDpi xmlns:a14="http://schemas.microsoft.com/office/drawing/2010/main" val="0"/>
              </a:ext>
            </a:extLst>
          </a:blip>
          <a:srcRect l="1969" t="1722" r="53182" b="9164"/>
          <a:stretch/>
        </p:blipFill>
        <p:spPr>
          <a:xfrm>
            <a:off x="539552" y="1636522"/>
            <a:ext cx="3554791" cy="4887838"/>
          </a:xfrm>
          <a:prstGeom prst="rect">
            <a:avLst/>
          </a:prstGeom>
          <a:ln>
            <a:noFill/>
          </a:ln>
          <a:effectLst>
            <a:outerShdw blurRad="292100" dist="139700" dir="2700000" algn="tl" rotWithShape="0">
              <a:srgbClr val="333333">
                <a:alpha val="65000"/>
              </a:srgbClr>
            </a:outerShdw>
          </a:effectLst>
        </p:spPr>
      </p:pic>
      <p:pic>
        <p:nvPicPr>
          <p:cNvPr id="8" name="Рисунок 7"/>
          <p:cNvPicPr>
            <a:picLocks noChangeAspect="1"/>
          </p:cNvPicPr>
          <p:nvPr/>
        </p:nvPicPr>
        <p:blipFill rotWithShape="1">
          <a:blip r:embed="rId3">
            <a:extLst>
              <a:ext uri="{28A0092B-C50C-407E-A947-70E740481C1C}">
                <a14:useLocalDpi xmlns:a14="http://schemas.microsoft.com/office/drawing/2010/main" val="0"/>
              </a:ext>
            </a:extLst>
          </a:blip>
          <a:srcRect l="8975" t="3026"/>
          <a:stretch/>
        </p:blipFill>
        <p:spPr>
          <a:xfrm>
            <a:off x="4819956" y="1636522"/>
            <a:ext cx="3553188" cy="5047207"/>
          </a:xfrm>
          <a:prstGeom prst="rect">
            <a:avLst/>
          </a:prstGeom>
        </p:spPr>
      </p:pic>
    </p:spTree>
    <p:extLst>
      <p:ext uri="{BB962C8B-B14F-4D97-AF65-F5344CB8AC3E}">
        <p14:creationId xmlns:p14="http://schemas.microsoft.com/office/powerpoint/2010/main" val="361466991"/>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1">
              <a:shade val="50000"/>
            </a:schemeClr>
          </a:lnRef>
          <a:fillRef idx="1">
            <a:schemeClr val="accent1"/>
          </a:fillRef>
          <a:effectRef idx="0">
            <a:schemeClr val="accent1"/>
          </a:effectRef>
          <a:fontRef idx="minor">
            <a:schemeClr val="lt1"/>
          </a:fontRef>
        </p:style>
        <p:txBody>
          <a:bodyPr>
            <a:normAutofit fontScale="90000"/>
          </a:bodyPr>
          <a:lstStyle/>
          <a:p>
            <a:r>
              <a:rPr lang="ru-RU" sz="3100" dirty="0" smtClean="0">
                <a:latin typeface="Times New Roman" panose="02020603050405020304" pitchFamily="18" charset="0"/>
                <a:cs typeface="Times New Roman" panose="02020603050405020304" pitchFamily="18" charset="0"/>
              </a:rPr>
              <a:t/>
            </a:r>
            <a:br>
              <a:rPr lang="ru-RU" sz="3100" dirty="0" smtClean="0">
                <a:latin typeface="Times New Roman" panose="02020603050405020304" pitchFamily="18" charset="0"/>
                <a:cs typeface="Times New Roman" panose="02020603050405020304" pitchFamily="18" charset="0"/>
              </a:rPr>
            </a:br>
            <a:r>
              <a:rPr lang="ru-RU" sz="36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Создание </a:t>
            </a:r>
            <a:r>
              <a:rPr lang="ru-RU"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развивающей </a:t>
            </a:r>
            <a:br>
              <a:rPr lang="ru-RU"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ru-RU"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предметно –пространственной среды</a:t>
            </a:r>
            <a:br>
              <a:rPr lang="ru-RU"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endParaRPr lang="ru-RU" sz="36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543" y="1768596"/>
            <a:ext cx="4320480" cy="31862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474" y="3297325"/>
            <a:ext cx="4500526" cy="331495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4127302"/>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037" t="4525" r="4037" b="7480"/>
          <a:stretch/>
        </p:blipFill>
        <p:spPr bwMode="auto">
          <a:xfrm>
            <a:off x="323528" y="764704"/>
            <a:ext cx="4433454" cy="37130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2201" t="6298" r="2686" b="14700"/>
          <a:stretch/>
        </p:blipFill>
        <p:spPr bwMode="auto">
          <a:xfrm>
            <a:off x="4631181" y="1910545"/>
            <a:ext cx="4495160" cy="28428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28425"/>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Тема Office">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TotalTime>
  <Words>236</Words>
  <Application>Microsoft Office PowerPoint</Application>
  <PresentationFormat>Экран (4:3)</PresentationFormat>
  <Paragraphs>37</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Муниципальное дошкольное образовательное учреждение «Детский сад комбинированного вида «Золотой ключик»  р.п. Ванино» Презентация на тему: «Инновационная форма работы с родителями «Портфолио группы»»</vt:lpstr>
      <vt:lpstr>Презентация PowerPoint</vt:lpstr>
      <vt:lpstr>Презентация PowerPoint</vt:lpstr>
      <vt:lpstr>Содержание «Портфолио группы» Титульный лист</vt:lpstr>
      <vt:lpstr>Девиз и герб группы</vt:lpstr>
      <vt:lpstr>С нами работают:</vt:lpstr>
      <vt:lpstr>Наши мальчики. Наши девочки.</vt:lpstr>
      <vt:lpstr> Создание развивающей  предметно –пространственной среды </vt:lpstr>
      <vt:lpstr>Презентация PowerPoint</vt:lpstr>
      <vt:lpstr>  Игровые  ситуации      </vt:lpstr>
      <vt:lpstr>Презентация PowerPoint</vt:lpstr>
      <vt:lpstr>Мы занимаемся. </vt:lpstr>
      <vt:lpstr> «Развиваемся играя» </vt:lpstr>
      <vt:lpstr> Мы дежурим </vt:lpstr>
      <vt:lpstr> Мы ухаживаем за комнатными растениями </vt:lpstr>
      <vt:lpstr>Наши достижения </vt:lpstr>
      <vt:lpstr> Наши праздники </vt:lpstr>
      <vt:lpstr>Презентация PowerPoint</vt:lpstr>
      <vt:lpstr> Как мы изменились </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Darya</dc:creator>
  <cp:lastModifiedBy>Darya</cp:lastModifiedBy>
  <cp:revision>53</cp:revision>
  <dcterms:created xsi:type="dcterms:W3CDTF">2021-03-11T10:57:41Z</dcterms:created>
  <dcterms:modified xsi:type="dcterms:W3CDTF">2021-03-15T01:27:59Z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2919340</vt:lpwstr>
  </property>
  <property fmtid="{D5CDD505-2E9C-101B-9397-08002B2CF9AE}" name="NXPowerLiteSettings" pid="3">
    <vt:lpwstr>C7000400038000</vt:lpwstr>
  </property>
  <property fmtid="{D5CDD505-2E9C-101B-9397-08002B2CF9AE}" name="NXPowerLiteVersion" pid="4">
    <vt:lpwstr>S9.0.3</vt:lpwstr>
  </property>
</Properties>
</file>