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70" r:id="rId4"/>
    <p:sldId id="262" r:id="rId5"/>
    <p:sldId id="263" r:id="rId6"/>
    <p:sldId id="271" r:id="rId7"/>
    <p:sldId id="272" r:id="rId8"/>
    <p:sldId id="274" r:id="rId9"/>
    <p:sldId id="275" r:id="rId10"/>
    <p:sldId id="276" r:id="rId11"/>
    <p:sldId id="277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60"/>
  </p:normalViewPr>
  <p:slideViewPr>
    <p:cSldViewPr>
      <p:cViewPr>
        <p:scale>
          <a:sx n="50" d="100"/>
          <a:sy n="50" d="100"/>
        </p:scale>
        <p:origin x="-3384" y="-14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jpeg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.jpe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10" Type="http://schemas.openxmlformats.org/officeDocument/2006/relationships/image" Target="../media/image7.png"/><Relationship Id="rId4" Type="http://schemas.openxmlformats.org/officeDocument/2006/relationships/image" Target="../media/image8.jpe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69255" y="3042887"/>
            <a:ext cx="8512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atin typeface="Arial Black" pitchFamily="34" charset="0"/>
              </a:rPr>
              <a:t>ИНТЕРЕСНАЯ ПРОФЕССИЯ!</a:t>
            </a:r>
          </a:p>
        </p:txBody>
      </p:sp>
    </p:spTree>
    <p:extLst>
      <p:ext uri="{BB962C8B-B14F-4D97-AF65-F5344CB8AC3E}">
        <p14:creationId xmlns:p14="http://schemas.microsoft.com/office/powerpoint/2010/main" val="428202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83568" y="817446"/>
            <a:ext cx="770485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ТРЕБОВАНИЕ К СПЕЦИАЛИСТУ: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latin typeface="Arial Black" pitchFamily="34" charset="0"/>
              </a:rPr>
              <a:t>Логопедическое или дефектологическое образование;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latin typeface="Arial Black" pitchFamily="34" charset="0"/>
              </a:rPr>
              <a:t>Опыт работы, в том числе по определенному направлению;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latin typeface="Arial Black" pitchFamily="34" charset="0"/>
              </a:rPr>
              <a:t>Личностные качества (внимательность, ответственность, отзывчивость, тактичность, коммуникабельность, терпеливость, умение контролировать своё поведение и эмоции).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endParaRPr lang="ru-RU" sz="2000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15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83568" y="817446"/>
            <a:ext cx="77048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МЕСТА РАБОТЫ: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latin typeface="Arial Black" pitchFamily="34" charset="0"/>
              </a:rPr>
              <a:t>Детские сады;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latin typeface="Arial Black" pitchFamily="34" charset="0"/>
              </a:rPr>
              <a:t>Школы;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latin typeface="Arial Black" pitchFamily="34" charset="0"/>
              </a:rPr>
              <a:t>Больницы, поликлиники;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latin typeface="Arial Black" pitchFamily="34" charset="0"/>
              </a:rPr>
              <a:t>Специализированные центры </a:t>
            </a:r>
            <a:r>
              <a:rPr lang="ru-RU" sz="2000" dirty="0" err="1" smtClean="0">
                <a:latin typeface="Arial Black" pitchFamily="34" charset="0"/>
              </a:rPr>
              <a:t>психолого</a:t>
            </a:r>
            <a:r>
              <a:rPr lang="ru-RU" sz="2000" dirty="0" smtClean="0">
                <a:latin typeface="Arial Black" pitchFamily="34" charset="0"/>
              </a:rPr>
              <a:t> – педагогической реабилитации и коррекции;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sz="2000" dirty="0" smtClean="0">
                <a:latin typeface="Arial Black" pitchFamily="34" charset="0"/>
              </a:rPr>
              <a:t>Открытие своего частного логопедического кабинета.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endParaRPr lang="ru-RU" sz="2000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97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96641" y="581960"/>
            <a:ext cx="8395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</a:rPr>
              <a:t>Назовите прилагательные, характеризующие профессию: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6641" y="951292"/>
            <a:ext cx="812235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Arial Black" pitchFamily="34" charset="0"/>
                <a:cs typeface="Times New Roman" pitchFamily="18" charset="0"/>
              </a:rPr>
              <a:t>Зима</a:t>
            </a:r>
          </a:p>
          <a:p>
            <a:pPr algn="just"/>
            <a:r>
              <a:rPr lang="ru-RU" sz="1600" dirty="0" smtClean="0">
                <a:latin typeface="Arial Black" pitchFamily="34" charset="0"/>
                <a:cs typeface="Times New Roman" pitchFamily="18" charset="0"/>
              </a:rPr>
              <a:t>	Зима </a:t>
            </a:r>
            <a:r>
              <a:rPr lang="ru-RU" sz="1600" dirty="0">
                <a:latin typeface="Arial Black" pitchFamily="34" charset="0"/>
                <a:cs typeface="Times New Roman" pitchFamily="18" charset="0"/>
              </a:rPr>
              <a:t>начинается с холодных ветров и солнечных морозных дней, пришедших на смену дождливой поздней осени</a:t>
            </a:r>
            <a:r>
              <a:rPr lang="ru-RU" sz="1600" dirty="0" smtClean="0">
                <a:latin typeface="Arial Black" pitchFamily="34" charset="0"/>
                <a:cs typeface="Times New Roman" pitchFamily="18" charset="0"/>
              </a:rPr>
              <a:t>. </a:t>
            </a:r>
            <a:r>
              <a:rPr lang="ru-RU" sz="1600" dirty="0">
                <a:latin typeface="Arial Black" pitchFamily="34" charset="0"/>
                <a:cs typeface="Times New Roman" pitchFamily="18" charset="0"/>
              </a:rPr>
              <a:t>Яркое солнце светит несколько часов в сутки и совсем не согревает. </a:t>
            </a:r>
          </a:p>
          <a:p>
            <a:pPr algn="just"/>
            <a:r>
              <a:rPr lang="ru-RU" sz="1600" dirty="0" smtClean="0">
                <a:latin typeface="Arial Black" pitchFamily="34" charset="0"/>
                <a:cs typeface="Times New Roman" pitchFamily="18" charset="0"/>
              </a:rPr>
              <a:t>	Все люди закутались </a:t>
            </a:r>
            <a:r>
              <a:rPr lang="ru-RU" sz="1600" dirty="0">
                <a:latin typeface="Arial Black" pitchFamily="34" charset="0"/>
                <a:cs typeface="Times New Roman" pitchFamily="18" charset="0"/>
              </a:rPr>
              <a:t>в теплые шарфы, спрятали уши под шапками, а руки в перчатки. Только нос  и щеки </a:t>
            </a:r>
            <a:r>
              <a:rPr lang="ru-RU" sz="1600" dirty="0" smtClean="0">
                <a:latin typeface="Arial Black" pitchFamily="34" charset="0"/>
                <a:cs typeface="Times New Roman" pitchFamily="18" charset="0"/>
              </a:rPr>
              <a:t>становится </a:t>
            </a:r>
            <a:r>
              <a:rPr lang="ru-RU" sz="1600" dirty="0">
                <a:latin typeface="Arial Black" pitchFamily="34" charset="0"/>
                <a:cs typeface="Times New Roman" pitchFamily="18" charset="0"/>
              </a:rPr>
              <a:t>румяными.</a:t>
            </a:r>
          </a:p>
          <a:p>
            <a:pPr algn="just"/>
            <a:r>
              <a:rPr lang="ru-RU" sz="1600" dirty="0" smtClean="0">
                <a:latin typeface="Arial Black" pitchFamily="34" charset="0"/>
                <a:cs typeface="Times New Roman" pitchFamily="18" charset="0"/>
              </a:rPr>
              <a:t>	Выпадает </a:t>
            </a:r>
            <a:r>
              <a:rPr lang="ru-RU" sz="1600" dirty="0">
                <a:latin typeface="Arial Black" pitchFamily="34" charset="0"/>
                <a:cs typeface="Times New Roman" pitchFamily="18" charset="0"/>
              </a:rPr>
              <a:t>долгожданный  снег – густой и чистый, он не тает через полчаса. Снег превращает обычный мир вокруг в сказочный - толстым белым ковром устилает крыши домов, ложится на ветви деревьев. </a:t>
            </a:r>
          </a:p>
          <a:p>
            <a:pPr algn="just"/>
            <a:r>
              <a:rPr lang="ru-RU" sz="1600" dirty="0" smtClean="0">
                <a:latin typeface="Arial Black" pitchFamily="34" charset="0"/>
                <a:cs typeface="Times New Roman" pitchFamily="18" charset="0"/>
              </a:rPr>
              <a:t>	</a:t>
            </a:r>
            <a:r>
              <a:rPr lang="ru-RU" sz="1600" dirty="0">
                <a:latin typeface="Arial Black" pitchFamily="34" charset="0"/>
                <a:cs typeface="Times New Roman" pitchFamily="18" charset="0"/>
              </a:rPr>
              <a:t>Б</a:t>
            </a:r>
            <a:r>
              <a:rPr lang="ru-RU" sz="1600" dirty="0" smtClean="0">
                <a:latin typeface="Arial Black" pitchFamily="34" charset="0"/>
                <a:cs typeface="Times New Roman" pitchFamily="18" charset="0"/>
              </a:rPr>
              <a:t>ывают </a:t>
            </a:r>
            <a:r>
              <a:rPr lang="ru-RU" sz="1600" dirty="0">
                <a:latin typeface="Arial Black" pitchFamily="34" charset="0"/>
                <a:cs typeface="Times New Roman" pitchFamily="18" charset="0"/>
              </a:rPr>
              <a:t>спокойные ясные дни, когда снег искрится на солнце, будто состоит из драгоценных камней. </a:t>
            </a:r>
          </a:p>
          <a:p>
            <a:pPr algn="just"/>
            <a:r>
              <a:rPr lang="ru-RU" sz="1600" dirty="0" smtClean="0">
                <a:latin typeface="Arial Black" pitchFamily="34" charset="0"/>
                <a:cs typeface="Times New Roman" pitchFamily="18" charset="0"/>
              </a:rPr>
              <a:t>	Когда </a:t>
            </a:r>
            <a:r>
              <a:rPr lang="ru-RU" sz="1600" dirty="0">
                <a:latin typeface="Arial Black" pitchFamily="34" charset="0"/>
                <a:cs typeface="Times New Roman" pitchFamily="18" charset="0"/>
              </a:rPr>
              <a:t>наступают новогодние праздники, повсюду зажигают разноцветную иллюминацию. </a:t>
            </a:r>
          </a:p>
          <a:p>
            <a:pPr algn="just"/>
            <a:r>
              <a:rPr lang="ru-RU" sz="1600" dirty="0" smtClean="0">
                <a:latin typeface="Arial Black" pitchFamily="34" charset="0"/>
                <a:cs typeface="Times New Roman" pitchFamily="18" charset="0"/>
              </a:rPr>
              <a:t>	Зима </a:t>
            </a:r>
            <a:r>
              <a:rPr lang="ru-RU" sz="1600" dirty="0">
                <a:latin typeface="Arial Black" pitchFamily="34" charset="0"/>
                <a:cs typeface="Times New Roman" pitchFamily="18" charset="0"/>
              </a:rPr>
              <a:t>– настоящая Снежная королева, холодная и иногда неприветливая, зато прекрасная в шикарных белых одеждах из снега и украшениях из бриллиантов льда. Набросив на плечи шаль из ветра и метели, зима неслышным шагом легко ступает по земле, радуя нас своей красотой и веселыми зимними забавами.</a:t>
            </a:r>
          </a:p>
        </p:txBody>
      </p:sp>
    </p:spTree>
    <p:extLst>
      <p:ext uri="{BB962C8B-B14F-4D97-AF65-F5344CB8AC3E}">
        <p14:creationId xmlns:p14="http://schemas.microsoft.com/office/powerpoint/2010/main" val="245107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C:\Users\user\Desktop\С рабочего стола\УЧИТЕЛЬ ГОДА\Методический семинар\Демосфен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625" y="1324218"/>
            <a:ext cx="3175476" cy="4004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1560" y="908720"/>
            <a:ext cx="3913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buAutoNum type="arabicPeriod"/>
            </a:pPr>
            <a:r>
              <a:rPr lang="ru-RU" sz="1600" dirty="0" smtClean="0">
                <a:latin typeface="Arial Black" pitchFamily="34" charset="0"/>
              </a:rPr>
              <a:t>Мастер </a:t>
            </a:r>
            <a:r>
              <a:rPr lang="ru-RU" sz="1600" dirty="0">
                <a:latin typeface="Arial Black" pitchFamily="34" charset="0"/>
              </a:rPr>
              <a:t>своего дела, рождён в Древней Греции, </a:t>
            </a:r>
            <a:endParaRPr lang="ru-RU" sz="1600" dirty="0" smtClean="0">
              <a:latin typeface="Arial Black" pitchFamily="34" charset="0"/>
            </a:endParaRPr>
          </a:p>
          <a:p>
            <a:pPr lvl="0" algn="ctr"/>
            <a:r>
              <a:rPr lang="ru-RU" sz="1600" dirty="0" smtClean="0">
                <a:latin typeface="Arial Black" pitchFamily="34" charset="0"/>
              </a:rPr>
              <a:t>в </a:t>
            </a:r>
            <a:r>
              <a:rPr lang="ru-RU" sz="1600" dirty="0">
                <a:latin typeface="Arial Black" pitchFamily="34" charset="0"/>
              </a:rPr>
              <a:t>городе Афины;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30256" y="1965669"/>
            <a:ext cx="3707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latin typeface="Arial Black" pitchFamily="34" charset="0"/>
              </a:rPr>
              <a:t>2. Был </a:t>
            </a:r>
            <a:r>
              <a:rPr lang="ru-RU" sz="1600" dirty="0">
                <a:latin typeface="Arial Black" pitchFamily="34" charset="0"/>
              </a:rPr>
              <a:t>слабый и отстающий в развитии ребёнок, который серьёзно заикался и картавил;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7268" y="3346959"/>
            <a:ext cx="38790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latin typeface="Arial Black" pitchFamily="34" charset="0"/>
              </a:rPr>
              <a:t>3. Мотивацией </a:t>
            </a:r>
            <a:r>
              <a:rPr lang="ru-RU" sz="1600" dirty="0">
                <a:latin typeface="Arial Black" pitchFamily="34" charset="0"/>
              </a:rPr>
              <a:t>на занятия ораторским искусством стало посещение заседания суда, на котором выступал один из знаменитых ораторов Афин.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15847" y="4822431"/>
            <a:ext cx="334982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ДЕМОСФЕН</a:t>
            </a:r>
          </a:p>
          <a:p>
            <a:pPr algn="ctr"/>
            <a:endParaRPr lang="ru-RU" i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</a:rPr>
              <a:t>древнегреческий оратор</a:t>
            </a:r>
            <a:endParaRPr lang="ru-RU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5" name="Picture 2" descr="C:\Users\user\Desktop\С рабочего стола\УЧИТЕЛЬ ГОДА\Методический семинар\Демосфен (3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786" y="926604"/>
            <a:ext cx="6684275" cy="501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58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9851" y="1515214"/>
            <a:ext cx="8512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latin typeface="Arial Black" pitchFamily="34" charset="0"/>
              </a:rPr>
              <a:t>МАСТЕР - КЛАСС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09055" y="3096106"/>
            <a:ext cx="73448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FF0000"/>
                </a:solidFill>
                <a:latin typeface="Arial Black" pitchFamily="34" charset="0"/>
              </a:rPr>
              <a:t>ИНТЕРЕСНАЯ ПРОФЕССИЯ:</a:t>
            </a:r>
          </a:p>
          <a:p>
            <a:pPr algn="ctr"/>
            <a:endParaRPr lang="ru-RU" sz="3600" i="1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sz="3600" i="1" dirty="0" smtClean="0">
                <a:solidFill>
                  <a:srgbClr val="FF0000"/>
                </a:solidFill>
                <a:latin typeface="Arial Black" pitchFamily="34" charset="0"/>
              </a:rPr>
              <a:t>УЧИТЕЛЬ - ЛОГОПЕД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11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31840" y="746022"/>
            <a:ext cx="3519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ЛОГОПЕДИЯ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0547" y="1411665"/>
            <a:ext cx="78259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Термин происходит от греческих корней: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ЛОГОС (слово)		</a:t>
            </a:r>
          </a:p>
          <a:p>
            <a:pPr marL="285750" indent="-285750" algn="ctr">
              <a:buFont typeface="Arial" pitchFamily="34" charset="0"/>
              <a:buChar char="•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ПАЙДЕО (воспитываю, обучаю)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351" y="3140968"/>
            <a:ext cx="4220929" cy="2808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317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user\Desktop\С рабочего стола\УЧИТЕЛЬ ГОДА\Фотографии\Фотографии класса\20180129_08403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582" t="22073" r="27264"/>
          <a:stretch/>
        </p:blipFill>
        <p:spPr bwMode="auto">
          <a:xfrm>
            <a:off x="496641" y="1309609"/>
            <a:ext cx="3126770" cy="4701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573828" y="629683"/>
            <a:ext cx="52475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1600" dirty="0" smtClean="0">
                <a:solidFill>
                  <a:srgbClr val="FF0000"/>
                </a:solidFill>
                <a:latin typeface="Arial Black" pitchFamily="34" charset="0"/>
              </a:rPr>
              <a:t>Нарушений устной речи:</a:t>
            </a:r>
          </a:p>
          <a:p>
            <a:pPr marL="342900" indent="-342900" algn="r">
              <a:lnSpc>
                <a:spcPct val="150000"/>
              </a:lnSpc>
              <a:buFont typeface="+mj-lt"/>
              <a:buAutoNum type="arabicPeriod"/>
            </a:pPr>
            <a:r>
              <a:rPr lang="ru-RU" sz="1600" dirty="0" err="1" smtClean="0">
                <a:latin typeface="Arial Black" pitchFamily="34" charset="0"/>
              </a:rPr>
              <a:t>Дисфония</a:t>
            </a:r>
            <a:r>
              <a:rPr lang="ru-RU" sz="1600" dirty="0" smtClean="0">
                <a:latin typeface="Arial Black" pitchFamily="34" charset="0"/>
              </a:rPr>
              <a:t> (расстройство голоса);</a:t>
            </a:r>
          </a:p>
          <a:p>
            <a:pPr marL="342900" indent="-342900" algn="r">
              <a:lnSpc>
                <a:spcPct val="150000"/>
              </a:lnSpc>
              <a:buFont typeface="+mj-lt"/>
              <a:buAutoNum type="arabicPeriod"/>
            </a:pPr>
            <a:r>
              <a:rPr lang="ru-RU" sz="1600" dirty="0" err="1" smtClean="0">
                <a:latin typeface="Arial Black" pitchFamily="34" charset="0"/>
              </a:rPr>
              <a:t>Брадилалия</a:t>
            </a:r>
            <a:r>
              <a:rPr lang="ru-RU" sz="1600" dirty="0" smtClean="0">
                <a:latin typeface="Arial Black" pitchFamily="34" charset="0"/>
              </a:rPr>
              <a:t> (замедленный темп речи);</a:t>
            </a:r>
          </a:p>
          <a:p>
            <a:pPr marL="342900" indent="-342900" algn="r">
              <a:lnSpc>
                <a:spcPct val="150000"/>
              </a:lnSpc>
              <a:buFont typeface="+mj-lt"/>
              <a:buAutoNum type="arabicPeriod"/>
            </a:pPr>
            <a:r>
              <a:rPr lang="ru-RU" sz="1600" dirty="0" err="1" smtClean="0">
                <a:latin typeface="Arial Black" pitchFamily="34" charset="0"/>
              </a:rPr>
              <a:t>Тахилалия</a:t>
            </a:r>
            <a:r>
              <a:rPr lang="ru-RU" sz="1600" dirty="0" smtClean="0">
                <a:latin typeface="Arial Black" pitchFamily="34" charset="0"/>
              </a:rPr>
              <a:t> (ускоренный темп речи);</a:t>
            </a:r>
          </a:p>
          <a:p>
            <a:pPr marL="342900" indent="-342900" algn="r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latin typeface="Arial Black" pitchFamily="34" charset="0"/>
              </a:rPr>
              <a:t>Заикание (нарушение темпо – ритмической организации речи);</a:t>
            </a:r>
          </a:p>
          <a:p>
            <a:pPr marL="342900" indent="-342900" algn="r">
              <a:lnSpc>
                <a:spcPct val="150000"/>
              </a:lnSpc>
              <a:buFont typeface="+mj-lt"/>
              <a:buAutoNum type="arabicPeriod"/>
            </a:pPr>
            <a:r>
              <a:rPr lang="ru-RU" sz="1600" dirty="0" err="1" smtClean="0">
                <a:latin typeface="Arial Black" pitchFamily="34" charset="0"/>
              </a:rPr>
              <a:t>Дислалия</a:t>
            </a:r>
            <a:r>
              <a:rPr lang="ru-RU" sz="1600" dirty="0" smtClean="0">
                <a:latin typeface="Arial Black" pitchFamily="34" charset="0"/>
              </a:rPr>
              <a:t> (нарушение звукопроизношения);</a:t>
            </a:r>
          </a:p>
          <a:p>
            <a:pPr marL="342900" indent="-342900" algn="r">
              <a:lnSpc>
                <a:spcPct val="150000"/>
              </a:lnSpc>
              <a:buFont typeface="+mj-lt"/>
              <a:buAutoNum type="arabicPeriod"/>
            </a:pPr>
            <a:r>
              <a:rPr lang="ru-RU" sz="1600" dirty="0" err="1" smtClean="0">
                <a:latin typeface="Arial Black" pitchFamily="34" charset="0"/>
              </a:rPr>
              <a:t>Ринолалия</a:t>
            </a:r>
            <a:r>
              <a:rPr lang="ru-RU" sz="1600" dirty="0" smtClean="0">
                <a:latin typeface="Arial Black" pitchFamily="34" charset="0"/>
              </a:rPr>
              <a:t> (нарушение тембра голоса);</a:t>
            </a:r>
          </a:p>
          <a:p>
            <a:pPr marL="342900" indent="-342900" algn="r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latin typeface="Arial Black" pitchFamily="34" charset="0"/>
              </a:rPr>
              <a:t>Дизартрия;</a:t>
            </a:r>
          </a:p>
          <a:p>
            <a:pPr marL="342900" indent="-342900" algn="r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latin typeface="Arial Black" pitchFamily="34" charset="0"/>
              </a:rPr>
              <a:t>Алалия (отсутствие речи);</a:t>
            </a:r>
          </a:p>
          <a:p>
            <a:pPr marL="342900" indent="-342900" algn="r">
              <a:lnSpc>
                <a:spcPct val="150000"/>
              </a:lnSpc>
              <a:buFont typeface="+mj-lt"/>
              <a:buAutoNum type="arabicPeriod"/>
            </a:pPr>
            <a:r>
              <a:rPr lang="ru-RU" sz="1600" dirty="0" smtClean="0">
                <a:latin typeface="Arial Black" pitchFamily="34" charset="0"/>
              </a:rPr>
              <a:t>Афазия (отсутствие речи). </a:t>
            </a:r>
            <a:endParaRPr lang="ru-RU" sz="1600" dirty="0">
              <a:latin typeface="Arial Black" pitchFamily="34" charset="0"/>
            </a:endParaRPr>
          </a:p>
        </p:txBody>
      </p:sp>
      <p:pic>
        <p:nvPicPr>
          <p:cNvPr id="9" name="Голос 012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036252" y="100480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65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4407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9693" y="1834429"/>
            <a:ext cx="839583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FF0000"/>
                </a:solidFill>
                <a:latin typeface="Arial Black" pitchFamily="34" charset="0"/>
              </a:rPr>
              <a:t>ЭТАПЫ РАБОТЫ:</a:t>
            </a:r>
          </a:p>
          <a:p>
            <a:pPr algn="ctr"/>
            <a:endParaRPr lang="ru-RU" sz="400" i="1" dirty="0" smtClean="0">
              <a:latin typeface="Arial Black" pitchFamily="34" charset="0"/>
            </a:endParaRPr>
          </a:p>
          <a:p>
            <a:pPr algn="ctr"/>
            <a:endParaRPr lang="ru-RU" sz="400" i="1" dirty="0">
              <a:latin typeface="Arial Black" pitchFamily="34" charset="0"/>
            </a:endParaRPr>
          </a:p>
          <a:p>
            <a:pPr algn="ctr"/>
            <a:endParaRPr lang="ru-RU" sz="400" i="1" dirty="0" smtClean="0">
              <a:latin typeface="Arial Black" pitchFamily="34" charset="0"/>
            </a:endParaRPr>
          </a:p>
          <a:p>
            <a:pPr algn="ctr"/>
            <a:endParaRPr lang="ru-RU" sz="400" i="1" dirty="0" smtClean="0">
              <a:latin typeface="Arial Black" pitchFamily="34" charset="0"/>
            </a:endParaRP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Arial Black" pitchFamily="34" charset="0"/>
              </a:rPr>
              <a:t>Дыхательные упражнения </a:t>
            </a:r>
          </a:p>
          <a:p>
            <a:pPr algn="just"/>
            <a:r>
              <a:rPr lang="ru-RU" sz="2000" i="1" dirty="0">
                <a:latin typeface="Arial Black" pitchFamily="34" charset="0"/>
              </a:rPr>
              <a:t>	</a:t>
            </a:r>
            <a:endParaRPr lang="ru-RU" sz="400" dirty="0">
              <a:latin typeface="Arial Black" pitchFamily="34" charset="0"/>
            </a:endParaRPr>
          </a:p>
          <a:p>
            <a:pPr marL="457200" indent="-457200" algn="just">
              <a:buAutoNum type="arabicPeriod" startAt="2"/>
            </a:pPr>
            <a:r>
              <a:rPr lang="ru-RU" sz="2000" dirty="0" smtClean="0">
                <a:latin typeface="Arial Black" pitchFamily="34" charset="0"/>
              </a:rPr>
              <a:t>Артикуляционные </a:t>
            </a:r>
            <a:r>
              <a:rPr lang="ru-RU" sz="2000" dirty="0">
                <a:latin typeface="Arial Black" pitchFamily="34" charset="0"/>
              </a:rPr>
              <a:t>упражнения </a:t>
            </a:r>
            <a:endParaRPr lang="ru-RU" sz="2000" dirty="0" smtClean="0">
              <a:latin typeface="Arial Black" pitchFamily="34" charset="0"/>
            </a:endParaRPr>
          </a:p>
          <a:p>
            <a:pPr algn="just"/>
            <a:r>
              <a:rPr lang="ru-RU" sz="2000" dirty="0">
                <a:latin typeface="Arial Black" pitchFamily="34" charset="0"/>
              </a:rPr>
              <a:t>	</a:t>
            </a:r>
            <a:endParaRPr lang="ru-RU" sz="400" dirty="0" smtClean="0">
              <a:latin typeface="Arial Black" pitchFamily="34" charset="0"/>
            </a:endParaRPr>
          </a:p>
          <a:p>
            <a:pPr marL="457200" indent="-457200" algn="just">
              <a:buAutoNum type="arabicPeriod" startAt="3"/>
            </a:pPr>
            <a:r>
              <a:rPr lang="ru-RU" sz="2000" dirty="0" smtClean="0">
                <a:latin typeface="Arial Black" pitchFamily="34" charset="0"/>
              </a:rPr>
              <a:t>Развитие </a:t>
            </a:r>
            <a:r>
              <a:rPr lang="ru-RU" sz="2000" dirty="0">
                <a:latin typeface="Arial Black" pitchFamily="34" charset="0"/>
              </a:rPr>
              <a:t>фонематического слуха </a:t>
            </a:r>
            <a:endParaRPr lang="ru-RU" sz="2000" dirty="0" smtClean="0">
              <a:latin typeface="Arial Black" pitchFamily="34" charset="0"/>
            </a:endParaRPr>
          </a:p>
          <a:p>
            <a:pPr algn="just"/>
            <a:r>
              <a:rPr lang="ru-RU" sz="1600" dirty="0">
                <a:latin typeface="Arial Black" pitchFamily="34" charset="0"/>
              </a:rPr>
              <a:t>	</a:t>
            </a:r>
            <a:endParaRPr lang="ru-RU" sz="400" dirty="0">
              <a:latin typeface="Arial Black" pitchFamily="34" charset="0"/>
            </a:endParaRPr>
          </a:p>
        </p:txBody>
      </p:sp>
      <p:pic>
        <p:nvPicPr>
          <p:cNvPr id="10" name="Рисунок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86" y="1294429"/>
            <a:ext cx="1218462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86" y="2604737"/>
            <a:ext cx="1173913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099" y="3956961"/>
            <a:ext cx="1150435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Ulibka (mp3cut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5796136" y="135157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3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74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069549" y="745284"/>
            <a:ext cx="5489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  <a:latin typeface="Arial Black" pitchFamily="34" charset="0"/>
              </a:rPr>
              <a:t>РАЗВИТИЕ ФОНЕМАТИЧЕСКОГО СЛУХА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1227" y="1226702"/>
            <a:ext cx="5895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err="1" smtClean="0">
                <a:solidFill>
                  <a:srgbClr val="FF0000"/>
                </a:solidFill>
                <a:latin typeface="Arial Black" pitchFamily="34" charset="0"/>
              </a:rPr>
              <a:t>Двубуквенные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Arial Black" pitchFamily="34" charset="0"/>
              </a:rPr>
              <a:t>сочетания: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latin typeface="Arial Black" pitchFamily="34" charset="0"/>
              </a:rPr>
              <a:t>Ом он ос от ох </a:t>
            </a:r>
            <a:r>
              <a:rPr lang="ru-RU" sz="2000" dirty="0" err="1">
                <a:latin typeface="Arial Black" pitchFamily="34" charset="0"/>
              </a:rPr>
              <a:t>ош</a:t>
            </a:r>
            <a:r>
              <a:rPr lang="ru-RU" sz="2000" dirty="0">
                <a:latin typeface="Arial Black" pitchFamily="34" charset="0"/>
              </a:rPr>
              <a:t> уж? ум ус ух! эй!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latin typeface="Arial Black" pitchFamily="34" charset="0"/>
              </a:rPr>
              <a:t>Эх! юг юз </a:t>
            </a:r>
            <a:r>
              <a:rPr lang="ru-RU" sz="2000" dirty="0" err="1">
                <a:latin typeface="Arial Black" pitchFamily="34" charset="0"/>
              </a:rPr>
              <a:t>юм</a:t>
            </a:r>
            <a:r>
              <a:rPr lang="ru-RU" sz="2000" dirty="0">
                <a:latin typeface="Arial Black" pitchFamily="34" charset="0"/>
              </a:rPr>
              <a:t> юн? яд як ял Ян яр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5575" y="2278916"/>
            <a:ext cx="58689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Трёхбуквенные </a:t>
            </a:r>
            <a:r>
              <a:rPr lang="ru-RU" sz="2000" dirty="0">
                <a:solidFill>
                  <a:srgbClr val="FF0000"/>
                </a:solidFill>
                <a:latin typeface="Arial Black" pitchFamily="34" charset="0"/>
              </a:rPr>
              <a:t>сочетания и слова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latin typeface="Arial Black" pitchFamily="34" charset="0"/>
              </a:rPr>
              <a:t>Бой лом сон ост лот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latin typeface="Arial Black" pitchFamily="34" charset="0"/>
              </a:rPr>
              <a:t>Бокс борт борщ верх волк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55278" y="3384389"/>
            <a:ext cx="82887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Однослоговые </a:t>
            </a:r>
            <a:r>
              <a:rPr lang="ru-RU" sz="2000" dirty="0">
                <a:solidFill>
                  <a:srgbClr val="FF0000"/>
                </a:solidFill>
                <a:latin typeface="Arial Black" pitchFamily="34" charset="0"/>
              </a:rPr>
              <a:t>слова со стечением согласных в начале слова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latin typeface="Arial Black" pitchFamily="34" charset="0"/>
              </a:rPr>
              <a:t>Жрец звон злой знак зной клёв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latin typeface="Arial Black" pitchFamily="34" charset="0"/>
              </a:rPr>
              <a:t>Гвалт тракт Днепр Днестр дрозд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1416" y="4707828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Слова </a:t>
            </a:r>
            <a:r>
              <a:rPr lang="ru-RU" sz="2000" dirty="0">
                <a:solidFill>
                  <a:srgbClr val="FF0000"/>
                </a:solidFill>
                <a:latin typeface="Arial Black" pitchFamily="34" charset="0"/>
              </a:rPr>
              <a:t>с твёрдыми и мягкими согласными</a:t>
            </a:r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: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>
                <a:latin typeface="Arial Black" pitchFamily="34" charset="0"/>
              </a:rPr>
              <a:t>Сели </a:t>
            </a:r>
            <a:r>
              <a:rPr lang="ru-RU" sz="2000" dirty="0">
                <a:latin typeface="Arial Black" pitchFamily="34" charset="0"/>
              </a:rPr>
              <a:t>– съели                         приём – объём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err="1" smtClean="0">
                <a:latin typeface="Arial Black" pitchFamily="34" charset="0"/>
              </a:rPr>
              <a:t>Сёмка</a:t>
            </a:r>
            <a:r>
              <a:rPr lang="ru-RU" sz="2000" dirty="0" smtClean="0">
                <a:latin typeface="Arial Black" pitchFamily="34" charset="0"/>
              </a:rPr>
              <a:t> </a:t>
            </a:r>
            <a:r>
              <a:rPr lang="ru-RU" sz="2000" dirty="0">
                <a:latin typeface="Arial Black" pitchFamily="34" charset="0"/>
              </a:rPr>
              <a:t>– съёмка                     веду – въеду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latin typeface="Arial Black" pitchFamily="34" charset="0"/>
              </a:rPr>
              <a:t>п</a:t>
            </a:r>
            <a:r>
              <a:rPr lang="ru-RU" sz="2000" dirty="0" smtClean="0">
                <a:latin typeface="Arial Black" pitchFamily="34" charset="0"/>
              </a:rPr>
              <a:t>риезд </a:t>
            </a:r>
            <a:r>
              <a:rPr lang="ru-RU" sz="2000" dirty="0">
                <a:latin typeface="Arial Black" pitchFamily="34" charset="0"/>
              </a:rPr>
              <a:t>– съезд                      взял – изъял</a:t>
            </a:r>
          </a:p>
        </p:txBody>
      </p:sp>
    </p:spTree>
    <p:extLst>
      <p:ext uri="{BB962C8B-B14F-4D97-AF65-F5344CB8AC3E}">
        <p14:creationId xmlns:p14="http://schemas.microsoft.com/office/powerpoint/2010/main" val="213867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9851" y="1515214"/>
            <a:ext cx="8512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latin typeface="Arial Black" pitchFamily="34" charset="0"/>
              </a:rPr>
              <a:t>МАСТЕР - КЛАСС</a:t>
            </a:r>
          </a:p>
        </p:txBody>
      </p:sp>
      <p:pic>
        <p:nvPicPr>
          <p:cNvPr id="1026" name="Picture 2" descr="ÐÐ°ÑÑÐ¸Ð½ÐºÐ¸ Ð¿Ð¾ Ð·Ð°Ð¿ÑÐ¾ÑÑ Ð´Ð¸ÑÐ³ÑÐ°ÑÐ¸Ñ Ð¿ÑÐ¸Ð¼ÐµÑ Ð°ÐºÑÑÑÐ¸ÑÐµÑÐºÐ°Ñ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463" y="796050"/>
            <a:ext cx="7620000" cy="499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021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Моё портфолио\Фон (22)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19" t="72" r="19576" b="14063"/>
          <a:stretch/>
        </p:blipFill>
        <p:spPr bwMode="auto">
          <a:xfrm>
            <a:off x="496641" y="744013"/>
            <a:ext cx="6154375" cy="4597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52863" y="77880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36463" y="77879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52" y="6237312"/>
            <a:ext cx="44450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83568" y="817446"/>
            <a:ext cx="7704856" cy="5035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ОБЯЗАННОСТИ ЛОГОПЕДА: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latin typeface="Arial Black" pitchFamily="34" charset="0"/>
              </a:rPr>
              <a:t>О</a:t>
            </a:r>
            <a:r>
              <a:rPr lang="ru-RU" dirty="0" smtClean="0">
                <a:latin typeface="Arial Black" pitchFamily="34" charset="0"/>
              </a:rPr>
              <a:t>смотр </a:t>
            </a:r>
            <a:r>
              <a:rPr lang="ru-RU" dirty="0">
                <a:latin typeface="Arial Black" pitchFamily="34" charset="0"/>
              </a:rPr>
              <a:t>клиентов и выявление особенностей их речевого развития;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Arial Black" pitchFamily="34" charset="0"/>
              </a:rPr>
              <a:t>Постановка </a:t>
            </a:r>
            <a:r>
              <a:rPr lang="ru-RU" dirty="0">
                <a:latin typeface="Arial Black" pitchFamily="34" charset="0"/>
              </a:rPr>
              <a:t>логопедического диагноза;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Arial Black" pitchFamily="34" charset="0"/>
              </a:rPr>
              <a:t>Определение </a:t>
            </a:r>
            <a:r>
              <a:rPr lang="ru-RU" dirty="0">
                <a:latin typeface="Arial Black" pitchFamily="34" charset="0"/>
              </a:rPr>
              <a:t>способов и методик лечения;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Arial Black" pitchFamily="34" charset="0"/>
              </a:rPr>
              <a:t>Проведение </a:t>
            </a:r>
            <a:r>
              <a:rPr lang="ru-RU" dirty="0">
                <a:latin typeface="Arial Black" pitchFamily="34" charset="0"/>
              </a:rPr>
              <a:t>индивидуальных и групповых занятий по постановке речи;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Arial Black" pitchFamily="34" charset="0"/>
              </a:rPr>
              <a:t>Разработка </a:t>
            </a:r>
            <a:r>
              <a:rPr lang="ru-RU" dirty="0">
                <a:latin typeface="Arial Black" pitchFamily="34" charset="0"/>
              </a:rPr>
              <a:t>упражнений и «домашних заданий»;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Arial Black" pitchFamily="34" charset="0"/>
              </a:rPr>
              <a:t>Оценка </a:t>
            </a:r>
            <a:r>
              <a:rPr lang="ru-RU" dirty="0">
                <a:latin typeface="Arial Black" pitchFamily="34" charset="0"/>
              </a:rPr>
              <a:t>результатов обучения по итогам определенного периода времени.</a:t>
            </a:r>
          </a:p>
          <a:p>
            <a:pPr marL="342900" indent="-342900" algn="ctr">
              <a:lnSpc>
                <a:spcPct val="150000"/>
              </a:lnSpc>
              <a:buFont typeface="+mj-lt"/>
              <a:buAutoNum type="arabicPeriod"/>
            </a:pPr>
            <a:r>
              <a:rPr lang="ru-RU" dirty="0" smtClean="0">
                <a:latin typeface="Arial Black" pitchFamily="34" charset="0"/>
              </a:rPr>
              <a:t>Ведение </a:t>
            </a:r>
            <a:r>
              <a:rPr lang="ru-RU" dirty="0">
                <a:latin typeface="Arial Black" pitchFamily="34" charset="0"/>
              </a:rPr>
              <a:t>отчетной документации и </a:t>
            </a:r>
            <a:r>
              <a:rPr lang="ru-RU" dirty="0" smtClean="0">
                <a:latin typeface="Arial Black" pitchFamily="34" charset="0"/>
              </a:rPr>
              <a:t>разработка </a:t>
            </a:r>
            <a:r>
              <a:rPr lang="ru-RU" dirty="0">
                <a:latin typeface="Arial Black" pitchFamily="34" charset="0"/>
              </a:rPr>
              <a:t>методических пособий.</a:t>
            </a:r>
            <a:endParaRPr lang="ru-RU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86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310</Words>
  <Application>Microsoft Office PowerPoint</Application>
  <PresentationFormat>Экран (4:3)</PresentationFormat>
  <Paragraphs>78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Регина</dc:creator>
  <cp:lastModifiedBy>203log</cp:lastModifiedBy>
  <cp:revision>50</cp:revision>
  <dcterms:created xsi:type="dcterms:W3CDTF">2018-02-09T18:26:12Z</dcterms:created>
  <dcterms:modified xsi:type="dcterms:W3CDTF">2021-04-05T13:55:44Z</dcterms:modified>
</cp:coreProperties>
</file>