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C0B7-65CD-4031-A65B-65263FE44761}" type="datetimeFigureOut">
              <a:rPr lang="ru-RU" smtClean="0"/>
              <a:t>20.05.2020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8484FF-C5E3-4B06-BD0B-5277C6D900D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C0B7-65CD-4031-A65B-65263FE44761}" type="datetimeFigureOut">
              <a:rPr lang="ru-RU" smtClean="0"/>
              <a:t>20.05.2020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4FF-C5E3-4B06-BD0B-5277C6D900D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C0B7-65CD-4031-A65B-65263FE44761}" type="datetimeFigureOut">
              <a:rPr lang="ru-RU" smtClean="0"/>
              <a:t>20.05.2020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4FF-C5E3-4B06-BD0B-5277C6D900D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C0B7-65CD-4031-A65B-65263FE44761}" type="datetimeFigureOut">
              <a:rPr lang="ru-RU" smtClean="0"/>
              <a:t>20.05.2020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4FF-C5E3-4B06-BD0B-5277C6D900D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C0B7-65CD-4031-A65B-65263FE44761}" type="datetimeFigureOut">
              <a:rPr lang="ru-RU" smtClean="0"/>
              <a:t>20.05.2020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4FF-C5E3-4B06-BD0B-5277C6D900D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C0B7-65CD-4031-A65B-65263FE44761}" type="datetimeFigureOut">
              <a:rPr lang="ru-RU" smtClean="0"/>
              <a:t>20.05.2020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4FF-C5E3-4B06-BD0B-5277C6D900D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C0B7-65CD-4031-A65B-65263FE44761}" type="datetimeFigureOut">
              <a:rPr lang="ru-RU" smtClean="0"/>
              <a:t>20.05.2020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4FF-C5E3-4B06-BD0B-5277C6D900D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C0B7-65CD-4031-A65B-65263FE44761}" type="datetimeFigureOut">
              <a:rPr lang="ru-RU" smtClean="0"/>
              <a:t>20.05.2020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4FF-C5E3-4B06-BD0B-5277C6D900D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C0B7-65CD-4031-A65B-65263FE44761}" type="datetimeFigureOut">
              <a:rPr lang="ru-RU" smtClean="0"/>
              <a:t>20.05.2020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4FF-C5E3-4B06-BD0B-5277C6D900D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C0B7-65CD-4031-A65B-65263FE44761}" type="datetimeFigureOut">
              <a:rPr lang="ru-RU" smtClean="0"/>
              <a:t>20.05.2020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4FF-C5E3-4B06-BD0B-5277C6D900D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FC0B7-65CD-4031-A65B-65263FE44761}" type="datetimeFigureOut">
              <a:rPr lang="ru-RU" smtClean="0"/>
              <a:t>20.05.2020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484FF-C5E3-4B06-BD0B-5277C6D900DA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40FC0B7-65CD-4031-A65B-65263FE44761}" type="datetimeFigureOut">
              <a:rPr lang="ru-RU" smtClean="0"/>
              <a:t>20.05.2020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8484FF-C5E3-4B06-BD0B-5277C6D900DA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3"/>
            <a:ext cx="7772400" cy="504056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Государственное бюджетное общеобразовательное учреждение средняя общеобразовательная школа № 81 Калининского района Санкт-Петербурга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96752"/>
            <a:ext cx="6400800" cy="158417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tx2"/>
                </a:solidFill>
                <a:latin typeface="Palatino Linotype" pitchFamily="18" charset="0"/>
              </a:rPr>
              <a:t>Реализация модели инклюзивного образования  для обучающихся с расстройством аутистического спектра (РАС) с применением технологии ресурсной зоны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932040" y="3356992"/>
            <a:ext cx="4211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tx2"/>
                </a:solidFill>
              </a:rPr>
              <a:t>Автор/авторский коллектив:</a:t>
            </a:r>
          </a:p>
          <a:p>
            <a:r>
              <a:rPr lang="ru-RU" sz="1400" dirty="0" smtClean="0">
                <a:solidFill>
                  <a:schemeClr val="tx2"/>
                </a:solidFill>
              </a:rPr>
              <a:t>Федорова Нелли Николаевна-кандидат педагогических наук, директор, ГБОУ СОШ № 81 Калининского района СПб</a:t>
            </a:r>
          </a:p>
          <a:p>
            <a:r>
              <a:rPr lang="ru-RU" sz="1400" dirty="0" err="1" smtClean="0">
                <a:solidFill>
                  <a:schemeClr val="tx2"/>
                </a:solidFill>
              </a:rPr>
              <a:t>Бурлакова</a:t>
            </a:r>
            <a:r>
              <a:rPr lang="ru-RU" sz="1400" dirty="0" smtClean="0">
                <a:solidFill>
                  <a:schemeClr val="tx2"/>
                </a:solidFill>
              </a:rPr>
              <a:t> Марина Александровна – завуч, ГБОУ СОШ № 81 Калининского района СПб</a:t>
            </a:r>
          </a:p>
          <a:p>
            <a:r>
              <a:rPr lang="ru-RU" sz="1400" dirty="0" smtClean="0">
                <a:solidFill>
                  <a:schemeClr val="tx2"/>
                </a:solidFill>
              </a:rPr>
              <a:t>Королева Елена Викторовна – </a:t>
            </a:r>
            <a:r>
              <a:rPr lang="ru-RU" sz="1400" dirty="0" err="1" smtClean="0">
                <a:solidFill>
                  <a:schemeClr val="tx2"/>
                </a:solidFill>
              </a:rPr>
              <a:t>тьютор</a:t>
            </a:r>
            <a:r>
              <a:rPr lang="ru-RU" sz="1400" dirty="0" smtClean="0">
                <a:solidFill>
                  <a:schemeClr val="tx2"/>
                </a:solidFill>
              </a:rPr>
              <a:t>, ГБОУ СОШ № 81 Калининского района СПб</a:t>
            </a:r>
            <a:endParaRPr lang="ru-RU" sz="1400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68960"/>
            <a:ext cx="4255293" cy="3143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5353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894150"/>
            <a:ext cx="8229600" cy="9087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27363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Palatino Linotype" pitchFamily="18" charset="0"/>
              </a:rPr>
              <a:t>      Цель </a:t>
            </a:r>
            <a:r>
              <a:rPr lang="ru-RU" sz="1600" b="1" dirty="0">
                <a:solidFill>
                  <a:schemeClr val="tx2"/>
                </a:solidFill>
                <a:latin typeface="Palatino Linotype" pitchFamily="18" charset="0"/>
              </a:rPr>
              <a:t>проекта: </a:t>
            </a:r>
            <a:endParaRPr lang="ru-RU" sz="1600" b="1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2"/>
                </a:solidFill>
                <a:latin typeface="Palatino Linotype" pitchFamily="18" charset="0"/>
              </a:rPr>
              <a:t>создание специальных образовательных условий в школе для обучения и  социализации детей с аутизмом с учетом их индивидуальных </a:t>
            </a:r>
            <a:r>
              <a:rPr lang="ru-RU" sz="1600" dirty="0">
                <a:solidFill>
                  <a:schemeClr val="tx2"/>
                </a:solidFill>
                <a:latin typeface="Palatino Linotype" pitchFamily="18" charset="0"/>
              </a:rPr>
              <a:t>особенностей.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Palatino Linotype" pitchFamily="18" charset="0"/>
              </a:rPr>
              <a:t>       Задачи </a:t>
            </a:r>
            <a:r>
              <a:rPr lang="ru-RU" sz="1600" b="1" dirty="0">
                <a:solidFill>
                  <a:schemeClr val="tx2"/>
                </a:solidFill>
                <a:latin typeface="Palatino Linotype" pitchFamily="18" charset="0"/>
              </a:rPr>
              <a:t>проекта:</a:t>
            </a:r>
          </a:p>
          <a:p>
            <a:r>
              <a:rPr lang="ru-RU" sz="1600" dirty="0">
                <a:solidFill>
                  <a:schemeClr val="tx2"/>
                </a:solidFill>
                <a:latin typeface="Palatino Linotype" pitchFamily="18" charset="0"/>
              </a:rPr>
              <a:t>- Сформировать и апробировать инновационную модель инклюзивного обучения детей младшего школьного возраста с РАС.</a:t>
            </a:r>
          </a:p>
          <a:p>
            <a:r>
              <a:rPr lang="ru-RU" sz="1600" dirty="0">
                <a:solidFill>
                  <a:schemeClr val="tx2"/>
                </a:solidFill>
                <a:latin typeface="Palatino Linotype" pitchFamily="18" charset="0"/>
              </a:rPr>
              <a:t>- Создать специальные условия для успешного включения учеников с аутизмом в среду обычных сверстников в общеобразовательных организациях.</a:t>
            </a:r>
          </a:p>
          <a:p>
            <a:r>
              <a:rPr lang="ru-RU" sz="1600" dirty="0">
                <a:solidFill>
                  <a:schemeClr val="tx2"/>
                </a:solidFill>
                <a:latin typeface="Palatino Linotype" pitchFamily="18" charset="0"/>
              </a:rPr>
              <a:t>- Создать методическую сеть образовательных учреждений по проблеме РАС.</a:t>
            </a:r>
          </a:p>
          <a:p>
            <a:endParaRPr lang="ru-RU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005015"/>
            <a:ext cx="6552728" cy="3831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3828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/>
          <a:lstStyle/>
          <a:p>
            <a:r>
              <a:rPr lang="ru-RU" sz="2000" dirty="0" smtClean="0"/>
              <a:t>Инновационная значимость проекта: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2520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chemeClr val="tx2"/>
                </a:solidFill>
                <a:latin typeface="Palatino Linotype" pitchFamily="18" charset="0"/>
              </a:rPr>
              <a:t>Данный проект является </a:t>
            </a:r>
            <a:r>
              <a:rPr lang="ru-RU" sz="1800" dirty="0" smtClean="0">
                <a:solidFill>
                  <a:schemeClr val="tx2"/>
                </a:solidFill>
                <a:latin typeface="Palatino Linotype" pitchFamily="18" charset="0"/>
              </a:rPr>
              <a:t> </a:t>
            </a:r>
            <a:r>
              <a:rPr lang="ru-RU" sz="1800" dirty="0">
                <a:solidFill>
                  <a:schemeClr val="tx2"/>
                </a:solidFill>
                <a:latin typeface="Palatino Linotype" pitchFamily="18" charset="0"/>
              </a:rPr>
              <a:t>образовательным проектом, системно охватывающим все направления создания и обеспечения специальных образовательных условий для детей с РАС в условиях инклюзивной школы, с целью реализации права этих детей на образование и жизнь в обществе, гарантированные законом. </a:t>
            </a:r>
            <a:endParaRPr lang="ru-RU" sz="1800" dirty="0" smtClean="0">
              <a:solidFill>
                <a:schemeClr val="tx2"/>
              </a:solidFill>
              <a:latin typeface="Palatino Linotype" pitchFamily="18" charset="0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chemeClr val="tx2"/>
                </a:solidFill>
                <a:latin typeface="Palatino Linotype" pitchFamily="18" charset="0"/>
              </a:rPr>
              <a:t>Существующий реальный опыт работы находится еще на стадии эмпирического поиска, поэтому каждые попытки решить данную проблему по определению являются инновационными.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1008"/>
            <a:ext cx="4021088" cy="2848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501008"/>
            <a:ext cx="3240360" cy="3000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8677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800" dirty="0" smtClean="0">
                <a:effectLst/>
              </a:rPr>
              <a:t>ГБОУ СОШ №81 на сайте школы – </a:t>
            </a:r>
            <a:r>
              <a:rPr lang="en-US" sz="1800" dirty="0" smtClean="0">
                <a:effectLst/>
              </a:rPr>
              <a:t>school-81.ru </a:t>
            </a:r>
            <a:r>
              <a:rPr lang="ru-RU" sz="1800" dirty="0" smtClean="0">
                <a:effectLst/>
              </a:rPr>
              <a:t>в разделе ФИП представляет конкурс инновационных продуктов:</a:t>
            </a:r>
            <a:endParaRPr lang="ru-RU" sz="18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2376264"/>
          </a:xfrm>
        </p:spPr>
        <p:txBody>
          <a:bodyPr>
            <a:normAutofit fontScale="85000" lnSpcReduction="10000"/>
          </a:bodyPr>
          <a:lstStyle/>
          <a:p>
            <a:r>
              <a:rPr lang="ru-RU" sz="1800" dirty="0">
                <a:solidFill>
                  <a:schemeClr val="tx2"/>
                </a:solidFill>
                <a:latin typeface="Palatino Linotype" pitchFamily="18" charset="0"/>
              </a:rPr>
              <a:t>- модель инклюзивного образования  для обучающихся с расстройством аутистического спектра  с применением технологии ресурсной зоны</a:t>
            </a:r>
          </a:p>
          <a:p>
            <a:r>
              <a:rPr lang="ru-RU" sz="1800" dirty="0">
                <a:solidFill>
                  <a:schemeClr val="tx2"/>
                </a:solidFill>
                <a:latin typeface="Palatino Linotype" pitchFamily="18" charset="0"/>
              </a:rPr>
              <a:t>- методические рекомендации по оформлению комплекта нормативно-правовых документов для деятельности ресурсной зоны (приказы, положения, должностные обязанности педагога ресурсного класса, учителя ресурсной зоны, </a:t>
            </a:r>
            <a:r>
              <a:rPr lang="ru-RU" sz="1800" dirty="0" err="1">
                <a:solidFill>
                  <a:schemeClr val="tx2"/>
                </a:solidFill>
                <a:latin typeface="Palatino Linotype" pitchFamily="18" charset="0"/>
              </a:rPr>
              <a:t>тьютора</a:t>
            </a:r>
            <a:r>
              <a:rPr lang="ru-RU" sz="1800" dirty="0">
                <a:solidFill>
                  <a:schemeClr val="tx2"/>
                </a:solidFill>
                <a:latin typeface="Palatino Linotype" pitchFamily="18" charset="0"/>
              </a:rPr>
              <a:t>, педагога-психолога, работающего с детьми РАС;</a:t>
            </a:r>
          </a:p>
          <a:p>
            <a:r>
              <a:rPr lang="ru-RU" sz="1800" dirty="0">
                <a:solidFill>
                  <a:schemeClr val="tx2"/>
                </a:solidFill>
                <a:latin typeface="Palatino Linotype" pitchFamily="18" charset="0"/>
              </a:rPr>
              <a:t>- методические рекомендации по подготовки условий для обучения школьников с РАС с перечнем оборудования для обучающихся с РАС и планом его размещения;</a:t>
            </a:r>
          </a:p>
          <a:p>
            <a:r>
              <a:rPr lang="ru-RU" sz="1800" dirty="0">
                <a:solidFill>
                  <a:schemeClr val="tx2"/>
                </a:solidFill>
                <a:latin typeface="Palatino Linotype" pitchFamily="18" charset="0"/>
              </a:rPr>
              <a:t>- методические рекомендации по проведению мониторинга внедрения данной модели в образовательный процесс.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3" y="3429000"/>
            <a:ext cx="6480721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8851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00" dirty="0"/>
              <a:t>Технология внедрения инновационного продукта с выделением этапов и необходимых ресурсов (кадровых, материально-технических, финансовых и др.)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u="sng" dirty="0">
                <a:solidFill>
                  <a:schemeClr val="tx2"/>
                </a:solidFill>
                <a:latin typeface="Palatino Linotype" pitchFamily="18" charset="0"/>
              </a:rPr>
              <a:t>К факторам успешности внедрения инноваций относится: </a:t>
            </a:r>
          </a:p>
          <a:p>
            <a:r>
              <a:rPr lang="ru-RU" sz="1800" dirty="0">
                <a:solidFill>
                  <a:schemeClr val="tx2"/>
                </a:solidFill>
                <a:latin typeface="Palatino Linotype" pitchFamily="18" charset="0"/>
              </a:rPr>
              <a:t>Нормативно-правовое обеспечение инновационной деятельности; </a:t>
            </a:r>
          </a:p>
          <a:p>
            <a:r>
              <a:rPr lang="ru-RU" sz="1800" dirty="0">
                <a:solidFill>
                  <a:schemeClr val="tx2"/>
                </a:solidFill>
                <a:latin typeface="Palatino Linotype" pitchFamily="18" charset="0"/>
              </a:rPr>
              <a:t>стратегическое планирование результатов (текущих, промежуточных, итоговых); мониторинг успешности; </a:t>
            </a:r>
          </a:p>
          <a:p>
            <a:r>
              <a:rPr lang="ru-RU" sz="1800" dirty="0">
                <a:solidFill>
                  <a:schemeClr val="tx2"/>
                </a:solidFill>
                <a:latin typeface="Palatino Linotype" pitchFamily="18" charset="0"/>
              </a:rPr>
              <a:t>соглашение планов и программ инновационной деятельности по концептуальным позициям; </a:t>
            </a:r>
          </a:p>
          <a:p>
            <a:r>
              <a:rPr lang="ru-RU" sz="1800" dirty="0">
                <a:solidFill>
                  <a:schemeClr val="tx2"/>
                </a:solidFill>
                <a:latin typeface="Palatino Linotype" pitchFamily="18" charset="0"/>
              </a:rPr>
              <a:t>кадровая подготовка к профессиональному осуществлению инновационной деятельности; мотивационные условия вхождения в инновационный процесс и его осуществления; программа приобщения педагогического коллектива к освоению нового типа деятельности; материально-технические, финансово-экономические условия осуществления инновационной деятельности; научно-методические условия обеспечения концептуальности, системности, достоверности, </a:t>
            </a:r>
            <a:r>
              <a:rPr lang="ru-RU" sz="1800" dirty="0">
                <a:solidFill>
                  <a:schemeClr val="tx2"/>
                </a:solidFill>
                <a:latin typeface="Palatino Linotype" pitchFamily="18" charset="0"/>
              </a:rPr>
              <a:t>воспроизводимости</a:t>
            </a:r>
            <a:r>
              <a:rPr lang="ru-RU" sz="1800" dirty="0">
                <a:solidFill>
                  <a:schemeClr val="tx2"/>
                </a:solidFill>
                <a:latin typeface="Palatino Linotype" pitchFamily="18" charset="0"/>
              </a:rPr>
              <a:t>. 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9245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/>
          <a:lstStyle/>
          <a:p>
            <a:r>
              <a:rPr lang="ru-RU" sz="2000" dirty="0" smtClean="0"/>
              <a:t>Ресурсная зона.</a:t>
            </a:r>
            <a:endParaRPr lang="ru-RU" sz="20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49" y="1600200"/>
            <a:ext cx="386592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331" y="1600200"/>
            <a:ext cx="363433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16827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140</TotalTime>
  <Words>419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Исполнительная</vt:lpstr>
      <vt:lpstr>Государственное бюджетное общеобразовательное учреждение средняя общеобразовательная школа № 81 Калининского района Санкт-Петербурга</vt:lpstr>
      <vt:lpstr>Презентация PowerPoint</vt:lpstr>
      <vt:lpstr>Инновационная значимость проекта:</vt:lpstr>
      <vt:lpstr>ГБОУ СОШ №81 на сайте школы – school-81.ru в разделе ФИП представляет конкурс инновационных продуктов:</vt:lpstr>
      <vt:lpstr>Технология внедрения инновационного продукта с выделением этапов и необходимых ресурсов (кадровых, материально-технических, финансовых и др.)</vt:lpstr>
      <vt:lpstr>Ресурсная зона.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 Админ</dc:creator>
  <cp:lastModifiedBy>Школа Админ</cp:lastModifiedBy>
  <cp:revision>11</cp:revision>
  <dcterms:created xsi:type="dcterms:W3CDTF">2020-05-20T08:32:15Z</dcterms:created>
  <dcterms:modified xsi:type="dcterms:W3CDTF">2020-05-20T10:53:27Z</dcterms:modified>
</cp:coreProperties>
</file>