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4"/>
  </p:notesMasterIdLst>
  <p:sldIdLst>
    <p:sldId id="256" r:id="rId2"/>
    <p:sldId id="257" r:id="rId3"/>
    <p:sldId id="258" r:id="rId4"/>
    <p:sldId id="259" r:id="rId5"/>
    <p:sldId id="261" r:id="rId6"/>
    <p:sldId id="260" r:id="rId7"/>
    <p:sldId id="262" r:id="rId8"/>
    <p:sldId id="263" r:id="rId9"/>
    <p:sldId id="264" r:id="rId10"/>
    <p:sldId id="266" r:id="rId11"/>
    <p:sldId id="270" r:id="rId12"/>
    <p:sldId id="267" r:id="rId13"/>
    <p:sldId id="268" r:id="rId14"/>
    <p:sldId id="271" r:id="rId15"/>
    <p:sldId id="272" r:id="rId16"/>
    <p:sldId id="273" r:id="rId17"/>
    <p:sldId id="274" r:id="rId18"/>
    <p:sldId id="275" r:id="rId19"/>
    <p:sldId id="276" r:id="rId20"/>
    <p:sldId id="277" r:id="rId21"/>
    <p:sldId id="278" r:id="rId22"/>
    <p:sldId id="279"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11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03AA3C-5D7E-494C-B2AA-56D0DC2D6872}" type="datetimeFigureOut">
              <a:rPr lang="ru-RU" smtClean="0"/>
              <a:pPr/>
              <a:t>05.04.2021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4B4498-1209-4F56-93C1-20E30EE27F6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34B4498-1209-4F56-93C1-20E30EE27F63}" type="slidenum">
              <a:rPr lang="ru-RU" smtClean="0"/>
              <a:pPr/>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ый треугольник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2" name="Группа 15"/>
          <p:cNvGrpSpPr>
            <a:grpSpLocks/>
          </p:cNvGrpSpPr>
          <p:nvPr/>
        </p:nvGrpSpPr>
        <p:grpSpPr bwMode="auto">
          <a:xfrm>
            <a:off x="-3175" y="4953000"/>
            <a:ext cx="9147175" cy="1911350"/>
            <a:chOff x="-3765" y="4832896"/>
            <a:chExt cx="9147765" cy="2032192"/>
          </a:xfrm>
        </p:grpSpPr>
        <p:sp>
          <p:nvSpPr>
            <p:cNvPr id="6" name="Полилиния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Полилиния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Полилиния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Прямая соединительная линия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Заголовок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1" name="Дата 29"/>
          <p:cNvSpPr>
            <a:spLocks noGrp="1"/>
          </p:cNvSpPr>
          <p:nvPr>
            <p:ph type="dt" sz="half" idx="10"/>
          </p:nvPr>
        </p:nvSpPr>
        <p:spPr/>
        <p:txBody>
          <a:bodyPr/>
          <a:lstStyle>
            <a:lvl1pPr>
              <a:defRPr>
                <a:solidFill>
                  <a:srgbClr val="FFFFFF"/>
                </a:solidFill>
              </a:defRPr>
            </a:lvl1pPr>
            <a:extLst/>
          </a:lstStyle>
          <a:p>
            <a:fld id="{C34EBA2C-8B8C-47CD-9CB7-2305027D24EE}" type="datetimeFigureOut">
              <a:rPr lang="ru-RU" smtClean="0"/>
              <a:pPr/>
              <a:t>05.04.2021</a:t>
            </a:fld>
            <a:endParaRPr lang="ru-RU"/>
          </a:p>
        </p:txBody>
      </p:sp>
      <p:sp>
        <p:nvSpPr>
          <p:cNvPr id="12"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13" name="Номер слайда 26"/>
          <p:cNvSpPr>
            <a:spLocks noGrp="1"/>
          </p:cNvSpPr>
          <p:nvPr>
            <p:ph type="sldNum" sz="quarter" idx="12"/>
          </p:nvPr>
        </p:nvSpPr>
        <p:spPr/>
        <p:txBody>
          <a:bodyPr/>
          <a:lstStyle>
            <a:lvl1pPr>
              <a:defRPr>
                <a:solidFill>
                  <a:srgbClr val="FFFFFF"/>
                </a:solidFill>
              </a:defRPr>
            </a:lvl1pPr>
            <a:extLst/>
          </a:lstStyle>
          <a:p>
            <a:fld id="{06B56ED7-C4B5-4139-8CB9-5B4BC7C1AEC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fld id="{C34EBA2C-8B8C-47CD-9CB7-2305027D24EE}" type="datetimeFigureOut">
              <a:rPr lang="ru-RU" smtClean="0"/>
              <a:pPr/>
              <a:t>05.04.2021</a:t>
            </a:fld>
            <a:endParaRPr lang="ru-RU"/>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fld id="{06B56ED7-C4B5-4139-8CB9-5B4BC7C1AEC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fld id="{C34EBA2C-8B8C-47CD-9CB7-2305027D24EE}" type="datetimeFigureOut">
              <a:rPr lang="ru-RU" smtClean="0"/>
              <a:pPr/>
              <a:t>05.04.2021</a:t>
            </a:fld>
            <a:endParaRPr lang="ru-RU"/>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fld id="{06B56ED7-C4B5-4139-8CB9-5B4BC7C1AEC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Заголовок 6"/>
          <p:cNvSpPr>
            <a:spLocks noGrp="1"/>
          </p:cNvSpPr>
          <p:nvPr>
            <p:ph type="title"/>
          </p:nvPr>
        </p:nvSpPr>
        <p:spPr/>
        <p:txBody>
          <a:bodyPr rtlCol="0"/>
          <a:lstStyle>
            <a:extLst/>
          </a:lstStyle>
          <a:p>
            <a:r>
              <a:rPr lang="ru-RU" smtClean="0"/>
              <a:t>Образец заголовка</a:t>
            </a:r>
            <a:endParaRPr lang="en-US"/>
          </a:p>
        </p:txBody>
      </p:sp>
      <p:sp>
        <p:nvSpPr>
          <p:cNvPr id="4" name="Дата 9"/>
          <p:cNvSpPr>
            <a:spLocks noGrp="1"/>
          </p:cNvSpPr>
          <p:nvPr>
            <p:ph type="dt" sz="half" idx="10"/>
          </p:nvPr>
        </p:nvSpPr>
        <p:spPr/>
        <p:txBody>
          <a:bodyPr/>
          <a:lstStyle>
            <a:lvl1pPr>
              <a:defRPr/>
            </a:lvl1pPr>
          </a:lstStyle>
          <a:p>
            <a:fld id="{C34EBA2C-8B8C-47CD-9CB7-2305027D24EE}" type="datetimeFigureOut">
              <a:rPr lang="ru-RU" smtClean="0"/>
              <a:pPr/>
              <a:t>05.04.2021</a:t>
            </a:fld>
            <a:endParaRPr lang="ru-RU"/>
          </a:p>
        </p:txBody>
      </p:sp>
      <p:sp>
        <p:nvSpPr>
          <p:cNvPr id="5" name="Нижний колонтитул 21"/>
          <p:cNvSpPr>
            <a:spLocks noGrp="1"/>
          </p:cNvSpPr>
          <p:nvPr>
            <p:ph type="ftr" sz="quarter" idx="11"/>
          </p:nvPr>
        </p:nvSpPr>
        <p:spPr/>
        <p:txBody>
          <a:bodyPr/>
          <a:lstStyle>
            <a:lvl1pPr>
              <a:defRPr/>
            </a:lvl1pPr>
          </a:lstStyle>
          <a:p>
            <a:endParaRPr lang="ru-RU"/>
          </a:p>
        </p:txBody>
      </p:sp>
      <p:sp>
        <p:nvSpPr>
          <p:cNvPr id="6" name="Номер слайда 17"/>
          <p:cNvSpPr>
            <a:spLocks noGrp="1"/>
          </p:cNvSpPr>
          <p:nvPr>
            <p:ph type="sldNum" sz="quarter" idx="12"/>
          </p:nvPr>
        </p:nvSpPr>
        <p:spPr/>
        <p:txBody>
          <a:bodyPr/>
          <a:lstStyle>
            <a:lvl1pPr>
              <a:defRPr/>
            </a:lvl1pPr>
          </a:lstStyle>
          <a:p>
            <a:fld id="{06B56ED7-C4B5-4139-8CB9-5B4BC7C1AEC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4" name="Нашивка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Нашивка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Заголовок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extLst/>
          </a:lstStyle>
          <a:p>
            <a:fld id="{C34EBA2C-8B8C-47CD-9CB7-2305027D24EE}" type="datetimeFigureOut">
              <a:rPr lang="ru-RU" smtClean="0"/>
              <a:pPr/>
              <a:t>05.04.2021</a:t>
            </a:fld>
            <a:endParaRPr lang="ru-RU"/>
          </a:p>
        </p:txBody>
      </p:sp>
      <p:sp>
        <p:nvSpPr>
          <p:cNvPr id="7" name="Нижний колонтитул 4"/>
          <p:cNvSpPr>
            <a:spLocks noGrp="1"/>
          </p:cNvSpPr>
          <p:nvPr>
            <p:ph type="ftr" sz="quarter" idx="11"/>
          </p:nvPr>
        </p:nvSpPr>
        <p:spPr/>
        <p:txBody>
          <a:bodyPr/>
          <a:lstStyle>
            <a:lvl1pPr>
              <a:defRPr/>
            </a:lvl1pPr>
            <a:extLst/>
          </a:lstStyle>
          <a:p>
            <a:endParaRPr lang="ru-RU"/>
          </a:p>
        </p:txBody>
      </p:sp>
      <p:sp>
        <p:nvSpPr>
          <p:cNvPr id="8" name="Номер слайда 5"/>
          <p:cNvSpPr>
            <a:spLocks noGrp="1"/>
          </p:cNvSpPr>
          <p:nvPr>
            <p:ph type="sldNum" sz="quarter" idx="12"/>
          </p:nvPr>
        </p:nvSpPr>
        <p:spPr/>
        <p:txBody>
          <a:bodyPr/>
          <a:lstStyle>
            <a:lvl1pPr>
              <a:defRPr/>
            </a:lvl1pPr>
            <a:extLst/>
          </a:lstStyle>
          <a:p>
            <a:fld id="{06B56ED7-C4B5-4139-8CB9-5B4BC7C1AEC5}"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Заголовок 7"/>
          <p:cNvSpPr>
            <a:spLocks noGrp="1"/>
          </p:cNvSpPr>
          <p:nvPr>
            <p:ph type="title"/>
          </p:nvPr>
        </p:nvSpPr>
        <p:spPr/>
        <p:txBody>
          <a:bodyPr rtlCol="0"/>
          <a:lstStyle>
            <a:extLst/>
          </a:lstStyle>
          <a:p>
            <a:r>
              <a:rPr lang="ru-RU" smtClean="0"/>
              <a:t>Образец заголовка</a:t>
            </a:r>
            <a:endParaRPr lang="en-US"/>
          </a:p>
        </p:txBody>
      </p:sp>
      <p:sp>
        <p:nvSpPr>
          <p:cNvPr id="5" name="Дата 4"/>
          <p:cNvSpPr>
            <a:spLocks noGrp="1"/>
          </p:cNvSpPr>
          <p:nvPr>
            <p:ph type="dt" sz="half" idx="10"/>
          </p:nvPr>
        </p:nvSpPr>
        <p:spPr/>
        <p:txBody>
          <a:bodyPr/>
          <a:lstStyle>
            <a:lvl1pPr>
              <a:defRPr/>
            </a:lvl1pPr>
            <a:extLst/>
          </a:lstStyle>
          <a:p>
            <a:fld id="{C34EBA2C-8B8C-47CD-9CB7-2305027D24EE}" type="datetimeFigureOut">
              <a:rPr lang="ru-RU" smtClean="0"/>
              <a:pPr/>
              <a:t>05.04.2021</a:t>
            </a:fld>
            <a:endParaRPr lang="ru-RU"/>
          </a:p>
        </p:txBody>
      </p:sp>
      <p:sp>
        <p:nvSpPr>
          <p:cNvPr id="6" name="Нижний колонтитул 5"/>
          <p:cNvSpPr>
            <a:spLocks noGrp="1"/>
          </p:cNvSpPr>
          <p:nvPr>
            <p:ph type="ftr" sz="quarter" idx="11"/>
          </p:nvPr>
        </p:nvSpPr>
        <p:spPr/>
        <p:txBody>
          <a:bodyPr/>
          <a:lstStyle>
            <a:lvl1pPr>
              <a:defRPr/>
            </a:lvl1pPr>
            <a:extLst/>
          </a:lstStyle>
          <a:p>
            <a:endParaRPr lang="ru-RU"/>
          </a:p>
        </p:txBody>
      </p:sp>
      <p:sp>
        <p:nvSpPr>
          <p:cNvPr id="7" name="Номер слайда 6"/>
          <p:cNvSpPr>
            <a:spLocks noGrp="1"/>
          </p:cNvSpPr>
          <p:nvPr>
            <p:ph type="sldNum" sz="quarter" idx="12"/>
          </p:nvPr>
        </p:nvSpPr>
        <p:spPr/>
        <p:txBody>
          <a:bodyPr/>
          <a:lstStyle>
            <a:lvl1pPr>
              <a:defRPr/>
            </a:lvl1pPr>
            <a:extLst/>
          </a:lstStyle>
          <a:p>
            <a:fld id="{06B56ED7-C4B5-4139-8CB9-5B4BC7C1AEC5}"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fld id="{C34EBA2C-8B8C-47CD-9CB7-2305027D24EE}" type="datetimeFigureOut">
              <a:rPr lang="ru-RU" smtClean="0"/>
              <a:pPr/>
              <a:t>05.04.2021</a:t>
            </a:fld>
            <a:endParaRPr lang="ru-RU"/>
          </a:p>
        </p:txBody>
      </p:sp>
      <p:sp>
        <p:nvSpPr>
          <p:cNvPr id="8" name="Нижний колонтитул 7"/>
          <p:cNvSpPr>
            <a:spLocks noGrp="1"/>
          </p:cNvSpPr>
          <p:nvPr>
            <p:ph type="ftr" sz="quarter" idx="11"/>
          </p:nvPr>
        </p:nvSpPr>
        <p:spPr/>
        <p:txBody>
          <a:bodyPr/>
          <a:lstStyle>
            <a:lvl1pPr>
              <a:defRPr/>
            </a:lvl1pPr>
            <a:extLst/>
          </a:lstStyle>
          <a:p>
            <a:endParaRPr lang="ru-RU"/>
          </a:p>
        </p:txBody>
      </p:sp>
      <p:sp>
        <p:nvSpPr>
          <p:cNvPr id="9" name="Номер слайда 8"/>
          <p:cNvSpPr>
            <a:spLocks noGrp="1"/>
          </p:cNvSpPr>
          <p:nvPr>
            <p:ph type="sldNum" sz="quarter" idx="12"/>
          </p:nvPr>
        </p:nvSpPr>
        <p:spPr/>
        <p:txBody>
          <a:bodyPr/>
          <a:lstStyle>
            <a:lvl1pPr>
              <a:defRPr/>
            </a:lvl1pPr>
            <a:extLst/>
          </a:lstStyle>
          <a:p>
            <a:fld id="{06B56ED7-C4B5-4139-8CB9-5B4BC7C1AEC5}"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extLst/>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extLst/>
          </a:lstStyle>
          <a:p>
            <a:fld id="{C34EBA2C-8B8C-47CD-9CB7-2305027D24EE}" type="datetimeFigureOut">
              <a:rPr lang="ru-RU" smtClean="0"/>
              <a:pPr/>
              <a:t>05.04.2021</a:t>
            </a:fld>
            <a:endParaRPr lang="ru-RU"/>
          </a:p>
        </p:txBody>
      </p:sp>
      <p:sp>
        <p:nvSpPr>
          <p:cNvPr id="4" name="Нижний колонтитул 3"/>
          <p:cNvSpPr>
            <a:spLocks noGrp="1"/>
          </p:cNvSpPr>
          <p:nvPr>
            <p:ph type="ftr" sz="quarter" idx="11"/>
          </p:nvPr>
        </p:nvSpPr>
        <p:spPr/>
        <p:txBody>
          <a:bodyPr/>
          <a:lstStyle>
            <a:lvl1pPr>
              <a:defRPr/>
            </a:lvl1pPr>
            <a:extLst/>
          </a:lstStyle>
          <a:p>
            <a:endParaRPr lang="ru-RU"/>
          </a:p>
        </p:txBody>
      </p:sp>
      <p:sp>
        <p:nvSpPr>
          <p:cNvPr id="5" name="Номер слайда 4"/>
          <p:cNvSpPr>
            <a:spLocks noGrp="1"/>
          </p:cNvSpPr>
          <p:nvPr>
            <p:ph type="sldNum" sz="quarter" idx="12"/>
          </p:nvPr>
        </p:nvSpPr>
        <p:spPr/>
        <p:txBody>
          <a:bodyPr/>
          <a:lstStyle>
            <a:lvl1pPr>
              <a:defRPr/>
            </a:lvl1pPr>
            <a:extLst/>
          </a:lstStyle>
          <a:p>
            <a:fld id="{06B56ED7-C4B5-4139-8CB9-5B4BC7C1AEC5}"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fld id="{C34EBA2C-8B8C-47CD-9CB7-2305027D24EE}" type="datetimeFigureOut">
              <a:rPr lang="ru-RU" smtClean="0"/>
              <a:pPr/>
              <a:t>05.04.2021</a:t>
            </a:fld>
            <a:endParaRPr lang="ru-RU"/>
          </a:p>
        </p:txBody>
      </p:sp>
      <p:sp>
        <p:nvSpPr>
          <p:cNvPr id="3" name="Нижний колонтитул 21"/>
          <p:cNvSpPr>
            <a:spLocks noGrp="1"/>
          </p:cNvSpPr>
          <p:nvPr>
            <p:ph type="ftr" sz="quarter" idx="11"/>
          </p:nvPr>
        </p:nvSpPr>
        <p:spPr/>
        <p:txBody>
          <a:bodyPr/>
          <a:lstStyle>
            <a:lvl1pPr>
              <a:defRPr/>
            </a:lvl1pPr>
          </a:lstStyle>
          <a:p>
            <a:endParaRPr lang="ru-RU"/>
          </a:p>
        </p:txBody>
      </p:sp>
      <p:sp>
        <p:nvSpPr>
          <p:cNvPr id="4" name="Номер слайда 17"/>
          <p:cNvSpPr>
            <a:spLocks noGrp="1"/>
          </p:cNvSpPr>
          <p:nvPr>
            <p:ph type="sldNum" sz="quarter" idx="12"/>
          </p:nvPr>
        </p:nvSpPr>
        <p:spPr/>
        <p:txBody>
          <a:bodyPr/>
          <a:lstStyle>
            <a:lvl1pPr>
              <a:defRPr/>
            </a:lvl1pPr>
          </a:lstStyle>
          <a:p>
            <a:fld id="{06B56ED7-C4B5-4139-8CB9-5B4BC7C1AEC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ru-RU" smtClean="0"/>
              <a:t>Образец заголовка</a:t>
            </a:r>
            <a:endParaRPr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fld id="{C34EBA2C-8B8C-47CD-9CB7-2305027D24EE}" type="datetimeFigureOut">
              <a:rPr lang="ru-RU" smtClean="0"/>
              <a:pPr/>
              <a:t>05.04.2021</a:t>
            </a:fld>
            <a:endParaRPr lang="ru-RU"/>
          </a:p>
        </p:txBody>
      </p:sp>
      <p:sp>
        <p:nvSpPr>
          <p:cNvPr id="6" name="Нижний колонтитул 5"/>
          <p:cNvSpPr>
            <a:spLocks noGrp="1"/>
          </p:cNvSpPr>
          <p:nvPr>
            <p:ph type="ftr" sz="quarter" idx="11"/>
          </p:nvPr>
        </p:nvSpPr>
        <p:spPr/>
        <p:txBody>
          <a:bodyPr/>
          <a:lstStyle>
            <a:lvl1pPr>
              <a:defRPr/>
            </a:lvl1pPr>
            <a:extLst/>
          </a:lstStyle>
          <a:p>
            <a:endParaRPr lang="ru-RU"/>
          </a:p>
        </p:txBody>
      </p:sp>
      <p:sp>
        <p:nvSpPr>
          <p:cNvPr id="7" name="Номер слайда 6"/>
          <p:cNvSpPr>
            <a:spLocks noGrp="1"/>
          </p:cNvSpPr>
          <p:nvPr>
            <p:ph type="sldNum" sz="quarter" idx="12"/>
          </p:nvPr>
        </p:nvSpPr>
        <p:spPr/>
        <p:txBody>
          <a:bodyPr/>
          <a:lstStyle>
            <a:lvl1pPr>
              <a:defRPr/>
            </a:lvl1pPr>
            <a:extLst/>
          </a:lstStyle>
          <a:p>
            <a:fld id="{06B56ED7-C4B5-4139-8CB9-5B4BC7C1AEC5}"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5" name="Полилиния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Полилиния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Прямоугольный треугольник 6"/>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Прямая соединительная линия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Нашивка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Нашивка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Текст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ru-RU" smtClean="0"/>
              <a:t>Образец заголовка</a:t>
            </a:r>
            <a:endParaRPr lang="en-US"/>
          </a:p>
        </p:txBody>
      </p:sp>
      <p:sp>
        <p:nvSpPr>
          <p:cNvPr id="11" name="Дата 4"/>
          <p:cNvSpPr>
            <a:spLocks noGrp="1"/>
          </p:cNvSpPr>
          <p:nvPr>
            <p:ph type="dt" sz="half" idx="10"/>
          </p:nvPr>
        </p:nvSpPr>
        <p:spPr/>
        <p:txBody>
          <a:bodyPr/>
          <a:lstStyle>
            <a:lvl1pPr>
              <a:defRPr>
                <a:solidFill>
                  <a:schemeClr val="tx1"/>
                </a:solidFill>
              </a:defRPr>
            </a:lvl1pPr>
            <a:extLst/>
          </a:lstStyle>
          <a:p>
            <a:fld id="{C34EBA2C-8B8C-47CD-9CB7-2305027D24EE}" type="datetimeFigureOut">
              <a:rPr lang="ru-RU" smtClean="0"/>
              <a:pPr/>
              <a:t>05.04.2021</a:t>
            </a:fld>
            <a:endParaRPr lang="ru-RU"/>
          </a:p>
        </p:txBody>
      </p:sp>
      <p:sp>
        <p:nvSpPr>
          <p:cNvPr id="12" name="Нижний колонтитул 5"/>
          <p:cNvSpPr>
            <a:spLocks noGrp="1"/>
          </p:cNvSpPr>
          <p:nvPr>
            <p:ph type="ftr" sz="quarter" idx="11"/>
          </p:nvPr>
        </p:nvSpPr>
        <p:spPr/>
        <p:txBody>
          <a:bodyPr/>
          <a:lstStyle>
            <a:lvl1pPr>
              <a:defRPr>
                <a:solidFill>
                  <a:schemeClr val="tx1"/>
                </a:solidFill>
              </a:defRPr>
            </a:lvl1pPr>
            <a:extLst/>
          </a:lstStyle>
          <a:p>
            <a:endParaRPr lang="ru-RU"/>
          </a:p>
        </p:txBody>
      </p:sp>
      <p:sp>
        <p:nvSpPr>
          <p:cNvPr id="13" name="Номер слайда 6"/>
          <p:cNvSpPr>
            <a:spLocks noGrp="1"/>
          </p:cNvSpPr>
          <p:nvPr>
            <p:ph type="sldNum" sz="quarter" idx="12"/>
          </p:nvPr>
        </p:nvSpPr>
        <p:spPr/>
        <p:txBody>
          <a:bodyPr/>
          <a:lstStyle>
            <a:lvl1pPr>
              <a:defRPr>
                <a:solidFill>
                  <a:schemeClr val="tx1"/>
                </a:solidFill>
              </a:defRPr>
            </a:lvl1pPr>
            <a:extLst/>
          </a:lstStyle>
          <a:p>
            <a:fld id="{06B56ED7-C4B5-4139-8CB9-5B4BC7C1AEC5}"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Полилиния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ru-RU" smtClean="0"/>
              <a:t>Образец заголовка</a:t>
            </a:r>
            <a:endParaRPr lang="en-US"/>
          </a:p>
        </p:txBody>
      </p:sp>
      <p:sp>
        <p:nvSpPr>
          <p:cNvPr id="1033" name="Текст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fld id="{C34EBA2C-8B8C-47CD-9CB7-2305027D24EE}" type="datetimeFigureOut">
              <a:rPr lang="ru-RU" smtClean="0"/>
              <a:pPr/>
              <a:t>05.04.2021</a:t>
            </a:fld>
            <a:endParaRPr lang="ru-RU"/>
          </a:p>
        </p:txBody>
      </p:sp>
      <p:sp>
        <p:nvSpPr>
          <p:cNvPr id="22" name="Нижний колонтитул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endParaRPr lang="ru-RU"/>
          </a:p>
        </p:txBody>
      </p:sp>
      <p:sp>
        <p:nvSpPr>
          <p:cNvPr id="18" name="Номер слайда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fld id="{06B56ED7-C4B5-4139-8CB9-5B4BC7C1AEC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fontAlgn="base" hangingPunct="1">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1" fontAlgn="base" hangingPunct="1">
        <a:spcBef>
          <a:spcPct val="0"/>
        </a:spcBef>
        <a:spcAft>
          <a:spcPct val="0"/>
        </a:spcAft>
        <a:defRPr sz="4100" b="1">
          <a:solidFill>
            <a:schemeClr val="tx2"/>
          </a:solidFill>
          <a:latin typeface="Lucida Sans Unicode" pitchFamily="34" charset="0"/>
        </a:defRPr>
      </a:lvl2pPr>
      <a:lvl3pPr algn="l" rtl="0" eaLnBrk="1" fontAlgn="base" hangingPunct="1">
        <a:spcBef>
          <a:spcPct val="0"/>
        </a:spcBef>
        <a:spcAft>
          <a:spcPct val="0"/>
        </a:spcAft>
        <a:defRPr sz="4100" b="1">
          <a:solidFill>
            <a:schemeClr val="tx2"/>
          </a:solidFill>
          <a:latin typeface="Lucida Sans Unicode" pitchFamily="34" charset="0"/>
        </a:defRPr>
      </a:lvl3pPr>
      <a:lvl4pPr algn="l" rtl="0" eaLnBrk="1" fontAlgn="base" hangingPunct="1">
        <a:spcBef>
          <a:spcPct val="0"/>
        </a:spcBef>
        <a:spcAft>
          <a:spcPct val="0"/>
        </a:spcAft>
        <a:defRPr sz="4100" b="1">
          <a:solidFill>
            <a:schemeClr val="tx2"/>
          </a:solidFill>
          <a:latin typeface="Lucida Sans Unicode" pitchFamily="34" charset="0"/>
        </a:defRPr>
      </a:lvl4pPr>
      <a:lvl5pPr algn="l" rtl="0" eaLnBrk="1" fontAlgn="base" hangingPunct="1">
        <a:spcBef>
          <a:spcPct val="0"/>
        </a:spcBef>
        <a:spcAft>
          <a:spcPct val="0"/>
        </a:spcAft>
        <a:defRPr sz="4100" b="1">
          <a:solidFill>
            <a:schemeClr val="tx2"/>
          </a:solidFill>
          <a:latin typeface="Lucida Sans Unicode" pitchFamily="34" charset="0"/>
        </a:defRPr>
      </a:lvl5pPr>
      <a:lvl6pPr marL="457200" algn="l" rtl="0" eaLnBrk="1" fontAlgn="base" hangingPunct="1">
        <a:spcBef>
          <a:spcPct val="0"/>
        </a:spcBef>
        <a:spcAft>
          <a:spcPct val="0"/>
        </a:spcAft>
        <a:defRPr sz="4100" b="1">
          <a:solidFill>
            <a:schemeClr val="tx2"/>
          </a:solidFill>
          <a:latin typeface="Lucida Sans Unicode" pitchFamily="34" charset="0"/>
        </a:defRPr>
      </a:lvl6pPr>
      <a:lvl7pPr marL="914400" algn="l" rtl="0" eaLnBrk="1" fontAlgn="base" hangingPunct="1">
        <a:spcBef>
          <a:spcPct val="0"/>
        </a:spcBef>
        <a:spcAft>
          <a:spcPct val="0"/>
        </a:spcAft>
        <a:defRPr sz="4100" b="1">
          <a:solidFill>
            <a:schemeClr val="tx2"/>
          </a:solidFill>
          <a:latin typeface="Lucida Sans Unicode" pitchFamily="34" charset="0"/>
        </a:defRPr>
      </a:lvl7pPr>
      <a:lvl8pPr marL="1371600" algn="l" rtl="0" eaLnBrk="1" fontAlgn="base" hangingPunct="1">
        <a:spcBef>
          <a:spcPct val="0"/>
        </a:spcBef>
        <a:spcAft>
          <a:spcPct val="0"/>
        </a:spcAft>
        <a:defRPr sz="4100" b="1">
          <a:solidFill>
            <a:schemeClr val="tx2"/>
          </a:solidFill>
          <a:latin typeface="Lucida Sans Unicode" pitchFamily="34" charset="0"/>
        </a:defRPr>
      </a:lvl8pPr>
      <a:lvl9pPr marL="1828800" algn="l" rtl="0" eaLnBrk="1" fontAlgn="base" hangingPunct="1">
        <a:spcBef>
          <a:spcPct val="0"/>
        </a:spcBef>
        <a:spcAft>
          <a:spcPct val="0"/>
        </a:spcAft>
        <a:defRPr sz="4100" b="1">
          <a:solidFill>
            <a:schemeClr val="tx2"/>
          </a:solidFill>
          <a:latin typeface="Lucida Sans Unicode" pitchFamily="34" charset="0"/>
        </a:defRPr>
      </a:lvl9pPr>
      <a:extLst/>
    </p:titleStyle>
    <p:bodyStyle>
      <a:lvl1pPr marL="365125" indent="-255588" algn="l" rtl="0" eaLnBrk="1" fontAlgn="base" hangingPunct="1">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1" fontAlgn="base" hangingPunct="1">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1" fontAlgn="base" hangingPunct="1">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1" fontAlgn="base" hangingPunct="1">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1" fontAlgn="base" hangingPunct="1">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gofunnykids.com/wp-content/uploads/2019/03/%D0%B3%D1%83%D1%81%D0%B8%D0%BD%D1%8B%D0%B9-%D0%BB%D1%83%D0%BA.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gofunnykids.com/wp-content/uploads/2019/03/%D0%BB%D0%B0%D0%BD%D0%B4%D1%8B%D1%881.jp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gofunnykids.com/wp-content/uploads/2019/03/%D0%9C%D0%90%D0%A2%D0%AC-%D0%98-%D0%9C%D0%90%D0%A7%D0%95%D0%A5%D0%90.jp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s://gofunnykids.com/wp-content/uploads/2019/03/%D1%85%D0%BE%D1%85%D0%BB%D0%B0%D1%82%D0%BA%D0%B0.jp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s://gofunnykids.com/wp-content/uploads/2019/03/%D0%A1%D0%9E%D0%9D-%D0%A2%D0%A0%D0%90%D0%92%D0%90-%D0%9F%D0%A0%D0%9E%D0%A1%D0%A2%D0%A0%D0%95%D0%9B-%D0%9B%D0%A3%D0%93%D0%9E%D0%92%D0%9E%D0%99.jp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s://gofunnykids.com/wp-content/uploads/2019/03/%D0%A4%D0%98%D0%90%D0%9B%D0%9A%D0%90.jp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gofunnykids.com/wp-content/uploads/2019/03/%D0%9D%D0%95%D0%97%D0%90%D0%91%D0%A3%D0%94%D0%9A%D0%98.jpg"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gofunnykids.com/wp-content/uploads/2019/03/%D0%91%D0%B5%D0%B7-%D0%B8%D0%BC%D0%B5%D0%BD%D0%B8-1.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gofunnykids.com/wp-content/uploads/2019/03/%D0%BA%D1%80%D0%BE%D0%BA%D1%83%D1%81-1.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gofunnykids.com/wp-content/uploads/2019/03/%D0%A7%D0%98%D0%A1%D0%A2%D0%AF%D0%9A-%D0%92%D0%95%D0%A1%D0%95%D0%9D%D0%9D%D0%98%D0%99.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428604"/>
            <a:ext cx="8286808" cy="1714512"/>
          </a:xfrm>
          <a:ln/>
        </p:spPr>
        <p:style>
          <a:lnRef idx="2">
            <a:schemeClr val="accent1"/>
          </a:lnRef>
          <a:fillRef idx="1">
            <a:schemeClr val="lt1"/>
          </a:fillRef>
          <a:effectRef idx="0">
            <a:schemeClr val="accent1"/>
          </a:effectRef>
          <a:fontRef idx="minor">
            <a:schemeClr val="dk1"/>
          </a:fontRef>
        </p:style>
        <p:txBody>
          <a:bodyPr>
            <a:normAutofit fontScale="90000"/>
          </a:bodyPr>
          <a:lstStyle/>
          <a:p>
            <a:pPr algn="ctr"/>
            <a:r>
              <a:rPr lang="ru-RU" dirty="0" smtClean="0">
                <a:solidFill>
                  <a:srgbClr val="00B050"/>
                </a:solidFill>
                <a:latin typeface="Arial Black" pitchFamily="34" charset="0"/>
              </a:rPr>
              <a:t>ВЕСЕННИЕ ПЕРВОЦВЕТЫ  </a:t>
            </a:r>
            <a:r>
              <a:rPr lang="ru-RU" dirty="0" smtClean="0">
                <a:solidFill>
                  <a:srgbClr val="00B050"/>
                </a:solidFill>
              </a:rPr>
              <a:t/>
            </a:r>
            <a:br>
              <a:rPr lang="ru-RU" dirty="0" smtClean="0">
                <a:solidFill>
                  <a:srgbClr val="00B050"/>
                </a:solidFill>
              </a:rPr>
            </a:br>
            <a:endParaRPr lang="ru-RU" dirty="0">
              <a:solidFill>
                <a:srgbClr val="00B050"/>
              </a:solidFill>
            </a:endParaRPr>
          </a:p>
        </p:txBody>
      </p:sp>
      <p:sp>
        <p:nvSpPr>
          <p:cNvPr id="3" name="Подзаголовок 2"/>
          <p:cNvSpPr>
            <a:spLocks noGrp="1"/>
          </p:cNvSpPr>
          <p:nvPr>
            <p:ph type="subTitle" idx="1"/>
          </p:nvPr>
        </p:nvSpPr>
        <p:spPr>
          <a:xfrm>
            <a:off x="3357554" y="4071942"/>
            <a:ext cx="5429288" cy="1143008"/>
          </a:xfrm>
        </p:spPr>
        <p:txBody>
          <a:bodyPr/>
          <a:lstStyle/>
          <a:p>
            <a:endParaRPr lang="ru-RU" sz="1800" dirty="0" smtClean="0"/>
          </a:p>
          <a:p>
            <a:endParaRPr lang="ru-RU" sz="1800" dirty="0" smtClean="0"/>
          </a:p>
          <a:p>
            <a:r>
              <a:rPr lang="ru-RU" sz="1800" dirty="0" smtClean="0"/>
              <a:t>Воспитатель  </a:t>
            </a:r>
            <a:r>
              <a:rPr lang="ru-RU" sz="1800" dirty="0" err="1" smtClean="0"/>
              <a:t>клочкова</a:t>
            </a:r>
            <a:r>
              <a:rPr lang="ru-RU" sz="1800" dirty="0" smtClean="0"/>
              <a:t> Е.В.</a:t>
            </a:r>
            <a:endParaRPr lang="ru-RU" sz="1800" dirty="0"/>
          </a:p>
        </p:txBody>
      </p:sp>
      <p:sp>
        <p:nvSpPr>
          <p:cNvPr id="53249" name="Rectangle 1"/>
          <p:cNvSpPr>
            <a:spLocks noChangeArrowheads="1"/>
          </p:cNvSpPr>
          <p:nvPr/>
        </p:nvSpPr>
        <p:spPr bwMode="auto">
          <a:xfrm>
            <a:off x="357158" y="0"/>
            <a:ext cx="359394"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rgbClr val="FF6600"/>
                </a:solidFill>
                <a:effectLst/>
                <a:latin typeface="Segoe UI" pitchFamily="34" charset="0"/>
                <a:ea typeface="Times New Roman" pitchFamily="18" charset="0"/>
                <a:cs typeface="Segoe UI"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Прямоугольник 4"/>
          <p:cNvSpPr/>
          <p:nvPr/>
        </p:nvSpPr>
        <p:spPr>
          <a:xfrm>
            <a:off x="0" y="3000372"/>
            <a:ext cx="4458347" cy="369332"/>
          </a:xfrm>
          <a:prstGeom prst="rect">
            <a:avLst/>
          </a:prstGeom>
        </p:spPr>
        <p:txBody>
          <a:bodyPr wrap="square">
            <a:spAutoFit/>
          </a:bodyPr>
          <a:lstStyle/>
          <a:p>
            <a:r>
              <a:rPr lang="ru-RU" dirty="0" smtClean="0"/>
              <a:t> </a:t>
            </a:r>
            <a:endParaRPr lang="ru-RU" dirty="0"/>
          </a:p>
        </p:txBody>
      </p:sp>
      <p:sp>
        <p:nvSpPr>
          <p:cNvPr id="6" name="Прямоугольник 5"/>
          <p:cNvSpPr/>
          <p:nvPr/>
        </p:nvSpPr>
        <p:spPr>
          <a:xfrm>
            <a:off x="357158" y="2214554"/>
            <a:ext cx="6786611"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ru-RU" sz="3600" dirty="0" smtClean="0"/>
              <a:t> </a:t>
            </a:r>
            <a:r>
              <a:rPr lang="ru-RU" sz="3600" b="1" dirty="0" smtClean="0">
                <a:solidFill>
                  <a:srgbClr val="00B050"/>
                </a:solidFill>
              </a:rPr>
              <a:t>Презентация для детей старшей группы</a:t>
            </a:r>
            <a:endParaRPr lang="ru-RU" sz="3600" b="1" dirty="0">
              <a:solidFill>
                <a:srgbClr val="00B05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42844" y="214290"/>
            <a:ext cx="8286808" cy="2071702"/>
          </a:xfrm>
        </p:spPr>
        <p:txBody>
          <a:bodyPr>
            <a:noAutofit/>
          </a:bodyPr>
          <a:lstStyle/>
          <a:p>
            <a:r>
              <a:rPr lang="ru-RU" sz="1800" dirty="0" smtClean="0">
                <a:solidFill>
                  <a:schemeClr val="tx1"/>
                </a:solidFill>
                <a:latin typeface="Times New Roman" pitchFamily="18" charset="0"/>
                <a:cs typeface="Times New Roman" pitchFamily="18" charset="0"/>
              </a:rPr>
              <a:t>ГУСИНЫЙ ЛУК </a:t>
            </a:r>
            <a:r>
              <a:rPr lang="ru-RU" sz="1800" b="0" dirty="0" smtClean="0">
                <a:solidFill>
                  <a:schemeClr val="tx1"/>
                </a:solidFill>
                <a:latin typeface="Times New Roman" pitchFamily="18" charset="0"/>
                <a:cs typeface="Times New Roman" pitchFamily="18" charset="0"/>
              </a:rPr>
              <a:t> или ЖЕЛТЫЙ ПОДСНЕЖНИК цветет рано весной в апреле.</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Когда-то гусиного лука по лугам и лесным полянам было очень много. И старые люди рассказывают, что на эти луга и поляны ранней весной опускались стаи диких гусей, чтобы отдохнуть здесь после трудной дороги по возвращению из теплых краев. Они останавливались, чтобы пощипать всходы лука, который они очень любили. Вот откуда и сложилось полное имя этого цветка – гусиный лук </a:t>
            </a:r>
            <a:br>
              <a:rPr lang="ru-RU" sz="1800" b="0" dirty="0" smtClean="0">
                <a:solidFill>
                  <a:schemeClr val="tx1"/>
                </a:solidFill>
                <a:latin typeface="Times New Roman" pitchFamily="18" charset="0"/>
                <a:cs typeface="Times New Roman" pitchFamily="18" charset="0"/>
              </a:rPr>
            </a:br>
            <a:endParaRPr lang="ru-RU" sz="1800" b="0" dirty="0">
              <a:solidFill>
                <a:schemeClr val="tx1"/>
              </a:solidFill>
              <a:latin typeface="Times New Roman" pitchFamily="18" charset="0"/>
              <a:cs typeface="Times New Roman" pitchFamily="18" charset="0"/>
            </a:endParaRPr>
          </a:p>
        </p:txBody>
      </p:sp>
      <p:pic>
        <p:nvPicPr>
          <p:cNvPr id="4" name="Содержимое 3" descr="Первоцветы. Бесплатные онлайн уроки для школьников">
            <a:hlinkClick r:id="rId2"/>
          </p:cNvPr>
          <p:cNvPicPr>
            <a:picLocks noGrp="1"/>
          </p:cNvPicPr>
          <p:nvPr>
            <p:ph idx="1"/>
          </p:nvPr>
        </p:nvPicPr>
        <p:blipFill>
          <a:blip r:embed="rId3"/>
          <a:srcRect/>
          <a:stretch>
            <a:fillRect/>
          </a:stretch>
        </p:blipFill>
        <p:spPr bwMode="auto">
          <a:xfrm>
            <a:off x="500034" y="2285992"/>
            <a:ext cx="8358246" cy="4071966"/>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42844" y="142852"/>
            <a:ext cx="8643998" cy="4525962"/>
          </a:xfrm>
        </p:spPr>
        <p:txBody>
          <a:bodyPr/>
          <a:lstStyle/>
          <a:p>
            <a:r>
              <a:rPr lang="ru-RU" sz="1800" dirty="0" smtClean="0">
                <a:latin typeface="Times New Roman" pitchFamily="18" charset="0"/>
                <a:cs typeface="Times New Roman" pitchFamily="18" charset="0"/>
              </a:rPr>
              <a:t>ЛАНДЫШ или другое русское название ЛЕСНЫЕ КОЛОКОЛЬЧИКИ – цветы очень скромные. Они растут только там, где есть тень от деревьев. Говорят, что в этих колокольчиках любят селиться эльфы, которые по ночам натирают цветочки лунным светом, чтобы цветки стали еще белее.</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У ландыша два или три овальных темно-зеленых листка, а на стебле располагаются один за другим несколько белых цветков. Нижний колокольчик уже раскрылся, а самый верхний еще  спит. Ландыш хоть растение нежное и красивое, но цветки их есть  нельзя – они очень ядовиты.</a:t>
            </a:r>
          </a:p>
          <a:p>
            <a:endParaRPr lang="ru-RU" sz="1800" dirty="0" smtClean="0">
              <a:latin typeface="Times New Roman" pitchFamily="18" charset="0"/>
              <a:cs typeface="Times New Roman" pitchFamily="18" charset="0"/>
            </a:endParaRPr>
          </a:p>
          <a:p>
            <a:endParaRPr lang="ru-RU" sz="1800" dirty="0">
              <a:latin typeface="Times New Roman" pitchFamily="18" charset="0"/>
              <a:cs typeface="Times New Roman" pitchFamily="18" charset="0"/>
            </a:endParaRPr>
          </a:p>
        </p:txBody>
      </p:sp>
      <p:sp>
        <p:nvSpPr>
          <p:cNvPr id="3" name="Заголовок 2"/>
          <p:cNvSpPr>
            <a:spLocks noGrp="1"/>
          </p:cNvSpPr>
          <p:nvPr>
            <p:ph type="title"/>
          </p:nvPr>
        </p:nvSpPr>
        <p:spPr>
          <a:xfrm>
            <a:off x="642878" y="5357826"/>
            <a:ext cx="8501122" cy="4857784"/>
          </a:xfrm>
        </p:spPr>
        <p:txBody>
          <a:bodyPr>
            <a:normAutofit/>
          </a:bodyPr>
          <a:lstStyle/>
          <a:p>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rPr>
              <a:t/>
            </a:r>
            <a:br>
              <a:rPr lang="ru-RU" sz="2000" dirty="0" smtClean="0">
                <a:solidFill>
                  <a:schemeClr val="tx1"/>
                </a:solidFill>
              </a:rPr>
            </a:b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dirty="0" smtClean="0">
                <a:solidFill>
                  <a:schemeClr val="tx1"/>
                </a:solidFill>
              </a:rPr>
              <a:t/>
            </a:r>
            <a:br>
              <a:rPr lang="ru-RU" sz="2000" dirty="0" smtClean="0">
                <a:solidFill>
                  <a:schemeClr val="tx1"/>
                </a:solidFill>
              </a:rPr>
            </a:br>
            <a:endParaRPr lang="ru-RU" sz="2000" dirty="0">
              <a:solidFill>
                <a:schemeClr val="tx1"/>
              </a:solidFill>
              <a:latin typeface="Times New Roman" pitchFamily="18" charset="0"/>
              <a:cs typeface="Times New Roman" pitchFamily="18" charset="0"/>
            </a:endParaRPr>
          </a:p>
        </p:txBody>
      </p:sp>
      <p:pic>
        <p:nvPicPr>
          <p:cNvPr id="4" name="Рисунок 3" descr="Первоцветы. Бесплатные онлайн уроки для школьников">
            <a:hlinkClick r:id="rId2"/>
          </p:cNvPr>
          <p:cNvPicPr/>
          <p:nvPr/>
        </p:nvPicPr>
        <p:blipFill>
          <a:blip r:embed="rId3"/>
          <a:srcRect/>
          <a:stretch>
            <a:fillRect/>
          </a:stretch>
        </p:blipFill>
        <p:spPr bwMode="auto">
          <a:xfrm>
            <a:off x="285720" y="2390774"/>
            <a:ext cx="8001055" cy="3824307"/>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landyshphoto34.png"/>
          <p:cNvPicPr>
            <a:picLocks noGrp="1" noChangeAspect="1"/>
          </p:cNvPicPr>
          <p:nvPr>
            <p:ph idx="1"/>
          </p:nvPr>
        </p:nvPicPr>
        <p:blipFill>
          <a:blip r:embed="rId2"/>
          <a:stretch>
            <a:fillRect/>
          </a:stretch>
        </p:blipFill>
        <p:spPr>
          <a:xfrm>
            <a:off x="1857356" y="1928802"/>
            <a:ext cx="6215106" cy="4667035"/>
          </a:xfrm>
        </p:spPr>
        <p:style>
          <a:lnRef idx="1">
            <a:schemeClr val="accent1"/>
          </a:lnRef>
          <a:fillRef idx="2">
            <a:schemeClr val="accent1"/>
          </a:fillRef>
          <a:effectRef idx="1">
            <a:schemeClr val="accent1"/>
          </a:effectRef>
          <a:fontRef idx="minor">
            <a:schemeClr val="dk1"/>
          </a:fontRef>
        </p:style>
      </p:pic>
      <p:sp>
        <p:nvSpPr>
          <p:cNvPr id="3" name="Заголовок 2"/>
          <p:cNvSpPr>
            <a:spLocks noGrp="1"/>
          </p:cNvSpPr>
          <p:nvPr>
            <p:ph type="title"/>
          </p:nvPr>
        </p:nvSpPr>
        <p:spPr>
          <a:xfrm>
            <a:off x="357158" y="274638"/>
            <a:ext cx="8329642" cy="1439850"/>
          </a:xfrm>
        </p:spPr>
        <p:txBody>
          <a:bodyPr>
            <a:normAutofit fontScale="90000"/>
          </a:bodyPr>
          <a:lstStyle/>
          <a:p>
            <a:r>
              <a:rPr lang="ru-RU" sz="2200" b="0" dirty="0" smtClean="0">
                <a:solidFill>
                  <a:schemeClr val="tx1"/>
                </a:solidFill>
                <a:latin typeface="Times New Roman" pitchFamily="18" charset="0"/>
                <a:cs typeface="Times New Roman" pitchFamily="18" charset="0"/>
              </a:rPr>
              <a:t>Сказочная история о ландыше.</a:t>
            </a:r>
            <a:br>
              <a:rPr lang="ru-RU" sz="2200" b="0" dirty="0" smtClean="0">
                <a:solidFill>
                  <a:schemeClr val="tx1"/>
                </a:solidFill>
                <a:latin typeface="Times New Roman" pitchFamily="18" charset="0"/>
                <a:cs typeface="Times New Roman" pitchFamily="18" charset="0"/>
              </a:rPr>
            </a:br>
            <a:r>
              <a:rPr lang="ru-RU" sz="2200" b="0" dirty="0" smtClean="0">
                <a:solidFill>
                  <a:schemeClr val="tx1"/>
                </a:solidFill>
                <a:latin typeface="Times New Roman" pitchFamily="18" charset="0"/>
                <a:cs typeface="Times New Roman" pitchFamily="18" charset="0"/>
              </a:rPr>
              <a:t>В одной из сказок рассказывается, что добрые лесные человечки-гномы, подарили Белоснежке белое жемчужное ожерелье. Но ниточка, на которой держались жемчужины оборвалась и все бусины рассыпались среди зеленых трав и мхов. Белоснежка очень опечалилась. Чтобы утешить девочку гномы превратили жемчужины в белые колокольчики ландышей.</a:t>
            </a:r>
            <a:r>
              <a:rPr lang="ru-RU" sz="1600" dirty="0" smtClean="0">
                <a:solidFill>
                  <a:schemeClr val="tx1"/>
                </a:solidFill>
              </a:rPr>
              <a:t/>
            </a:r>
            <a:br>
              <a:rPr lang="ru-RU" sz="1600" dirty="0" smtClean="0">
                <a:solidFill>
                  <a:schemeClr val="tx1"/>
                </a:solidFill>
              </a:rPr>
            </a:br>
            <a:endParaRPr lang="ru-RU" sz="1600"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274638"/>
            <a:ext cx="8686800" cy="1797040"/>
          </a:xfrm>
        </p:spPr>
        <p:txBody>
          <a:bodyPr>
            <a:normAutofit fontScale="90000"/>
          </a:bodyPr>
          <a:lstStyle/>
          <a:p>
            <a:r>
              <a:rPr lang="ru-RU" sz="2000" b="0" dirty="0" smtClean="0">
                <a:solidFill>
                  <a:schemeClr val="tx1"/>
                </a:solidFill>
                <a:latin typeface="Times New Roman" pitchFamily="18" charset="0"/>
                <a:cs typeface="Times New Roman" pitchFamily="18" charset="0"/>
              </a:rPr>
              <a:t>МАТЬ-И-МАЧЕХА . Эти цветы зацветают одними из первых по весне. Листьев еще и в помине нет, а уже видны желтые соцветия – корзинки. Цветки мать-и-мачехи раскрывают свои цветки только навстречу солнцу. Когда же они отцветают, то появляются большие зеленые листья. С виду самые обычные, а потрогаешь – нижняя поверхность у листьев теплая, покрытая мягким беловатым пушком, а другая – гладкая и холодная: теплая – это мать, а холодная – мачеха.</a:t>
            </a:r>
            <a:br>
              <a:rPr lang="ru-RU" sz="2000" b="0" dirty="0" smtClean="0">
                <a:solidFill>
                  <a:schemeClr val="tx1"/>
                </a:solidFill>
                <a:latin typeface="Times New Roman" pitchFamily="18" charset="0"/>
                <a:cs typeface="Times New Roman" pitchFamily="18" charset="0"/>
              </a:rPr>
            </a:br>
            <a:r>
              <a:rPr lang="ru-RU" sz="2000" dirty="0" smtClean="0"/>
              <a:t/>
            </a:r>
            <a:br>
              <a:rPr lang="ru-RU" sz="2000" dirty="0" smtClean="0"/>
            </a:br>
            <a:endParaRPr lang="ru-RU" sz="2000" dirty="0"/>
          </a:p>
        </p:txBody>
      </p:sp>
      <p:pic>
        <p:nvPicPr>
          <p:cNvPr id="4" name="Содержимое 3" descr="Первоцветы. Бесплатные онлайн уроки для школьников">
            <a:hlinkClick r:id="rId2"/>
          </p:cNvPr>
          <p:cNvPicPr>
            <a:picLocks noGrp="1"/>
          </p:cNvPicPr>
          <p:nvPr>
            <p:ph idx="1"/>
          </p:nvPr>
        </p:nvPicPr>
        <p:blipFill>
          <a:blip r:embed="rId3"/>
          <a:srcRect/>
          <a:stretch>
            <a:fillRect/>
          </a:stretch>
        </p:blipFill>
        <p:spPr bwMode="auto">
          <a:xfrm>
            <a:off x="285720" y="2071678"/>
            <a:ext cx="8643998" cy="428628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285728"/>
            <a:ext cx="8229600" cy="1143000"/>
          </a:xfrm>
        </p:spPr>
        <p:txBody>
          <a:bodyPr>
            <a:noAutofit/>
          </a:bodyPr>
          <a:lstStyle/>
          <a:p>
            <a:r>
              <a:rPr lang="ru-RU" sz="2000" b="0" dirty="0" smtClean="0">
                <a:latin typeface="Times New Roman" pitchFamily="18" charset="0"/>
                <a:cs typeface="Times New Roman" pitchFamily="18" charset="0"/>
              </a:rPr>
              <a:t/>
            </a:r>
            <a:br>
              <a:rPr lang="ru-RU" sz="2000" b="0" dirty="0" smtClean="0">
                <a:latin typeface="Times New Roman" pitchFamily="18" charset="0"/>
                <a:cs typeface="Times New Roman" pitchFamily="18" charset="0"/>
              </a:rPr>
            </a:br>
            <a:r>
              <a:rPr lang="ru-RU" sz="2000" b="0" dirty="0" smtClean="0">
                <a:latin typeface="Times New Roman" pitchFamily="18" charset="0"/>
                <a:cs typeface="Times New Roman" pitchFamily="18" charset="0"/>
              </a:rPr>
              <a:t/>
            </a:r>
            <a:br>
              <a:rPr lang="ru-RU" sz="2000" b="0" dirty="0" smtClean="0">
                <a:latin typeface="Times New Roman" pitchFamily="18" charset="0"/>
                <a:cs typeface="Times New Roman" pitchFamily="18" charset="0"/>
              </a:rPr>
            </a:br>
            <a:r>
              <a:rPr lang="ru-RU" sz="2000" b="0" dirty="0" smtClean="0">
                <a:solidFill>
                  <a:schemeClr val="tx1"/>
                </a:solidFill>
                <a:latin typeface="Times New Roman" pitchFamily="18" charset="0"/>
                <a:cs typeface="Times New Roman" pitchFamily="18" charset="0"/>
              </a:rPr>
              <a:t>ХОХЛАТКА Галлера. Цветки у нее совсем небольшие, собраны в нарядную фиолетовые кисточку, которая возвышается над листьями и похожа на хохолок. Поэтому и имеет хохлатка такое название. Это маленькое, хрупкое, нежное растение с тонкими, кружевными и мягкими листочками. Хохлатка очень светолюбивое растение, растет в светлых местах, в лесах, на полянах и опушках. </a:t>
            </a:r>
            <a:br>
              <a:rPr lang="ru-RU" sz="2000" b="0" dirty="0" smtClean="0">
                <a:solidFill>
                  <a:schemeClr val="tx1"/>
                </a:solidFill>
                <a:latin typeface="Times New Roman" pitchFamily="18" charset="0"/>
                <a:cs typeface="Times New Roman" pitchFamily="18" charset="0"/>
              </a:rPr>
            </a:br>
            <a:endParaRPr lang="ru-RU" sz="2000" b="0" dirty="0">
              <a:solidFill>
                <a:schemeClr val="tx1"/>
              </a:solidFill>
              <a:latin typeface="Times New Roman" pitchFamily="18" charset="0"/>
              <a:cs typeface="Times New Roman" pitchFamily="18" charset="0"/>
            </a:endParaRPr>
          </a:p>
        </p:txBody>
      </p:sp>
      <p:pic>
        <p:nvPicPr>
          <p:cNvPr id="4" name="Содержимое 3" descr="Первоцветы. Бесплатные онлайн уроки для школьников">
            <a:hlinkClick r:id="rId2"/>
          </p:cNvPr>
          <p:cNvPicPr>
            <a:picLocks noGrp="1"/>
          </p:cNvPicPr>
          <p:nvPr>
            <p:ph idx="1"/>
          </p:nvPr>
        </p:nvPicPr>
        <p:blipFill>
          <a:blip r:embed="rId3"/>
          <a:srcRect/>
          <a:stretch>
            <a:fillRect/>
          </a:stretch>
        </p:blipFill>
        <p:spPr bwMode="auto">
          <a:xfrm>
            <a:off x="285720" y="2143116"/>
            <a:ext cx="7772430" cy="3601253"/>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274638"/>
            <a:ext cx="8258204" cy="2582858"/>
          </a:xfrm>
        </p:spPr>
        <p:txBody>
          <a:bodyPr>
            <a:normAutofit/>
          </a:bodyPr>
          <a:lstStyle/>
          <a:p>
            <a:r>
              <a:rPr lang="ru-RU" sz="1800" b="0" dirty="0" smtClean="0">
                <a:solidFill>
                  <a:schemeClr val="tx1"/>
                </a:solidFill>
                <a:latin typeface="Times New Roman" pitchFamily="18" charset="0"/>
                <a:cs typeface="Times New Roman" pitchFamily="18" charset="0"/>
              </a:rPr>
              <a:t>СОН-ТРАВА СОН-ТРАВУ  так называют потому, что ее корень обладает снотворным действием. Еще этот цветок знают под названием ПРОСТРЕЛ ЛУГОВОЙ. После зимы, как только начал сходить снег, на земле появляются чудесные нежные пушистые бутончики</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 Считалось, что сон-трава обладает бактерицидным и успокаивающим действием. Настоями и отварами из сушеного прострела лечили от многих заболеваний.   !</a:t>
            </a:r>
            <a:endParaRPr lang="ru-RU" sz="1800" b="0" dirty="0">
              <a:solidFill>
                <a:schemeClr val="tx1"/>
              </a:solidFill>
              <a:latin typeface="Times New Roman" pitchFamily="18" charset="0"/>
              <a:cs typeface="Times New Roman" pitchFamily="18" charset="0"/>
            </a:endParaRPr>
          </a:p>
        </p:txBody>
      </p:sp>
      <p:pic>
        <p:nvPicPr>
          <p:cNvPr id="4" name="Содержимое 3" descr="Первоцветы. Бесплатные онлайн уроки для школьников">
            <a:hlinkClick r:id="rId2"/>
          </p:cNvPr>
          <p:cNvPicPr>
            <a:picLocks noGrp="1"/>
          </p:cNvPicPr>
          <p:nvPr>
            <p:ph idx="1"/>
          </p:nvPr>
        </p:nvPicPr>
        <p:blipFill>
          <a:blip r:embed="rId3"/>
          <a:srcRect/>
          <a:stretch>
            <a:fillRect/>
          </a:stretch>
        </p:blipFill>
        <p:spPr bwMode="auto">
          <a:xfrm>
            <a:off x="285720" y="2857496"/>
            <a:ext cx="8429684" cy="3643338"/>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23654_900.jpg"/>
          <p:cNvPicPr>
            <a:picLocks noGrp="1" noChangeAspect="1"/>
          </p:cNvPicPr>
          <p:nvPr>
            <p:ph idx="1"/>
          </p:nvPr>
        </p:nvPicPr>
        <p:blipFill>
          <a:blip r:embed="rId2"/>
          <a:srcRect r="2202" b="10893"/>
          <a:stretch>
            <a:fillRect/>
          </a:stretch>
        </p:blipFill>
        <p:spPr>
          <a:xfrm>
            <a:off x="4286248" y="1071546"/>
            <a:ext cx="4214842" cy="5072099"/>
          </a:xfrm>
        </p:spPr>
      </p:pic>
      <p:sp>
        <p:nvSpPr>
          <p:cNvPr id="3" name="Заголовок 2"/>
          <p:cNvSpPr>
            <a:spLocks noGrp="1"/>
          </p:cNvSpPr>
          <p:nvPr>
            <p:ph type="title"/>
          </p:nvPr>
        </p:nvSpPr>
        <p:spPr>
          <a:xfrm>
            <a:off x="214282" y="0"/>
            <a:ext cx="8472518" cy="3214686"/>
          </a:xfrm>
        </p:spPr>
        <p:txBody>
          <a:bodyPr>
            <a:normAutofit fontScale="90000"/>
          </a:bodyPr>
          <a:lstStyle/>
          <a:p>
            <a:r>
              <a:rPr lang="ru-RU" sz="2000" dirty="0" smtClean="0"/>
              <a:t>  </a:t>
            </a:r>
            <a:br>
              <a:rPr lang="ru-RU" sz="2000" dirty="0" smtClean="0"/>
            </a:br>
            <a:r>
              <a:rPr lang="ru-RU" sz="2000" dirty="0" smtClean="0"/>
              <a:t/>
            </a:r>
            <a:br>
              <a:rPr lang="ru-RU" sz="2000" dirty="0" smtClean="0"/>
            </a:br>
            <a:r>
              <a:rPr lang="ru-RU" sz="2000" dirty="0" smtClean="0"/>
              <a:t/>
            </a:r>
            <a:br>
              <a:rPr lang="ru-RU" sz="2000" dirty="0" smtClean="0"/>
            </a:br>
            <a:r>
              <a:rPr lang="ru-RU" sz="2000" b="0" dirty="0" smtClean="0">
                <a:solidFill>
                  <a:schemeClr val="tx1"/>
                </a:solidFill>
                <a:latin typeface="Times New Roman" pitchFamily="18" charset="0"/>
                <a:cs typeface="Times New Roman" pitchFamily="18" charset="0"/>
              </a:rPr>
              <a:t>Если вам когда-нибудь встретится сон-трава, не уносите с собой ее пушистые колокольчики!</a:t>
            </a:r>
            <a:br>
              <a:rPr lang="ru-RU" sz="2000" b="0" dirty="0" smtClean="0">
                <a:solidFill>
                  <a:schemeClr val="tx1"/>
                </a:solidFill>
                <a:latin typeface="Times New Roman" pitchFamily="18" charset="0"/>
                <a:cs typeface="Times New Roman" pitchFamily="18" charset="0"/>
              </a:rPr>
            </a:br>
            <a:r>
              <a:rPr lang="ru-RU" sz="2000" b="0" dirty="0" smtClean="0">
                <a:solidFill>
                  <a:schemeClr val="tx1"/>
                </a:solidFill>
                <a:latin typeface="Times New Roman" pitchFamily="18" charset="0"/>
                <a:cs typeface="Times New Roman" pitchFamily="18" charset="0"/>
              </a:rPr>
              <a:t/>
            </a:r>
            <a:br>
              <a:rPr lang="ru-RU" sz="2000" b="0" dirty="0" smtClean="0">
                <a:solidFill>
                  <a:schemeClr val="tx1"/>
                </a:solidFill>
                <a:latin typeface="Times New Roman" pitchFamily="18" charset="0"/>
                <a:cs typeface="Times New Roman" pitchFamily="18" charset="0"/>
              </a:rPr>
            </a:br>
            <a:r>
              <a:rPr lang="ru-RU" sz="2000" b="0" dirty="0" smtClean="0">
                <a:solidFill>
                  <a:schemeClr val="tx1"/>
                </a:solidFill>
                <a:latin typeface="Times New Roman" pitchFamily="18" charset="0"/>
                <a:cs typeface="Times New Roman" pitchFamily="18" charset="0"/>
              </a:rPr>
              <a:t>Дальний лес стоит стеной,</a:t>
            </a:r>
            <a:br>
              <a:rPr lang="ru-RU" sz="2000" b="0" dirty="0" smtClean="0">
                <a:solidFill>
                  <a:schemeClr val="tx1"/>
                </a:solidFill>
                <a:latin typeface="Times New Roman" pitchFamily="18" charset="0"/>
                <a:cs typeface="Times New Roman" pitchFamily="18" charset="0"/>
              </a:rPr>
            </a:br>
            <a:r>
              <a:rPr lang="ru-RU" sz="2000" b="0" dirty="0" smtClean="0">
                <a:solidFill>
                  <a:schemeClr val="tx1"/>
                </a:solidFill>
                <a:latin typeface="Times New Roman" pitchFamily="18" charset="0"/>
                <a:cs typeface="Times New Roman" pitchFamily="18" charset="0"/>
              </a:rPr>
              <a:t>А в лесу, в глуши лесной,</a:t>
            </a:r>
            <a:br>
              <a:rPr lang="ru-RU" sz="2000" b="0" dirty="0" smtClean="0">
                <a:solidFill>
                  <a:schemeClr val="tx1"/>
                </a:solidFill>
                <a:latin typeface="Times New Roman" pitchFamily="18" charset="0"/>
                <a:cs typeface="Times New Roman" pitchFamily="18" charset="0"/>
              </a:rPr>
            </a:br>
            <a:r>
              <a:rPr lang="ru-RU" sz="2000" b="0" dirty="0" smtClean="0">
                <a:solidFill>
                  <a:schemeClr val="tx1"/>
                </a:solidFill>
                <a:latin typeface="Times New Roman" pitchFamily="18" charset="0"/>
                <a:cs typeface="Times New Roman" pitchFamily="18" charset="0"/>
              </a:rPr>
              <a:t>На суку сидит сова.</a:t>
            </a:r>
            <a:br>
              <a:rPr lang="ru-RU" sz="2000" b="0" dirty="0" smtClean="0">
                <a:solidFill>
                  <a:schemeClr val="tx1"/>
                </a:solidFill>
                <a:latin typeface="Times New Roman" pitchFamily="18" charset="0"/>
                <a:cs typeface="Times New Roman" pitchFamily="18" charset="0"/>
              </a:rPr>
            </a:br>
            <a:r>
              <a:rPr lang="ru-RU" sz="2000" b="0" dirty="0" smtClean="0">
                <a:solidFill>
                  <a:schemeClr val="tx1"/>
                </a:solidFill>
                <a:latin typeface="Times New Roman" pitchFamily="18" charset="0"/>
                <a:cs typeface="Times New Roman" pitchFamily="18" charset="0"/>
              </a:rPr>
              <a:t>Там растет </a:t>
            </a:r>
            <a:r>
              <a:rPr lang="ru-RU" sz="2000" b="0" dirty="0" err="1" smtClean="0">
                <a:solidFill>
                  <a:schemeClr val="tx1"/>
                </a:solidFill>
                <a:latin typeface="Times New Roman" pitchFamily="18" charset="0"/>
                <a:cs typeface="Times New Roman" pitchFamily="18" charset="0"/>
              </a:rPr>
              <a:t>усни-трава</a:t>
            </a:r>
            <a:r>
              <a:rPr lang="ru-RU" sz="2000" b="0" dirty="0" smtClean="0">
                <a:solidFill>
                  <a:schemeClr val="tx1"/>
                </a:solidFill>
                <a:latin typeface="Times New Roman" pitchFamily="18" charset="0"/>
                <a:cs typeface="Times New Roman" pitchFamily="18" charset="0"/>
              </a:rPr>
              <a:t>.</a:t>
            </a:r>
            <a:br>
              <a:rPr lang="ru-RU" sz="2000" b="0" dirty="0" smtClean="0">
                <a:solidFill>
                  <a:schemeClr val="tx1"/>
                </a:solidFill>
                <a:latin typeface="Times New Roman" pitchFamily="18" charset="0"/>
                <a:cs typeface="Times New Roman" pitchFamily="18" charset="0"/>
              </a:rPr>
            </a:br>
            <a:r>
              <a:rPr lang="ru-RU" sz="2000" b="0" dirty="0" smtClean="0">
                <a:solidFill>
                  <a:schemeClr val="tx1"/>
                </a:solidFill>
                <a:latin typeface="Times New Roman" pitchFamily="18" charset="0"/>
                <a:cs typeface="Times New Roman" pitchFamily="18" charset="0"/>
              </a:rPr>
              <a:t>Говорят, </a:t>
            </a:r>
            <a:r>
              <a:rPr lang="ru-RU" sz="2000" b="0" dirty="0" err="1" smtClean="0">
                <a:solidFill>
                  <a:schemeClr val="tx1"/>
                </a:solidFill>
                <a:latin typeface="Times New Roman" pitchFamily="18" charset="0"/>
                <a:cs typeface="Times New Roman" pitchFamily="18" charset="0"/>
              </a:rPr>
              <a:t>усни-трава</a:t>
            </a:r>
            <a:r>
              <a:rPr lang="ru-RU" sz="2000" b="0" dirty="0" smtClean="0">
                <a:solidFill>
                  <a:schemeClr val="tx1"/>
                </a:solidFill>
                <a:latin typeface="Times New Roman" pitchFamily="18" charset="0"/>
                <a:cs typeface="Times New Roman" pitchFamily="18" charset="0"/>
              </a:rPr>
              <a:t/>
            </a:r>
            <a:br>
              <a:rPr lang="ru-RU" sz="2000" b="0" dirty="0" smtClean="0">
                <a:solidFill>
                  <a:schemeClr val="tx1"/>
                </a:solidFill>
                <a:latin typeface="Times New Roman" pitchFamily="18" charset="0"/>
                <a:cs typeface="Times New Roman" pitchFamily="18" charset="0"/>
              </a:rPr>
            </a:br>
            <a:r>
              <a:rPr lang="ru-RU" sz="2000" b="0" dirty="0" smtClean="0">
                <a:solidFill>
                  <a:schemeClr val="tx1"/>
                </a:solidFill>
                <a:latin typeface="Times New Roman" pitchFamily="18" charset="0"/>
                <a:cs typeface="Times New Roman" pitchFamily="18" charset="0"/>
              </a:rPr>
              <a:t>Знает сонные слова:</a:t>
            </a:r>
            <a:br>
              <a:rPr lang="ru-RU" sz="2000" b="0" dirty="0" smtClean="0">
                <a:solidFill>
                  <a:schemeClr val="tx1"/>
                </a:solidFill>
                <a:latin typeface="Times New Roman" pitchFamily="18" charset="0"/>
                <a:cs typeface="Times New Roman" pitchFamily="18" charset="0"/>
              </a:rPr>
            </a:br>
            <a:r>
              <a:rPr lang="ru-RU" sz="2000" b="0" dirty="0" smtClean="0">
                <a:solidFill>
                  <a:schemeClr val="tx1"/>
                </a:solidFill>
                <a:latin typeface="Times New Roman" pitchFamily="18" charset="0"/>
                <a:cs typeface="Times New Roman" pitchFamily="18" charset="0"/>
              </a:rPr>
              <a:t>Как шепнет свои слова,</a:t>
            </a:r>
            <a:br>
              <a:rPr lang="ru-RU" sz="2000" b="0" dirty="0" smtClean="0">
                <a:solidFill>
                  <a:schemeClr val="tx1"/>
                </a:solidFill>
                <a:latin typeface="Times New Roman" pitchFamily="18" charset="0"/>
                <a:cs typeface="Times New Roman" pitchFamily="18" charset="0"/>
              </a:rPr>
            </a:br>
            <a:r>
              <a:rPr lang="ru-RU" sz="2000" b="0" dirty="0" smtClean="0">
                <a:solidFill>
                  <a:schemeClr val="tx1"/>
                </a:solidFill>
                <a:latin typeface="Times New Roman" pitchFamily="18" charset="0"/>
                <a:cs typeface="Times New Roman" pitchFamily="18" charset="0"/>
              </a:rPr>
              <a:t>Сразу сникнет голова.</a:t>
            </a:r>
            <a:br>
              <a:rPr lang="ru-RU" sz="2000" b="0" dirty="0" smtClean="0">
                <a:solidFill>
                  <a:schemeClr val="tx1"/>
                </a:solidFill>
                <a:latin typeface="Times New Roman" pitchFamily="18" charset="0"/>
                <a:cs typeface="Times New Roman" pitchFamily="18" charset="0"/>
              </a:rPr>
            </a:br>
            <a:endParaRPr lang="ru-RU" sz="2000" b="0" dirty="0">
              <a:solidFill>
                <a:schemeClr val="tx1"/>
              </a:solidFill>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Autofit/>
          </a:bodyPr>
          <a:lstStyle/>
          <a:p>
            <a:r>
              <a:rPr lang="ru-RU" sz="2000" b="0" dirty="0" smtClean="0">
                <a:solidFill>
                  <a:schemeClr val="tx1"/>
                </a:solidFill>
                <a:latin typeface="Times New Roman" pitchFamily="18" charset="0"/>
                <a:cs typeface="Times New Roman" pitchFamily="18" charset="0"/>
              </a:rPr>
              <a:t>ВЕТРЕНИЦА  Только-только сошел снег, а это растение уже цветет! Второе название растения  «ветер». Ветреница имеет прямой стебель, поднимающийся от земли, на конце его — три листа, направленные в разные стороны </a:t>
            </a:r>
            <a:br>
              <a:rPr lang="ru-RU" sz="2000" b="0" dirty="0" smtClean="0">
                <a:solidFill>
                  <a:schemeClr val="tx1"/>
                </a:solidFill>
                <a:latin typeface="Times New Roman" pitchFamily="18" charset="0"/>
                <a:cs typeface="Times New Roman" pitchFamily="18" charset="0"/>
              </a:rPr>
            </a:br>
            <a:endParaRPr lang="ru-RU" sz="2000" b="0" dirty="0">
              <a:solidFill>
                <a:schemeClr val="tx1"/>
              </a:solidFill>
              <a:latin typeface="Times New Roman" pitchFamily="18" charset="0"/>
              <a:cs typeface="Times New Roman" pitchFamily="18" charset="0"/>
            </a:endParaRPr>
          </a:p>
        </p:txBody>
      </p:sp>
      <p:pic>
        <p:nvPicPr>
          <p:cNvPr id="6" name="Содержимое 5" descr="121370169_4800487_anemona.jpg"/>
          <p:cNvPicPr>
            <a:picLocks noGrp="1" noChangeAspect="1"/>
          </p:cNvPicPr>
          <p:nvPr>
            <p:ph idx="1"/>
          </p:nvPr>
        </p:nvPicPr>
        <p:blipFill>
          <a:blip r:embed="rId2"/>
          <a:stretch>
            <a:fillRect/>
          </a:stretch>
        </p:blipFill>
        <p:spPr>
          <a:xfrm>
            <a:off x="1071538" y="1500174"/>
            <a:ext cx="7357048" cy="4929222"/>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274638"/>
            <a:ext cx="8258204" cy="1939916"/>
          </a:xfrm>
        </p:spPr>
        <p:txBody>
          <a:bodyPr>
            <a:noAutofit/>
          </a:bodyPr>
          <a:lstStyle/>
          <a:p>
            <a:r>
              <a:rPr lang="ru-RU" sz="2000" b="0" dirty="0" smtClean="0">
                <a:solidFill>
                  <a:schemeClr val="tx1"/>
                </a:solidFill>
                <a:latin typeface="Times New Roman" pitchFamily="18" charset="0"/>
                <a:cs typeface="Times New Roman" pitchFamily="18" charset="0"/>
              </a:rPr>
              <a:t>ФИАЛКА  Появляется он одним из первых весенних первоцветов. Стебелек его тонок и хрупок, а сам цветок вызывает нежные и самые трогательные чувства. Он считается цветком веселого и хорошего настроения. Цветок фиалку называют еще лесной феей. У нее чудесный и нежный запах.</a:t>
            </a:r>
            <a:br>
              <a:rPr lang="ru-RU" sz="2000" b="0" dirty="0" smtClean="0">
                <a:solidFill>
                  <a:schemeClr val="tx1"/>
                </a:solidFill>
                <a:latin typeface="Times New Roman" pitchFamily="18" charset="0"/>
                <a:cs typeface="Times New Roman" pitchFamily="18" charset="0"/>
              </a:rPr>
            </a:br>
            <a:r>
              <a:rPr lang="ru-RU" sz="2000" b="0" dirty="0" smtClean="0">
                <a:solidFill>
                  <a:schemeClr val="tx1"/>
                </a:solidFill>
                <a:latin typeface="Times New Roman" pitchFamily="18" charset="0"/>
                <a:cs typeface="Times New Roman" pitchFamily="18" charset="0"/>
              </a:rPr>
              <a:t>По народному предсказанию, этот цветок возник из кусочков неба, упавших на землю. </a:t>
            </a:r>
            <a:br>
              <a:rPr lang="ru-RU" sz="2000" b="0" dirty="0" smtClean="0">
                <a:solidFill>
                  <a:schemeClr val="tx1"/>
                </a:solidFill>
                <a:latin typeface="Times New Roman" pitchFamily="18" charset="0"/>
                <a:cs typeface="Times New Roman" pitchFamily="18" charset="0"/>
              </a:rPr>
            </a:br>
            <a:endParaRPr lang="ru-RU" sz="2000" b="0" dirty="0">
              <a:solidFill>
                <a:schemeClr val="tx1"/>
              </a:solidFill>
              <a:latin typeface="Times New Roman" pitchFamily="18" charset="0"/>
              <a:cs typeface="Times New Roman" pitchFamily="18" charset="0"/>
            </a:endParaRPr>
          </a:p>
        </p:txBody>
      </p:sp>
      <p:pic>
        <p:nvPicPr>
          <p:cNvPr id="4" name="Содержимое 3" descr="Первоцветы. Бесплатные онлайн уроки для школьников">
            <a:hlinkClick r:id="rId2"/>
          </p:cNvPr>
          <p:cNvPicPr>
            <a:picLocks noGrp="1"/>
          </p:cNvPicPr>
          <p:nvPr>
            <p:ph idx="1"/>
          </p:nvPr>
        </p:nvPicPr>
        <p:blipFill>
          <a:blip r:embed="rId3"/>
          <a:srcRect/>
          <a:stretch>
            <a:fillRect/>
          </a:stretch>
        </p:blipFill>
        <p:spPr bwMode="auto">
          <a:xfrm>
            <a:off x="142844" y="2428869"/>
            <a:ext cx="8643998" cy="392909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25835_900.jpg"/>
          <p:cNvPicPr>
            <a:picLocks noGrp="1" noChangeAspect="1"/>
          </p:cNvPicPr>
          <p:nvPr>
            <p:ph idx="1"/>
          </p:nvPr>
        </p:nvPicPr>
        <p:blipFill>
          <a:blip r:embed="rId2"/>
          <a:srcRect t="15278"/>
          <a:stretch>
            <a:fillRect/>
          </a:stretch>
        </p:blipFill>
        <p:spPr>
          <a:xfrm>
            <a:off x="3714744" y="642918"/>
            <a:ext cx="4500594" cy="4357718"/>
          </a:xfrm>
        </p:spPr>
      </p:pic>
      <p:sp>
        <p:nvSpPr>
          <p:cNvPr id="3" name="Заголовок 2"/>
          <p:cNvSpPr>
            <a:spLocks noGrp="1"/>
          </p:cNvSpPr>
          <p:nvPr>
            <p:ph type="title"/>
          </p:nvPr>
        </p:nvSpPr>
        <p:spPr>
          <a:xfrm>
            <a:off x="457200" y="274638"/>
            <a:ext cx="3043230" cy="4011618"/>
          </a:xfrm>
        </p:spPr>
        <p:txBody>
          <a:bodyPr>
            <a:normAutofit/>
          </a:bodyPr>
          <a:lstStyle/>
          <a:p>
            <a:r>
              <a:rPr lang="ru-RU" sz="1800" b="0" dirty="0" smtClean="0">
                <a:solidFill>
                  <a:schemeClr val="tx1"/>
                </a:solidFill>
                <a:latin typeface="Times New Roman" pitchFamily="18" charset="0"/>
                <a:cs typeface="Times New Roman" pitchFamily="18" charset="0"/>
              </a:rPr>
              <a:t>На солнечной опушке,</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Фиалка расцвела,</a:t>
            </a:r>
            <a:br>
              <a:rPr lang="ru-RU" sz="1800" b="0" dirty="0" smtClean="0">
                <a:solidFill>
                  <a:schemeClr val="tx1"/>
                </a:solidFill>
                <a:latin typeface="Times New Roman" pitchFamily="18" charset="0"/>
                <a:cs typeface="Times New Roman" pitchFamily="18" charset="0"/>
              </a:rPr>
            </a:br>
            <a:r>
              <a:rPr lang="ru-RU" sz="1800" b="0" dirty="0" err="1" smtClean="0">
                <a:solidFill>
                  <a:schemeClr val="tx1"/>
                </a:solidFill>
                <a:latin typeface="Times New Roman" pitchFamily="18" charset="0"/>
                <a:cs typeface="Times New Roman" pitchFamily="18" charset="0"/>
              </a:rPr>
              <a:t>Лиловенькие</a:t>
            </a:r>
            <a:r>
              <a:rPr lang="ru-RU" sz="1800" b="0" dirty="0" smtClean="0">
                <a:solidFill>
                  <a:schemeClr val="tx1"/>
                </a:solidFill>
                <a:latin typeface="Times New Roman" pitchFamily="18" charset="0"/>
                <a:cs typeface="Times New Roman" pitchFamily="18" charset="0"/>
              </a:rPr>
              <a:t> ушки,</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Тихонько подняла.</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В траве она хоронится,</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От загребущих рук,</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Но кто-то ей поклонится,</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И сразу видно: друг!</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(Е.Серова)</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 </a:t>
            </a:r>
            <a:br>
              <a:rPr lang="ru-RU" sz="1800" b="0" dirty="0" smtClean="0">
                <a:solidFill>
                  <a:schemeClr val="tx1"/>
                </a:solidFill>
                <a:latin typeface="Times New Roman" pitchFamily="18" charset="0"/>
                <a:cs typeface="Times New Roman" pitchFamily="18" charset="0"/>
              </a:rPr>
            </a:br>
            <a:endParaRPr lang="ru-RU" sz="1800" b="0" dirty="0">
              <a:solidFill>
                <a:schemeClr val="tx1"/>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481138"/>
            <a:ext cx="6758006" cy="1233482"/>
          </a:xfrm>
        </p:spPr>
        <p:txBody>
          <a:bodyPr/>
          <a:lstStyle/>
          <a:p>
            <a:r>
              <a:rPr lang="ru-RU" dirty="0" smtClean="0"/>
              <a:t/>
            </a:r>
            <a:br>
              <a:rPr lang="ru-RU" dirty="0" smtClean="0"/>
            </a:br>
            <a:r>
              <a:rPr lang="ru-RU" sz="1800" dirty="0" smtClean="0"/>
              <a:t> </a:t>
            </a:r>
            <a:endParaRPr lang="ru-RU" sz="1800" dirty="0"/>
          </a:p>
        </p:txBody>
      </p:sp>
      <p:sp>
        <p:nvSpPr>
          <p:cNvPr id="2" name="Заголовок 1"/>
          <p:cNvSpPr>
            <a:spLocks noGrp="1"/>
          </p:cNvSpPr>
          <p:nvPr>
            <p:ph type="title"/>
          </p:nvPr>
        </p:nvSpPr>
        <p:spPr/>
        <p:txBody>
          <a:bodyPr>
            <a:normAutofit fontScale="90000"/>
          </a:bodyPr>
          <a:lstStyle/>
          <a:p>
            <a:r>
              <a:rPr lang="ru-RU" sz="2000" b="0" dirty="0" smtClean="0">
                <a:solidFill>
                  <a:schemeClr val="tx1"/>
                </a:solidFill>
              </a:rPr>
              <a:t>Цель: познакомить детей с весенними растениями первоцветами;</a:t>
            </a:r>
            <a:br>
              <a:rPr lang="ru-RU" sz="2000" b="0" dirty="0" smtClean="0">
                <a:solidFill>
                  <a:schemeClr val="tx1"/>
                </a:solidFill>
              </a:rPr>
            </a:br>
            <a:r>
              <a:rPr lang="ru-RU" sz="2000" b="0" dirty="0" smtClean="0">
                <a:solidFill>
                  <a:schemeClr val="tx1"/>
                </a:solidFill>
              </a:rPr>
              <a:t>-активизировать познавательную деятельность;</a:t>
            </a:r>
            <a:br>
              <a:rPr lang="ru-RU" sz="2000" b="0" dirty="0" smtClean="0">
                <a:solidFill>
                  <a:schemeClr val="tx1"/>
                </a:solidFill>
              </a:rPr>
            </a:br>
            <a:r>
              <a:rPr lang="ru-RU" sz="2000" b="0" dirty="0" smtClean="0">
                <a:solidFill>
                  <a:schemeClr val="tx1"/>
                </a:solidFill>
              </a:rPr>
              <a:t>– воспитывать бережное отношение к первоцветам.</a:t>
            </a:r>
            <a:br>
              <a:rPr lang="ru-RU" sz="2000" b="0" dirty="0" smtClean="0">
                <a:solidFill>
                  <a:schemeClr val="tx1"/>
                </a:solidFill>
              </a:rPr>
            </a:br>
            <a:r>
              <a:rPr lang="ru-RU" sz="2000" b="0" dirty="0" smtClean="0">
                <a:solidFill>
                  <a:schemeClr val="tx1"/>
                </a:solidFill>
              </a:rPr>
              <a:t> </a:t>
            </a:r>
            <a:endParaRPr lang="ru-RU" sz="2000" b="0" dirty="0">
              <a:solidFill>
                <a:schemeClr val="tx1"/>
              </a:solidFill>
            </a:endParaRPr>
          </a:p>
        </p:txBody>
      </p:sp>
      <p:pic>
        <p:nvPicPr>
          <p:cNvPr id="51202" name="Picture 2" descr="https://1.bp.blogspot.com/-Mq5N-YujhVo/XqFeoaV0Q2I/AAAAAAAAEvM/kWcDXXBITYU68suRrMBzlMnMaKipdIwzwCLcBGAsYHQ/s1600/Gidrolat-Mat-i-Macheha.png"/>
          <p:cNvPicPr>
            <a:picLocks noChangeAspect="1" noChangeArrowheads="1"/>
          </p:cNvPicPr>
          <p:nvPr/>
        </p:nvPicPr>
        <p:blipFill>
          <a:blip r:embed="rId3"/>
          <a:srcRect/>
          <a:stretch>
            <a:fillRect/>
          </a:stretch>
        </p:blipFill>
        <p:spPr bwMode="auto">
          <a:xfrm>
            <a:off x="5628877" y="3429000"/>
            <a:ext cx="3515123" cy="3214686"/>
          </a:xfrm>
          <a:prstGeom prst="rect">
            <a:avLst/>
          </a:prstGeom>
          <a:noFill/>
        </p:spPr>
      </p:pic>
      <p:sp>
        <p:nvSpPr>
          <p:cNvPr id="5" name="Содержимое 2"/>
          <p:cNvSpPr txBox="1">
            <a:spLocks/>
          </p:cNvSpPr>
          <p:nvPr/>
        </p:nvSpPr>
        <p:spPr bwMode="auto">
          <a:xfrm>
            <a:off x="428596" y="1500174"/>
            <a:ext cx="6758006" cy="12334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marR="0" lvl="0" indent="-255588" algn="l" defTabSz="914400" rtl="0" eaLnBrk="1" fontAlgn="base" latinLnBrk="0" hangingPunct="1">
              <a:lnSpc>
                <a:spcPct val="100000"/>
              </a:lnSpc>
              <a:spcBef>
                <a:spcPts val="400"/>
              </a:spcBef>
              <a:spcAft>
                <a:spcPct val="0"/>
              </a:spcAft>
              <a:buClr>
                <a:schemeClr val="accent1"/>
              </a:buClr>
              <a:buSzPct val="68000"/>
              <a:buFont typeface="Wingdings 3" pitchFamily="18" charset="2"/>
              <a:buChar char=""/>
              <a:tabLst/>
              <a:defRPr/>
            </a:pPr>
            <a:r>
              <a:rPr kumimoji="0" lang="ru-RU" sz="2700" b="0" i="0" u="none" strike="noStrike" kern="1200" cap="none" spc="0" normalizeH="0" baseline="0" noProof="0" dirty="0" smtClean="0">
                <a:ln>
                  <a:noFill/>
                </a:ln>
                <a:solidFill>
                  <a:schemeClr val="tx1"/>
                </a:solidFill>
                <a:effectLst/>
                <a:uLnTx/>
                <a:uFillTx/>
                <a:latin typeface="+mn-lt"/>
                <a:ea typeface="+mn-ea"/>
                <a:cs typeface="+mn-cs"/>
              </a:rPr>
              <a:t/>
            </a:r>
            <a:br>
              <a:rPr kumimoji="0" lang="ru-RU" sz="2700" b="0" i="0" u="none" strike="noStrike" kern="1200" cap="none" spc="0" normalizeH="0" baseline="0" noProof="0" dirty="0" smtClean="0">
                <a:ln>
                  <a:noFill/>
                </a:ln>
                <a:solidFill>
                  <a:schemeClr val="tx1"/>
                </a:solidFill>
                <a:effectLst/>
                <a:uLnTx/>
                <a:uFillTx/>
                <a:latin typeface="+mn-lt"/>
                <a:ea typeface="+mn-ea"/>
                <a:cs typeface="+mn-cs"/>
              </a:rPr>
            </a:br>
            <a:endParaRPr kumimoji="0" lang="ru-RU" sz="1800" b="0" i="0" u="none" strike="noStrike" kern="1200" cap="none" spc="0" normalizeH="0" baseline="0" noProof="0" dirty="0">
              <a:ln>
                <a:noFill/>
              </a:ln>
              <a:solidFill>
                <a:schemeClr val="tx1"/>
              </a:solidFill>
              <a:effectLst/>
              <a:uLnTx/>
              <a:uFillTx/>
              <a:latin typeface="+mn-lt"/>
              <a:ea typeface="+mn-ea"/>
              <a:cs typeface="+mn-cs"/>
            </a:endParaRPr>
          </a:p>
        </p:txBody>
      </p:sp>
      <p:pic>
        <p:nvPicPr>
          <p:cNvPr id="51206" name="Picture 6" descr="https://1.bp.blogspot.com/-Saim54489C0/XqFdYIzNMzI/AAAAAAAAEuw/txfghAz4LNgNQvP6dJtzCEgh3wylDNqdQCLcBGAsYHQ/s1600/08bdd76fce91cde8345c90a0e00b927a.jpg"/>
          <p:cNvPicPr>
            <a:picLocks noChangeAspect="1" noChangeArrowheads="1"/>
          </p:cNvPicPr>
          <p:nvPr/>
        </p:nvPicPr>
        <p:blipFill>
          <a:blip r:embed="rId4"/>
          <a:srcRect/>
          <a:stretch>
            <a:fillRect/>
          </a:stretch>
        </p:blipFill>
        <p:spPr bwMode="auto">
          <a:xfrm>
            <a:off x="0" y="2786058"/>
            <a:ext cx="4673389" cy="3224210"/>
          </a:xfrm>
          <a:prstGeom prst="rect">
            <a:avLst/>
          </a:prstGeom>
          <a:noFill/>
        </p:spPr>
      </p:pic>
      <p:pic>
        <p:nvPicPr>
          <p:cNvPr id="51208" name="Picture 8" descr="https://1.bp.blogspot.com/-3OqAkUr8n90/XqFeUzq-M_I/AAAAAAAAEvA/NdhzjRJwq-wiztTL-OXDtwavUpv0O7cOQCLcBGAsYHQ/s1600/crocus%2Bwatercolor.jpg"/>
          <p:cNvPicPr>
            <a:picLocks noChangeAspect="1" noChangeArrowheads="1"/>
          </p:cNvPicPr>
          <p:nvPr/>
        </p:nvPicPr>
        <p:blipFill>
          <a:blip r:embed="rId5"/>
          <a:srcRect/>
          <a:stretch>
            <a:fillRect/>
          </a:stretch>
        </p:blipFill>
        <p:spPr bwMode="auto">
          <a:xfrm>
            <a:off x="3857620" y="1785926"/>
            <a:ext cx="2967041" cy="2222418"/>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00034" y="274638"/>
            <a:ext cx="8186766" cy="2439982"/>
          </a:xfrm>
        </p:spPr>
        <p:txBody>
          <a:bodyPr>
            <a:noAutofit/>
          </a:bodyPr>
          <a:lstStyle/>
          <a:p>
            <a:r>
              <a:rPr lang="ru-RU" sz="2000" b="0" dirty="0" smtClean="0">
                <a:solidFill>
                  <a:schemeClr val="tx1"/>
                </a:solidFill>
                <a:latin typeface="Times New Roman" pitchFamily="18" charset="0"/>
                <a:cs typeface="Times New Roman" pitchFamily="18" charset="0"/>
              </a:rPr>
              <a:t>НЕЗАБУДКА «мышиное ухо». Это название цветок получил  из-за покрытых волосками листьев. Народное название цветка – ПРИГОЖНИЦА. Цветок этот достаточно скромный, небольшой, он не выделяется каким-то особенным ароматом, но в то же время почему-то вызывает трепетные чувства у того, кто его созерцает, а небесный цвет лепестков незабудки поражает своей чистотой и глубиной.</a:t>
            </a:r>
            <a:br>
              <a:rPr lang="ru-RU" sz="2000" b="0" dirty="0" smtClean="0">
                <a:solidFill>
                  <a:schemeClr val="tx1"/>
                </a:solidFill>
                <a:latin typeface="Times New Roman" pitchFamily="18" charset="0"/>
                <a:cs typeface="Times New Roman" pitchFamily="18" charset="0"/>
              </a:rPr>
            </a:br>
            <a:endParaRPr lang="ru-RU" sz="2000" b="0" dirty="0">
              <a:solidFill>
                <a:schemeClr val="tx1"/>
              </a:solidFill>
              <a:latin typeface="Times New Roman" pitchFamily="18" charset="0"/>
              <a:cs typeface="Times New Roman" pitchFamily="18" charset="0"/>
            </a:endParaRPr>
          </a:p>
        </p:txBody>
      </p:sp>
      <p:pic>
        <p:nvPicPr>
          <p:cNvPr id="6" name="Содержимое 5" descr="121370173_4800487_brynnera.jpg"/>
          <p:cNvPicPr>
            <a:picLocks noGrp="1" noChangeAspect="1"/>
          </p:cNvPicPr>
          <p:nvPr>
            <p:ph idx="1"/>
          </p:nvPr>
        </p:nvPicPr>
        <p:blipFill>
          <a:blip r:embed="rId2"/>
          <a:stretch>
            <a:fillRect/>
          </a:stretch>
        </p:blipFill>
        <p:spPr>
          <a:xfrm>
            <a:off x="1500166" y="2500313"/>
            <a:ext cx="5973387" cy="3982258"/>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42844" y="214290"/>
            <a:ext cx="8543956" cy="2714644"/>
          </a:xfrm>
        </p:spPr>
        <p:txBody>
          <a:bodyPr>
            <a:normAutofit fontScale="90000"/>
          </a:bodyPr>
          <a:lstStyle/>
          <a:p>
            <a:r>
              <a:rPr lang="ru-RU" sz="2200" b="0" dirty="0" smtClean="0">
                <a:solidFill>
                  <a:schemeClr val="tx1"/>
                </a:solidFill>
                <a:latin typeface="Times New Roman" pitchFamily="18" charset="0"/>
                <a:cs typeface="Times New Roman" pitchFamily="18" charset="0"/>
              </a:rPr>
              <a:t/>
            </a:r>
            <a:br>
              <a:rPr lang="ru-RU" sz="2200" b="0" dirty="0" smtClean="0">
                <a:solidFill>
                  <a:schemeClr val="tx1"/>
                </a:solidFill>
                <a:latin typeface="Times New Roman" pitchFamily="18" charset="0"/>
                <a:cs typeface="Times New Roman" pitchFamily="18" charset="0"/>
              </a:rPr>
            </a:br>
            <a:r>
              <a:rPr lang="ru-RU" sz="2200" b="0" dirty="0" smtClean="0">
                <a:solidFill>
                  <a:schemeClr val="tx1"/>
                </a:solidFill>
                <a:latin typeface="Times New Roman" pitchFamily="18" charset="0"/>
                <a:cs typeface="Times New Roman" pitchFamily="18" charset="0"/>
              </a:rPr>
              <a:t/>
            </a:r>
            <a:br>
              <a:rPr lang="ru-RU" sz="2200" b="0" dirty="0" smtClean="0">
                <a:solidFill>
                  <a:schemeClr val="tx1"/>
                </a:solidFill>
                <a:latin typeface="Times New Roman" pitchFamily="18" charset="0"/>
                <a:cs typeface="Times New Roman" pitchFamily="18" charset="0"/>
              </a:rPr>
            </a:br>
            <a:r>
              <a:rPr lang="ru-RU" sz="2200" b="0" dirty="0" smtClean="0">
                <a:solidFill>
                  <a:schemeClr val="tx1"/>
                </a:solidFill>
                <a:latin typeface="Times New Roman" pitchFamily="18" charset="0"/>
                <a:cs typeface="Times New Roman" pitchFamily="18" charset="0"/>
              </a:rPr>
              <a:t>Незабудка — символ постоянства и верности</a:t>
            </a:r>
            <a:br>
              <a:rPr lang="ru-RU" sz="2200" b="0" dirty="0" smtClean="0">
                <a:solidFill>
                  <a:schemeClr val="tx1"/>
                </a:solidFill>
                <a:latin typeface="Times New Roman" pitchFamily="18" charset="0"/>
                <a:cs typeface="Times New Roman" pitchFamily="18" charset="0"/>
              </a:rPr>
            </a:br>
            <a:r>
              <a:rPr lang="ru-RU" sz="2200" b="0" dirty="0" smtClean="0">
                <a:solidFill>
                  <a:schemeClr val="tx1"/>
                </a:solidFill>
                <a:latin typeface="Times New Roman" pitchFamily="18" charset="0"/>
                <a:cs typeface="Times New Roman" pitchFamily="18" charset="0"/>
              </a:rPr>
              <a:t>В древнегреческом мифе рассказывается  о богине цветов Флоре, которая одаривала все растения именами, а про крошечную </a:t>
            </a:r>
            <a:r>
              <a:rPr lang="ru-RU" sz="2200" b="0" dirty="0" err="1" smtClean="0">
                <a:solidFill>
                  <a:schemeClr val="tx1"/>
                </a:solidFill>
                <a:latin typeface="Times New Roman" pitchFamily="18" charset="0"/>
                <a:cs typeface="Times New Roman" pitchFamily="18" charset="0"/>
              </a:rPr>
              <a:t>голубую</a:t>
            </a:r>
            <a:r>
              <a:rPr lang="ru-RU" sz="2200" b="0" dirty="0" smtClean="0">
                <a:solidFill>
                  <a:schemeClr val="tx1"/>
                </a:solidFill>
                <a:latin typeface="Times New Roman" pitchFamily="18" charset="0"/>
                <a:cs typeface="Times New Roman" pitchFamily="18" charset="0"/>
              </a:rPr>
              <a:t> незабудку забыла. Но вскоре вспомнив про это, она наградила обиженный цветок не только названием, а еще и чудесной силой: возвращать память тем людям, которые забывают своих близких и о том месте где ты родился и вырос. Так маленькая незабудка, уместившаяся у нас на ладони, как бы олицетворяет собой весь мир: мы должны не забывать о своей сущности, о своих корнях и Родине.</a:t>
            </a:r>
            <a:br>
              <a:rPr lang="ru-RU" sz="2200" b="0" dirty="0" smtClean="0">
                <a:solidFill>
                  <a:schemeClr val="tx1"/>
                </a:solidFill>
                <a:latin typeface="Times New Roman" pitchFamily="18" charset="0"/>
                <a:cs typeface="Times New Roman" pitchFamily="18" charset="0"/>
              </a:rPr>
            </a:br>
            <a:r>
              <a:rPr lang="ru-RU" sz="1800" dirty="0" smtClean="0"/>
              <a:t/>
            </a:r>
            <a:br>
              <a:rPr lang="ru-RU" sz="1800" dirty="0" smtClean="0"/>
            </a:br>
            <a:r>
              <a:rPr lang="ru-RU" sz="1800" dirty="0" smtClean="0"/>
              <a:t/>
            </a:r>
            <a:br>
              <a:rPr lang="ru-RU" sz="1800" dirty="0" smtClean="0"/>
            </a:br>
            <a:r>
              <a:rPr lang="ru-RU" sz="1800" b="0" dirty="0" smtClean="0"/>
              <a:t> </a:t>
            </a:r>
            <a:endParaRPr lang="ru-RU" sz="1800" dirty="0"/>
          </a:p>
        </p:txBody>
      </p:sp>
      <p:pic>
        <p:nvPicPr>
          <p:cNvPr id="4" name="Содержимое 3" descr="Первоцветы. Бесплатные онлайн уроки для школьников">
            <a:hlinkClick r:id="rId2"/>
          </p:cNvPr>
          <p:cNvPicPr>
            <a:picLocks noGrp="1"/>
          </p:cNvPicPr>
          <p:nvPr>
            <p:ph idx="1"/>
          </p:nvPr>
        </p:nvPicPr>
        <p:blipFill>
          <a:blip r:embed="rId3"/>
          <a:srcRect/>
          <a:stretch>
            <a:fillRect/>
          </a:stretch>
        </p:blipFill>
        <p:spPr bwMode="auto">
          <a:xfrm>
            <a:off x="785786" y="2786058"/>
            <a:ext cx="7736708" cy="3714776"/>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r>
              <a:rPr lang="ru-RU" sz="8800" dirty="0" smtClean="0"/>
              <a:t>КОНЕЦ</a:t>
            </a:r>
            <a:endParaRPr lang="ru-RU" sz="8800"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928670"/>
            <a:ext cx="8143932" cy="5078430"/>
          </a:xfrm>
        </p:spPr>
        <p:style>
          <a:lnRef idx="1">
            <a:schemeClr val="accent1"/>
          </a:lnRef>
          <a:fillRef idx="2">
            <a:schemeClr val="accent1"/>
          </a:fillRef>
          <a:effectRef idx="1">
            <a:schemeClr val="accent1"/>
          </a:effectRef>
          <a:fontRef idx="minor">
            <a:schemeClr val="dk1"/>
          </a:fontRef>
        </p:style>
        <p:txBody>
          <a:bodyPr/>
          <a:lstStyle/>
          <a:p>
            <a:pPr lvl="5"/>
            <a:r>
              <a:rPr lang="ru-RU" sz="2000" dirty="0" smtClean="0"/>
              <a:t>Сразу, как только сходит снег появляются первые цветы – белые, желтые, фиолетовые, </a:t>
            </a:r>
            <a:r>
              <a:rPr lang="ru-RU" sz="2000" dirty="0" err="1" smtClean="0"/>
              <a:t>голубые</a:t>
            </a:r>
            <a:r>
              <a:rPr lang="ru-RU" sz="2000" dirty="0" smtClean="0"/>
              <a:t>. Это первоцветы. Растения, которые способны цвести тогда, когда на деревьях еще нет листочков.</a:t>
            </a:r>
          </a:p>
          <a:p>
            <a:r>
              <a:rPr lang="ru-RU" sz="1800" dirty="0" smtClean="0"/>
              <a:t>Пришла весна, растаял снег,</a:t>
            </a:r>
            <a:br>
              <a:rPr lang="ru-RU" sz="1800" dirty="0" smtClean="0"/>
            </a:br>
            <a:r>
              <a:rPr lang="ru-RU" sz="1800" dirty="0" smtClean="0"/>
              <a:t>Цветы лучами бьются.</a:t>
            </a:r>
            <a:br>
              <a:rPr lang="ru-RU" sz="1800" dirty="0" smtClean="0"/>
            </a:br>
            <a:r>
              <a:rPr lang="ru-RU" sz="1800" dirty="0" smtClean="0"/>
              <a:t>Вдруг расцветает первоцвет –</a:t>
            </a:r>
            <a:br>
              <a:rPr lang="ru-RU" sz="1800" dirty="0" smtClean="0"/>
            </a:br>
            <a:r>
              <a:rPr lang="ru-RU" sz="1800" dirty="0" smtClean="0"/>
              <a:t>Нам в лето б окунуться!</a:t>
            </a:r>
            <a:br>
              <a:rPr lang="ru-RU" sz="1800" dirty="0" smtClean="0"/>
            </a:br>
            <a:r>
              <a:rPr lang="ru-RU" sz="1800" dirty="0" smtClean="0"/>
              <a:t>Но нет прекраснее цветов,</a:t>
            </a:r>
            <a:br>
              <a:rPr lang="ru-RU" sz="1800" dirty="0" smtClean="0"/>
            </a:br>
            <a:r>
              <a:rPr lang="ru-RU" sz="1800" dirty="0" smtClean="0"/>
              <a:t>Чем первоцветы эти.</a:t>
            </a:r>
            <a:br>
              <a:rPr lang="ru-RU" sz="1800" dirty="0" smtClean="0"/>
            </a:br>
            <a:r>
              <a:rPr lang="ru-RU" sz="1800" dirty="0" smtClean="0"/>
              <a:t>Они нам дарят смех, любовь,</a:t>
            </a:r>
            <a:br>
              <a:rPr lang="ru-RU" sz="1800" dirty="0" smtClean="0"/>
            </a:br>
            <a:r>
              <a:rPr lang="ru-RU" sz="1800" dirty="0" smtClean="0"/>
              <a:t>И солнца луч, и ветер.</a:t>
            </a:r>
            <a:br>
              <a:rPr lang="ru-RU" sz="1800" dirty="0" smtClean="0"/>
            </a:br>
            <a:r>
              <a:rPr lang="ru-RU" sz="1800" dirty="0" smtClean="0"/>
              <a:t>Цветы красивы как всегда,</a:t>
            </a:r>
            <a:br>
              <a:rPr lang="ru-RU" sz="1800" dirty="0" smtClean="0"/>
            </a:br>
            <a:r>
              <a:rPr lang="ru-RU" sz="1800" dirty="0" smtClean="0"/>
              <a:t>Как спектры ярких красок.</a:t>
            </a:r>
            <a:br>
              <a:rPr lang="ru-RU" sz="1800" dirty="0" smtClean="0"/>
            </a:br>
            <a:r>
              <a:rPr lang="ru-RU" sz="1800" dirty="0" smtClean="0"/>
              <a:t>Природу нужно охранять,</a:t>
            </a:r>
            <a:br>
              <a:rPr lang="ru-RU" sz="1800" dirty="0" smtClean="0"/>
            </a:br>
            <a:r>
              <a:rPr lang="ru-RU" sz="1800" dirty="0" smtClean="0"/>
              <a:t>Чтоб с ними не расстаться!</a:t>
            </a:r>
          </a:p>
          <a:p>
            <a:r>
              <a:rPr lang="ru-RU" sz="1800" dirty="0" smtClean="0"/>
              <a:t> </a:t>
            </a:r>
          </a:p>
          <a:p>
            <a:endParaRPr lang="ru-RU" sz="1800" dirty="0"/>
          </a:p>
        </p:txBody>
      </p:sp>
      <p:sp>
        <p:nvSpPr>
          <p:cNvPr id="2" name="Заголовок 1"/>
          <p:cNvSpPr>
            <a:spLocks noGrp="1"/>
          </p:cNvSpPr>
          <p:nvPr>
            <p:ph type="title"/>
          </p:nvPr>
        </p:nvSpPr>
        <p:spPr>
          <a:xfrm>
            <a:off x="428596" y="274638"/>
            <a:ext cx="8258204" cy="511156"/>
          </a:xfrm>
        </p:spPr>
        <p:style>
          <a:lnRef idx="1">
            <a:schemeClr val="accent1"/>
          </a:lnRef>
          <a:fillRef idx="2">
            <a:schemeClr val="accent1"/>
          </a:fillRef>
          <a:effectRef idx="1">
            <a:schemeClr val="accent1"/>
          </a:effectRef>
          <a:fontRef idx="minor">
            <a:schemeClr val="dk1"/>
          </a:fontRef>
        </p:style>
        <p:txBody>
          <a:bodyPr>
            <a:normAutofit/>
          </a:bodyPr>
          <a:lstStyle/>
          <a:p>
            <a:r>
              <a:rPr lang="ru-RU" sz="2400" dirty="0" smtClean="0">
                <a:solidFill>
                  <a:srgbClr val="00B050"/>
                </a:solidFill>
              </a:rPr>
              <a:t>ЧТО ТАКОЕ ПЕРВОЦВЕТ?</a:t>
            </a:r>
            <a:endParaRPr lang="ru-RU" sz="2400" dirty="0">
              <a:solidFill>
                <a:srgbClr val="00B05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571480"/>
            <a:ext cx="8143932" cy="1500198"/>
          </a:xfrm>
        </p:spPr>
        <p:txBody>
          <a:bodyPr/>
          <a:lstStyle/>
          <a:p>
            <a:r>
              <a:rPr lang="ru-RU" sz="1600" dirty="0" smtClean="0"/>
              <a:t>Эти цветы самыми первыми появляются из-под снега, потому их еще называют ПОДСНЕЖНИКАМИ. Это невысокое красивое растение, первым оживающее после зимы. Сначала подснежник выпускает пару листьев, а затем вскоре зацветает красивыми белыми колокольчиками. Подснежникам не страшны ни снег, ни весенние заморозки</a:t>
            </a:r>
            <a:endParaRPr lang="ru-RU" sz="1600" dirty="0"/>
          </a:p>
        </p:txBody>
      </p:sp>
      <p:sp>
        <p:nvSpPr>
          <p:cNvPr id="2" name="Заголовок 1"/>
          <p:cNvSpPr>
            <a:spLocks noGrp="1"/>
          </p:cNvSpPr>
          <p:nvPr>
            <p:ph type="title"/>
          </p:nvPr>
        </p:nvSpPr>
        <p:spPr>
          <a:xfrm>
            <a:off x="357158" y="428604"/>
            <a:ext cx="8229600" cy="357190"/>
          </a:xfrm>
        </p:spPr>
        <p:txBody>
          <a:bodyPr>
            <a:normAutofit fontScale="90000"/>
          </a:bodyPr>
          <a:lstStyle/>
          <a:p>
            <a:pPr algn="ctr"/>
            <a:r>
              <a:rPr lang="ru-RU" dirty="0" smtClean="0"/>
              <a:t> </a:t>
            </a:r>
            <a:br>
              <a:rPr lang="ru-RU" dirty="0" smtClean="0"/>
            </a:br>
            <a:r>
              <a:rPr lang="ru-RU" sz="2000" dirty="0" smtClean="0">
                <a:solidFill>
                  <a:schemeClr val="bg2">
                    <a:lumMod val="50000"/>
                  </a:schemeClr>
                </a:solidFill>
              </a:rPr>
              <a:t>ПОДСНЕЖНИКИ</a:t>
            </a:r>
            <a:br>
              <a:rPr lang="ru-RU" sz="2000" dirty="0" smtClean="0">
                <a:solidFill>
                  <a:schemeClr val="bg2">
                    <a:lumMod val="50000"/>
                  </a:schemeClr>
                </a:solidFill>
              </a:rPr>
            </a:br>
            <a:r>
              <a:rPr lang="ru-RU" dirty="0"/>
              <a:t/>
            </a:r>
            <a:br>
              <a:rPr lang="ru-RU" dirty="0"/>
            </a:br>
            <a:endParaRPr lang="ru-RU" dirty="0"/>
          </a:p>
        </p:txBody>
      </p:sp>
      <p:pic>
        <p:nvPicPr>
          <p:cNvPr id="5" name="Рисунок 4" descr="Первоцветы. Бесплатные онлайн уроки для школьников">
            <a:hlinkClick r:id="rId2"/>
          </p:cNvPr>
          <p:cNvPicPr/>
          <p:nvPr/>
        </p:nvPicPr>
        <p:blipFill>
          <a:blip r:embed="rId3"/>
          <a:srcRect/>
          <a:stretch>
            <a:fillRect/>
          </a:stretch>
        </p:blipFill>
        <p:spPr bwMode="auto">
          <a:xfrm>
            <a:off x="214282" y="2160808"/>
            <a:ext cx="8501121" cy="4482902"/>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20317_900.jpg"/>
          <p:cNvPicPr>
            <a:picLocks noGrp="1" noChangeAspect="1"/>
          </p:cNvPicPr>
          <p:nvPr>
            <p:ph idx="1"/>
          </p:nvPr>
        </p:nvPicPr>
        <p:blipFill>
          <a:blip r:embed="rId2"/>
          <a:stretch>
            <a:fillRect/>
          </a:stretch>
        </p:blipFill>
        <p:spPr>
          <a:xfrm>
            <a:off x="3286116" y="1500174"/>
            <a:ext cx="5685195" cy="4357718"/>
          </a:xfrm>
        </p:spPr>
      </p:pic>
      <p:sp>
        <p:nvSpPr>
          <p:cNvPr id="3" name="Заголовок 2"/>
          <p:cNvSpPr>
            <a:spLocks noGrp="1"/>
          </p:cNvSpPr>
          <p:nvPr>
            <p:ph type="title"/>
          </p:nvPr>
        </p:nvSpPr>
        <p:spPr>
          <a:xfrm>
            <a:off x="0" y="-214338"/>
            <a:ext cx="8615362" cy="1928826"/>
          </a:xfrm>
        </p:spPr>
        <p:txBody>
          <a:bodyPr>
            <a:noAutofit/>
          </a:bodyPr>
          <a:lstStyle/>
          <a:p>
            <a:r>
              <a:rPr lang="ru-RU" sz="2000" dirty="0" smtClean="0"/>
              <a:t/>
            </a:r>
            <a:br>
              <a:rPr lang="ru-RU" sz="2000" dirty="0" smtClean="0"/>
            </a:br>
            <a:r>
              <a:rPr lang="ru-RU" sz="1800" b="0" dirty="0" smtClean="0">
                <a:solidFill>
                  <a:schemeClr val="tx1"/>
                </a:solidFill>
                <a:latin typeface="Times New Roman" pitchFamily="18" charset="0"/>
                <a:cs typeface="Times New Roman" pitchFamily="18" charset="0"/>
              </a:rPr>
              <a:t> Легенда гласит, что однажды старуха Зима со своими верными спутниками Морозом и Ветром решила не пускать на землю красавицу Весну. Но нашелся смелый Подснежник, который выпрямился, расправил свои лепестки и попросил защиты у теплого Солнца. Солнышко заметило Подснежник , согрело землю и тем открыло дорогу Весне.</a:t>
            </a:r>
            <a:endParaRPr lang="ru-RU" sz="1800" b="0" dirty="0">
              <a:solidFill>
                <a:schemeClr val="tx1"/>
              </a:solidFill>
              <a:latin typeface="Times New Roman" pitchFamily="18" charset="0"/>
              <a:cs typeface="Times New Roman" pitchFamily="18" charset="0"/>
            </a:endParaRPr>
          </a:p>
        </p:txBody>
      </p:sp>
      <p:pic>
        <p:nvPicPr>
          <p:cNvPr id="68610" name="Picture 2" descr=" "/>
          <p:cNvPicPr>
            <a:picLocks noChangeAspect="1" noChangeArrowheads="1"/>
          </p:cNvPicPr>
          <p:nvPr/>
        </p:nvPicPr>
        <p:blipFill>
          <a:blip r:embed="rId3"/>
          <a:srcRect l="11537" t="24815" r="8995" b="15384"/>
          <a:stretch>
            <a:fillRect/>
          </a:stretch>
        </p:blipFill>
        <p:spPr bwMode="auto">
          <a:xfrm>
            <a:off x="0" y="3857628"/>
            <a:ext cx="4786314" cy="285752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42844" y="214290"/>
            <a:ext cx="3714776" cy="785818"/>
          </a:xfrm>
        </p:spPr>
        <p:txBody>
          <a:bodyPr>
            <a:normAutofit/>
          </a:bodyPr>
          <a:lstStyle/>
          <a:p>
            <a:r>
              <a:rPr lang="ru-RU" sz="2400" dirty="0" smtClean="0">
                <a:solidFill>
                  <a:schemeClr val="tx1"/>
                </a:solidFill>
              </a:rPr>
              <a:t>Пролеска сибирская</a:t>
            </a:r>
            <a:endParaRPr lang="ru-RU" sz="2400" dirty="0">
              <a:solidFill>
                <a:schemeClr val="tx1"/>
              </a:solidFill>
            </a:endParaRPr>
          </a:p>
        </p:txBody>
      </p:sp>
      <p:pic>
        <p:nvPicPr>
          <p:cNvPr id="4" name="Picture 2" descr="http://happymodern.ru/wp-content/uploads/2015/12/Pervocvety_16.jpg"/>
          <p:cNvPicPr>
            <a:picLocks noChangeAspect="1" noChangeArrowheads="1"/>
          </p:cNvPicPr>
          <p:nvPr/>
        </p:nvPicPr>
        <p:blipFill>
          <a:blip r:embed="rId2"/>
          <a:srcRect/>
          <a:stretch>
            <a:fillRect/>
          </a:stretch>
        </p:blipFill>
        <p:spPr bwMode="auto">
          <a:xfrm>
            <a:off x="2500298" y="1566992"/>
            <a:ext cx="6000792" cy="5088115"/>
          </a:xfrm>
          <a:prstGeom prst="rect">
            <a:avLst/>
          </a:prstGeom>
          <a:noFill/>
        </p:spPr>
      </p:pic>
      <p:sp>
        <p:nvSpPr>
          <p:cNvPr id="7" name="Прямоугольник 6"/>
          <p:cNvSpPr/>
          <p:nvPr/>
        </p:nvSpPr>
        <p:spPr>
          <a:xfrm>
            <a:off x="3714744" y="214290"/>
            <a:ext cx="5429256" cy="646331"/>
          </a:xfrm>
          <a:prstGeom prst="rect">
            <a:avLst/>
          </a:prstGeom>
        </p:spPr>
        <p:txBody>
          <a:bodyPr wrap="square">
            <a:spAutoFit/>
          </a:bodyPr>
          <a:lstStyle/>
          <a:p>
            <a:r>
              <a:rPr lang="ru-RU" dirty="0" smtClean="0"/>
              <a:t/>
            </a:r>
            <a:br>
              <a:rPr lang="ru-RU" dirty="0" smtClean="0"/>
            </a:br>
            <a:r>
              <a:rPr lang="ru-RU" dirty="0" smtClean="0"/>
              <a:t>  </a:t>
            </a:r>
            <a:endParaRPr lang="ru-RU" dirty="0"/>
          </a:p>
        </p:txBody>
      </p:sp>
      <p:sp>
        <p:nvSpPr>
          <p:cNvPr id="9" name="Прямоугольник 8"/>
          <p:cNvSpPr/>
          <p:nvPr/>
        </p:nvSpPr>
        <p:spPr>
          <a:xfrm>
            <a:off x="3500430" y="214290"/>
            <a:ext cx="5072098" cy="1477328"/>
          </a:xfrm>
          <a:prstGeom prst="rect">
            <a:avLst/>
          </a:prstGeom>
        </p:spPr>
        <p:txBody>
          <a:bodyPr wrap="square">
            <a:spAutoFit/>
          </a:bodyPr>
          <a:lstStyle/>
          <a:p>
            <a:pPr algn="ctr"/>
            <a:r>
              <a:rPr lang="ru-RU" dirty="0" smtClean="0"/>
              <a:t>Пробивается росток,</a:t>
            </a:r>
            <a:br>
              <a:rPr lang="ru-RU" dirty="0" smtClean="0"/>
            </a:br>
            <a:r>
              <a:rPr lang="ru-RU" dirty="0" smtClean="0"/>
              <a:t>Удивительный цветок.</a:t>
            </a:r>
            <a:br>
              <a:rPr lang="ru-RU" dirty="0" smtClean="0"/>
            </a:br>
            <a:r>
              <a:rPr lang="ru-RU" dirty="0" smtClean="0"/>
              <a:t>Из-под снега вырастает,</a:t>
            </a:r>
            <a:br>
              <a:rPr lang="ru-RU" dirty="0" smtClean="0"/>
            </a:br>
            <a:r>
              <a:rPr lang="ru-RU" dirty="0" smtClean="0"/>
              <a:t>Солнце глянет – расцветает.</a:t>
            </a:r>
            <a:br>
              <a:rPr lang="ru-RU" dirty="0" smtClean="0"/>
            </a:br>
            <a:r>
              <a:rPr lang="ru-RU" dirty="0" smtClean="0"/>
              <a:t>(Подснежник)</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endParaRPr lang="ru-RU" dirty="0"/>
          </a:p>
        </p:txBody>
      </p:sp>
      <p:pic>
        <p:nvPicPr>
          <p:cNvPr id="4" name="Picture 1" descr="C:\Users\User\Desktop\120762_900.jpg"/>
          <p:cNvPicPr>
            <a:picLocks noGrp="1" noChangeAspect="1" noChangeArrowheads="1"/>
          </p:cNvPicPr>
          <p:nvPr>
            <p:ph idx="1"/>
          </p:nvPr>
        </p:nvPicPr>
        <p:blipFill>
          <a:blip r:embed="rId2"/>
          <a:srcRect/>
          <a:stretch>
            <a:fillRect/>
          </a:stretch>
        </p:blipFill>
        <p:spPr bwMode="auto">
          <a:xfrm>
            <a:off x="1142976" y="1428736"/>
            <a:ext cx="6706703" cy="5030028"/>
          </a:xfrm>
          <a:prstGeom prst="rect">
            <a:avLst/>
          </a:prstGeom>
          <a:noFill/>
        </p:spPr>
      </p:pic>
      <p:sp>
        <p:nvSpPr>
          <p:cNvPr id="5" name="Прямоугольник 4"/>
          <p:cNvSpPr/>
          <p:nvPr/>
        </p:nvSpPr>
        <p:spPr>
          <a:xfrm>
            <a:off x="500034" y="142853"/>
            <a:ext cx="6143668" cy="1200329"/>
          </a:xfrm>
          <a:prstGeom prst="rect">
            <a:avLst/>
          </a:prstGeom>
        </p:spPr>
        <p:txBody>
          <a:bodyPr wrap="square">
            <a:spAutoFit/>
          </a:bodyPr>
          <a:lstStyle/>
          <a:p>
            <a:r>
              <a:rPr lang="ru-RU" dirty="0" smtClean="0"/>
              <a:t>Под ногой в лесу трещит,</a:t>
            </a:r>
            <a:br>
              <a:rPr lang="ru-RU" dirty="0" smtClean="0"/>
            </a:br>
            <a:r>
              <a:rPr lang="ru-RU" dirty="0" smtClean="0"/>
              <a:t>И хрустит валежник.</a:t>
            </a:r>
            <a:br>
              <a:rPr lang="ru-RU" dirty="0" smtClean="0"/>
            </a:br>
            <a:r>
              <a:rPr lang="ru-RU" dirty="0" smtClean="0"/>
              <a:t>Ищем мы цветок весны,</a:t>
            </a:r>
            <a:br>
              <a:rPr lang="ru-RU" dirty="0" smtClean="0"/>
            </a:br>
            <a:r>
              <a:rPr lang="ru-RU" dirty="0" err="1" smtClean="0"/>
              <a:t>Голубой</a:t>
            </a:r>
            <a:r>
              <a:rPr lang="ru-RU" dirty="0" smtClean="0"/>
              <a:t>… ПОДСНЕЖНИК.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0"/>
            <a:ext cx="7929618" cy="2357430"/>
          </a:xfrm>
        </p:spPr>
        <p:txBody>
          <a:bodyPr>
            <a:normAutofit fontScale="90000"/>
          </a:bodyPr>
          <a:lstStyle/>
          <a:p>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sz="2200" dirty="0" smtClean="0">
                <a:solidFill>
                  <a:schemeClr val="tx1"/>
                </a:solidFill>
                <a:latin typeface="Times New Roman" pitchFamily="18" charset="0"/>
                <a:cs typeface="Times New Roman" pitchFamily="18" charset="0"/>
              </a:rPr>
              <a:t>КРОКУСЫ    </a:t>
            </a:r>
            <a:br>
              <a:rPr lang="ru-RU" sz="22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Расцветает он весной,</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Тот цветочек озорной.</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Нет листочков – вот так фокус.</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Пошутил наверно крокус.</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Желтый, синий, полосатый…</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Он еще шафран, ребята.</a:t>
            </a:r>
            <a:endParaRPr lang="ru-RU" sz="2200" dirty="0">
              <a:solidFill>
                <a:schemeClr val="tx1"/>
              </a:solidFill>
              <a:latin typeface="Times New Roman" pitchFamily="18" charset="0"/>
              <a:cs typeface="Times New Roman" pitchFamily="18" charset="0"/>
            </a:endParaRPr>
          </a:p>
        </p:txBody>
      </p:sp>
      <p:pic>
        <p:nvPicPr>
          <p:cNvPr id="4" name="Содержимое 3" descr="Первоцветы. Бесплатные онлайн уроки для школьников">
            <a:hlinkClick r:id="rId2"/>
          </p:cNvPr>
          <p:cNvPicPr>
            <a:picLocks noGrp="1"/>
          </p:cNvPicPr>
          <p:nvPr>
            <p:ph idx="1"/>
          </p:nvPr>
        </p:nvPicPr>
        <p:blipFill>
          <a:blip r:embed="rId3"/>
          <a:srcRect/>
          <a:stretch>
            <a:fillRect/>
          </a:stretch>
        </p:blipFill>
        <p:spPr bwMode="auto">
          <a:xfrm>
            <a:off x="285720" y="2571744"/>
            <a:ext cx="7858180" cy="4020361"/>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500042"/>
            <a:ext cx="8186766" cy="2500330"/>
          </a:xfrm>
        </p:spPr>
        <p:txBody>
          <a:bodyPr/>
          <a:lstStyle/>
          <a:p>
            <a:pPr algn="just"/>
            <a:r>
              <a:rPr lang="ru-RU" sz="1800" dirty="0" smtClean="0">
                <a:latin typeface="Times New Roman" pitchFamily="18" charset="0"/>
                <a:cs typeface="Times New Roman" pitchFamily="18" charset="0"/>
              </a:rPr>
              <a:t> он же ЛЮТИК ВЕСЕННИЙ, ЖАБНИК, САЛАТНИК. Эти все названия дали люди одному и тому же растению с одиночными, ярко-желтыми цветками и с блестящими лакированными листьями округло-сердцевидной формы. Ранней весной его цветки еще издали заметны на сырых лугах.  Торопыжка он! Как только на весеннем лугу появится талая вода, так чистяк уже раскрывает свои желтым лепесточки навстречу солнцу.</a:t>
            </a:r>
          </a:p>
          <a:p>
            <a:pPr algn="just"/>
            <a:r>
              <a:rPr lang="ru-RU" sz="1800" dirty="0" smtClean="0">
                <a:latin typeface="Times New Roman" pitchFamily="18" charset="0"/>
                <a:cs typeface="Times New Roman" pitchFamily="18" charset="0"/>
              </a:rPr>
              <a:t>Растет по берегам ручьев и рек, в канавах, влажных лесах, где всегда сыро. Цветок открыт лишь в ясную погоду. Чистяк лекарственное растение: обладает ранозаживляющим и обезболивающим свойством.</a:t>
            </a:r>
          </a:p>
          <a:p>
            <a:pPr algn="just"/>
            <a:endParaRPr lang="ru-RU" sz="1800" dirty="0" smtClean="0">
              <a:latin typeface="Times New Roman" pitchFamily="18" charset="0"/>
              <a:cs typeface="Times New Roman" pitchFamily="18" charset="0"/>
            </a:endParaRPr>
          </a:p>
          <a:p>
            <a:pPr algn="just"/>
            <a:endParaRPr lang="ru-RU" sz="1800" dirty="0" smtClean="0">
              <a:latin typeface="Times New Roman" pitchFamily="18" charset="0"/>
              <a:cs typeface="Times New Roman" pitchFamily="18" charset="0"/>
            </a:endParaRPr>
          </a:p>
          <a:p>
            <a:pPr algn="just"/>
            <a:r>
              <a:rPr lang="ru-RU" sz="1800" dirty="0" smtClean="0">
                <a:latin typeface="Times New Roman" pitchFamily="18" charset="0"/>
                <a:cs typeface="Times New Roman" pitchFamily="18" charset="0"/>
              </a:rPr>
              <a:t> </a:t>
            </a:r>
            <a:endParaRPr lang="ru-RU" dirty="0"/>
          </a:p>
        </p:txBody>
      </p:sp>
      <p:sp>
        <p:nvSpPr>
          <p:cNvPr id="3" name="Заголовок 2"/>
          <p:cNvSpPr>
            <a:spLocks noGrp="1"/>
          </p:cNvSpPr>
          <p:nvPr>
            <p:ph type="title"/>
          </p:nvPr>
        </p:nvSpPr>
        <p:spPr>
          <a:xfrm>
            <a:off x="642910" y="274638"/>
            <a:ext cx="8043890" cy="439718"/>
          </a:xfrm>
        </p:spPr>
        <p:txBody>
          <a:bodyPr>
            <a:normAutofit fontScale="90000"/>
          </a:bodyPr>
          <a:lstStyle/>
          <a:p>
            <a:r>
              <a:rPr lang="ru-RU" sz="2200" dirty="0" smtClean="0">
                <a:solidFill>
                  <a:schemeClr val="tx1"/>
                </a:solidFill>
                <a:latin typeface="Times New Roman" pitchFamily="18" charset="0"/>
                <a:cs typeface="Times New Roman" pitchFamily="18" charset="0"/>
              </a:rPr>
              <a:t/>
            </a:r>
            <a:br>
              <a:rPr lang="ru-RU" sz="22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ЧИСТЯК ВЕСЕННИЙ </a:t>
            </a:r>
            <a:r>
              <a:rPr lang="ru-RU" dirty="0" smtClean="0"/>
              <a:t/>
            </a:r>
            <a:br>
              <a:rPr lang="ru-RU" dirty="0" smtClean="0"/>
            </a:br>
            <a:endParaRPr lang="ru-RU" dirty="0"/>
          </a:p>
        </p:txBody>
      </p:sp>
      <p:pic>
        <p:nvPicPr>
          <p:cNvPr id="4" name="Рисунок 3" descr="Первоцветы. Бесплатные онлайн уроки для школьников">
            <a:hlinkClick r:id="rId2"/>
          </p:cNvPr>
          <p:cNvPicPr/>
          <p:nvPr/>
        </p:nvPicPr>
        <p:blipFill>
          <a:blip r:embed="rId3"/>
          <a:srcRect/>
          <a:stretch>
            <a:fillRect/>
          </a:stretch>
        </p:blipFill>
        <p:spPr bwMode="auto">
          <a:xfrm>
            <a:off x="642910" y="3071810"/>
            <a:ext cx="7929618" cy="378619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резентация">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презентация</Template>
  <TotalTime>162</TotalTime>
  <Words>346</Words>
  <Application>Microsoft Office PowerPoint</Application>
  <PresentationFormat>Экран (4:3)</PresentationFormat>
  <Paragraphs>43</Paragraphs>
  <Slides>22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презентация</vt:lpstr>
      <vt:lpstr>ВЕСЕННИЕ ПЕРВОЦВЕТЫ   </vt:lpstr>
      <vt:lpstr>Цель: познакомить детей с весенними растениями первоцветами; -активизировать познавательную деятельность; – воспитывать бережное отношение к первоцветам.  </vt:lpstr>
      <vt:lpstr>ЧТО ТАКОЕ ПЕРВОЦВЕТ?</vt:lpstr>
      <vt:lpstr>  ПОДСНЕЖНИКИ  </vt:lpstr>
      <vt:lpstr>  Легенда гласит, что однажды старуха Зима со своими верными спутниками Морозом и Ветром решила не пускать на землю красавицу Весну. Но нашелся смелый Подснежник, который выпрямился, расправил свои лепестки и попросил защиты у теплого Солнца. Солнышко заметило Подснежник , согрело землю и тем открыло дорогу Весне.</vt:lpstr>
      <vt:lpstr>Пролеска сибирская</vt:lpstr>
      <vt:lpstr>Слайд 7</vt:lpstr>
      <vt:lpstr> КРОКУСЫ     Расцветает он весной, Тот цветочек озорной. Нет листочков – вот так фокус. Пошутил наверно крокус. Желтый, синий, полосатый… Он еще шафран, ребята.</vt:lpstr>
      <vt:lpstr> ЧИСТЯК ВЕСЕННИЙ  </vt:lpstr>
      <vt:lpstr>ГУСИНЫЙ ЛУК  или ЖЕЛТЫЙ ПОДСНЕЖНИК цветет рано весной в апреле. Когда-то гусиного лука по лугам и лесным полянам было очень много. И старые люди рассказывают, что на эти луга и поляны ранней весной опускались стаи диких гусей, чтобы отдохнуть здесь после трудной дороги по возвращению из теплых краев. Они останавливались, чтобы пощипать всходы лука, который они очень любили. Вот откуда и сложилось полное имя этого цветка – гусиный лук  </vt:lpstr>
      <vt:lpstr>         </vt:lpstr>
      <vt:lpstr>Сказочная история о ландыше. В одной из сказок рассказывается, что добрые лесные человечки-гномы, подарили Белоснежке белое жемчужное ожерелье. Но ниточка, на которой держались жемчужины оборвалась и все бусины рассыпались среди зеленых трав и мхов. Белоснежка очень опечалилась. Чтобы утешить девочку гномы превратили жемчужины в белые колокольчики ландышей. </vt:lpstr>
      <vt:lpstr>МАТЬ-И-МАЧЕХА . Эти цветы зацветают одними из первых по весне. Листьев еще и в помине нет, а уже видны желтые соцветия – корзинки. Цветки мать-и-мачехи раскрывают свои цветки только навстречу солнцу. Когда же они отцветают, то появляются большие зеленые листья. С виду самые обычные, а потрогаешь – нижняя поверхность у листьев теплая, покрытая мягким беловатым пушком, а другая – гладкая и холодная: теплая – это мать, а холодная – мачеха.  </vt:lpstr>
      <vt:lpstr>  ХОХЛАТКА Галлера. Цветки у нее совсем небольшие, собраны в нарядную фиолетовые кисточку, которая возвышается над листьями и похожа на хохолок. Поэтому и имеет хохлатка такое название. Это маленькое, хрупкое, нежное растение с тонкими, кружевными и мягкими листочками. Хохлатка очень светолюбивое растение, растет в светлых местах, в лесах, на полянах и опушках.  </vt:lpstr>
      <vt:lpstr>СОН-ТРАВА СОН-ТРАВУ  так называют потому, что ее корень обладает снотворным действием. Еще этот цветок знают под названием ПРОСТРЕЛ ЛУГОВОЙ. После зимы, как только начал сходить снег, на земле появляются чудесные нежные пушистые бутончики  Считалось, что сон-трава обладает бактерицидным и успокаивающим действием. Настоями и отварами из сушеного прострела лечили от многих заболеваний.   !</vt:lpstr>
      <vt:lpstr>     Если вам когда-нибудь встретится сон-трава, не уносите с собой ее пушистые колокольчики!  Дальний лес стоит стеной, А в лесу, в глуши лесной, На суку сидит сова. Там растет усни-трава. Говорят, усни-трава Знает сонные слова: Как шепнет свои слова, Сразу сникнет голова. </vt:lpstr>
      <vt:lpstr>ВЕТРЕНИЦА  Только-только сошел снег, а это растение уже цветет! Второе название растения  «ветер». Ветреница имеет прямой стебель, поднимающийся от земли, на конце его — три листа, направленные в разные стороны  </vt:lpstr>
      <vt:lpstr>ФИАЛКА  Появляется он одним из первых весенних первоцветов. Стебелек его тонок и хрупок, а сам цветок вызывает нежные и самые трогательные чувства. Он считается цветком веселого и хорошего настроения. Цветок фиалку называют еще лесной феей. У нее чудесный и нежный запах. По народному предсказанию, этот цветок возник из кусочков неба, упавших на землю.  </vt:lpstr>
      <vt:lpstr>На солнечной опушке, Фиалка расцвела, Лиловенькие ушки, Тихонько подняла. В траве она хоронится, От загребущих рук, Но кто-то ей поклонится, И сразу видно: друг! (Е.Серова)   </vt:lpstr>
      <vt:lpstr>НЕЗАБУДКА «мышиное ухо». Это название цветок получил  из-за покрытых волосками листьев. Народное название цветка – ПРИГОЖНИЦА. Цветок этот достаточно скромный, небольшой, он не выделяется каким-то особенным ароматом, но в то же время почему-то вызывает трепетные чувства у того, кто его созерцает, а небесный цвет лепестков незабудки поражает своей чистотой и глубиной. </vt:lpstr>
      <vt:lpstr>  Незабудка — символ постоянства и верности В древнегреческом мифе рассказывается  о богине цветов Флоре, которая одаривала все растения именами, а про крошечную голубую незабудку забыла. Но вскоре вспомнив про это, она наградила обиженный цветок не только названием, а еще и чудесной силой: возвращать память тем людям, которые забывают своих близких и о том месте где ты родился и вырос. Так маленькая незабудка, уместившаяся у нас на ладони, как бы олицетворяет собой весь мир: мы должны не забывать о своей сущности, о своих корнях и Родине.    </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ВЕСЕННИЕ ПЕРВОЦВЕТЫ</dc:title>
  <dc:creator>User</dc:creator>
  <cp:lastModifiedBy>User</cp:lastModifiedBy>
  <cp:revision>19</cp:revision>
  <dcterms:created xsi:type="dcterms:W3CDTF">2021-04-05T15:10:12Z</dcterms:created>
  <dcterms:modified xsi:type="dcterms:W3CDTF">2021-04-05T18:02:27Z</dcterms:modified>
</cp:coreProperties>
</file>