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48" r:id="rId1"/>
  </p:sldMasterIdLst>
  <p:sldIdLst>
    <p:sldId id="263" r:id="rId2"/>
    <p:sldId id="264" r:id="rId3"/>
    <p:sldId id="266" r:id="rId4"/>
    <p:sldId id="265" r:id="rId5"/>
    <p:sldId id="267" r:id="rId6"/>
    <p:sldId id="268" r:id="rId7"/>
    <p:sldId id="262" r:id="rId8"/>
    <p:sldId id="274" r:id="rId9"/>
    <p:sldId id="269" r:id="rId10"/>
    <p:sldId id="270" r:id="rId11"/>
    <p:sldId id="271" r:id="rId12"/>
    <p:sldId id="273" r:id="rId13"/>
    <p:sldId id="257" r:id="rId14"/>
    <p:sldId id="275" r:id="rId15"/>
    <p:sldId id="276" r:id="rId16"/>
    <p:sldId id="277" r:id="rId17"/>
    <p:sldId id="258" r:id="rId18"/>
    <p:sldId id="25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580" autoAdjust="0"/>
  </p:normalViewPr>
  <p:slideViewPr>
    <p:cSldViewPr>
      <p:cViewPr varScale="1">
        <p:scale>
          <a:sx n="71" d="100"/>
          <a:sy n="71" d="100"/>
        </p:scale>
        <p:origin x="-19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33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&#1042;&#1059;&#1044;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&#1050;&#1086;&#1085;&#1094;&#1077;&#1087;&#1094;&#1080;&#1103;,%20&#1088;.%20&#1103;&#1079;..ppt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&#171;&#1056;&#1059;&#1057;&#1057;&#1050;&#1048;&#1049;%20&#1056;&#1054;&#1044;&#1053;&#1054;&#1049;%20&#1071;&#1047;&#1067;&#1050;&#187;.docx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&#1054;&#1054;&#1055;%20&#1054;&#1054;&#1054;%20&#1060;&#1043;&#1054;&#1057;%20%205%20-%208%20&#1082;&#1083;&#1072;&#1089;&#1089;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1055;&#1088;&#1086;&#1075;&#1088;&#1072;&#1084;&#1084;&#1072;%20&#1087;&#1086;%20&#1084;&#1088;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&#1062;&#1072;&#1088;&#1089;&#1090;&#1074;&#1086;%20&#1082;&#1085;&#1080;&#1075;&#1080;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24744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«Русский  язык и литература в рамках Основной образовательной программы основного общего образования МБОУ «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Устьпаденьгская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ОШ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3933056"/>
            <a:ext cx="6400800" cy="1752600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Заместитель директора по УВР МБОУ «</a:t>
            </a:r>
            <a:r>
              <a:rPr lang="ru-RU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Устьпаденьгская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ОШ» Черныш  Н.В,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Итоговый индивидуальный проект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412776"/>
          <a:ext cx="8208912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7"/>
                <a:gridCol w="2664296"/>
                <a:gridCol w="1944217"/>
                <a:gridCol w="1728192"/>
              </a:tblGrid>
              <a:tr h="370840">
                <a:tc>
                  <a:txBody>
                    <a:bodyPr/>
                    <a:lstStyle/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Обучающийся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Тема ИИП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Руководитель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Дата защиты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Лодыгина</a:t>
                      </a:r>
                    </a:p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Алена Юрьевна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Тестирование как вид учебной деятельности.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Докучаева Г.А,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13.12.2018г.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Исупова</a:t>
                      </a:r>
                    </a:p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Ульяна  Сергеевна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Обрядовый фольклор:  северная  свадьба.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Докучаева Г.А,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19.12.2018г.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Аншукова</a:t>
                      </a:r>
                    </a:p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Татьяна Алексеевна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Немецкие заимствования в русском языке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Дубинина Г.Ф.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5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21.12.2018г.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Стр.321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435280" cy="499715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3.1.2.План внеурочной деятельности МБОУ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Устьпаденьгская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 ОШ.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внеурочной деятельности создаёт условия для повышения качества образования, обеспечивает развитие личности обучающихся, способствует самоопределению учащихся в выборе профиля обучения с учетом возможностей педагогического коллектива.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Внеурочная деятельность в соответствии с требованиями Стандарта организуется по основным направлениям развития личности: </a:t>
            </a:r>
          </a:p>
          <a:p>
            <a:pPr lvl="0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духовно­нравственное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социальное,</a:t>
            </a:r>
          </a:p>
          <a:p>
            <a:pPr lvl="0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общеинтеллектуальное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общекультурное,</a:t>
            </a:r>
          </a:p>
          <a:p>
            <a:pPr lvl="0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спортивно­оздоровительное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Школьная  газета  «Свежий  ветер»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Место учебных предметов 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action="ppaction://hlinkpres?slideindex=1&amp;slidetitle="/>
              </a:rPr>
              <a:t>«Русский  язык» и «Литература»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учебном плане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23528" y="3068960"/>
          <a:ext cx="8517632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9408"/>
                <a:gridCol w="1543000"/>
                <a:gridCol w="864096"/>
                <a:gridCol w="792088"/>
                <a:gridCol w="792088"/>
                <a:gridCol w="720080"/>
                <a:gridCol w="792088"/>
                <a:gridCol w="88478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</a:rPr>
                        <a:t>Предметная  область</a:t>
                      </a:r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Учебные  предметы</a:t>
                      </a:r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Количество  часов</a:t>
                      </a:r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7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</a:rPr>
                        <a:t>Обязательная  часть</a:t>
                      </a:r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Итого</a:t>
                      </a:r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200" b="1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класс</a:t>
                      </a:r>
                      <a:endParaRPr lang="ru-RU" sz="11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  класс</a:t>
                      </a:r>
                      <a:endParaRPr lang="ru-RU" sz="11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  класс</a:t>
                      </a:r>
                      <a:endParaRPr lang="ru-RU" sz="11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 класс</a:t>
                      </a:r>
                      <a:endParaRPr lang="ru-RU" sz="11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 </a:t>
                      </a:r>
                      <a:r>
                        <a:rPr lang="ru-RU" sz="1200" b="1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класс</a:t>
                      </a:r>
                      <a:endParaRPr lang="ru-RU" sz="11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ru-RU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</a:rPr>
                        <a:t>Русский язык и литература</a:t>
                      </a:r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Русский</a:t>
                      </a:r>
                      <a:r>
                        <a:rPr lang="ru-RU" sz="12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12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язык</a:t>
                      </a:r>
                      <a:endParaRPr lang="ru-RU" sz="11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21</a:t>
                      </a:r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Литература</a:t>
                      </a:r>
                      <a:endParaRPr lang="ru-RU" sz="11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13</a:t>
                      </a:r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3600" smtClean="0">
                <a:solidFill>
                  <a:srgbClr val="B00000"/>
                </a:solidFill>
              </a:rPr>
              <a:t>Основные направления реализации Концепции:</a:t>
            </a:r>
          </a:p>
        </p:txBody>
      </p:sp>
      <p:sp>
        <p:nvSpPr>
          <p:cNvPr id="14339" name="Содержимое 4"/>
          <p:cNvSpPr>
            <a:spLocks noGrp="1"/>
          </p:cNvSpPr>
          <p:nvPr>
            <p:ph idx="1"/>
          </p:nvPr>
        </p:nvSpPr>
        <p:spPr>
          <a:xfrm>
            <a:off x="428625" y="1428750"/>
            <a:ext cx="8286750" cy="5214938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dirty="0" smtClean="0"/>
              <a:t>1. Общие направления</a:t>
            </a:r>
          </a:p>
          <a:p>
            <a:pPr>
              <a:buFontTx/>
              <a:buNone/>
            </a:pPr>
            <a:r>
              <a:rPr lang="ru-RU" sz="2800" dirty="0" smtClean="0"/>
              <a:t>2. Русский язык</a:t>
            </a:r>
          </a:p>
          <a:p>
            <a:pPr>
              <a:buFontTx/>
              <a:buNone/>
            </a:pPr>
            <a:r>
              <a:rPr lang="ru-RU" sz="2800" dirty="0" smtClean="0"/>
              <a:t>3. Литература</a:t>
            </a:r>
          </a:p>
          <a:p>
            <a:pPr>
              <a:buFontTx/>
              <a:buNone/>
            </a:pPr>
            <a:r>
              <a:rPr lang="ru-RU" sz="2800" dirty="0" smtClean="0"/>
              <a:t>4. Подготовка кадров</a:t>
            </a:r>
          </a:p>
          <a:p>
            <a:pPr algn="just"/>
            <a:endParaRPr lang="ru-RU" sz="2500" dirty="0" smtClean="0"/>
          </a:p>
          <a:p>
            <a:endParaRPr lang="ru-RU" sz="2400" dirty="0" smtClean="0"/>
          </a:p>
        </p:txBody>
      </p:sp>
      <p:pic>
        <p:nvPicPr>
          <p:cNvPr id="14340" name="Picture 2" descr="http://xn--c1arjr.xn--p1ai/wp-content/uploads/2015/11/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3567113"/>
            <a:ext cx="3929063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0001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Литература</a:t>
            </a:r>
            <a:endParaRPr lang="ru-RU" sz="3600" dirty="0" smtClean="0">
              <a:solidFill>
                <a:srgbClr val="002060"/>
              </a:solidFill>
            </a:endParaRPr>
          </a:p>
        </p:txBody>
      </p:sp>
      <p:sp>
        <p:nvSpPr>
          <p:cNvPr id="19459" name="Содержимое 6"/>
          <p:cNvSpPr>
            <a:spLocks noGrp="1"/>
          </p:cNvSpPr>
          <p:nvPr>
            <p:ph idx="1"/>
          </p:nvPr>
        </p:nvSpPr>
        <p:spPr>
          <a:xfrm>
            <a:off x="357188" y="714375"/>
            <a:ext cx="8572500" cy="5500688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2200" smtClean="0"/>
              <a:t>Необходимо:</a:t>
            </a:r>
          </a:p>
          <a:p>
            <a:pPr algn="just"/>
            <a:r>
              <a:rPr lang="ru-RU" sz="2200" smtClean="0"/>
              <a:t>усилить компонент, направленный на формирование читательских компетенций, а также способности осмысленно воспринимать художественный текст;</a:t>
            </a:r>
          </a:p>
          <a:p>
            <a:pPr algn="just"/>
            <a:r>
              <a:rPr lang="ru-RU" sz="2200" smtClean="0"/>
              <a:t>учитывать возрастные и этнокультурные особенности обучающихся при формировании списка изучаемых произведений (в том числе путем включения в него произведений о жизни и проблемах современных детей и подростков, произведений авторов из числа народов Российской Федерации);</a:t>
            </a:r>
          </a:p>
          <a:p>
            <a:pPr algn="just"/>
            <a:r>
              <a:rPr lang="ru-RU" sz="2200" smtClean="0"/>
              <a:t>определить оптимальное соотношение объема учебного материала и учебного времени, предусмотренного основной образовательной программой на изучение учебного предмета.</a:t>
            </a:r>
          </a:p>
          <a:p>
            <a:pPr algn="just"/>
            <a:endParaRPr lang="ru-RU" sz="2000" smtClean="0"/>
          </a:p>
        </p:txBody>
      </p:sp>
      <p:sp>
        <p:nvSpPr>
          <p:cNvPr id="19460" name="AutoShape 2" descr="https://pp.vk.me/c629230/v629230244/1f6c0/0zCw3kF904c.jpg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1" name="AutoShape 4" descr="https://pp.vk.me/c629230/v629230244/1f6c0/0zCw3kF904c.jpg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0001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Русский язык</a:t>
            </a:r>
            <a:endParaRPr lang="ru-RU" sz="3600" dirty="0" smtClean="0">
              <a:solidFill>
                <a:srgbClr val="002060"/>
              </a:solidFill>
            </a:endParaRPr>
          </a:p>
        </p:txBody>
      </p:sp>
      <p:sp>
        <p:nvSpPr>
          <p:cNvPr id="17411" name="Содержимое 6"/>
          <p:cNvSpPr>
            <a:spLocks noGrp="1"/>
          </p:cNvSpPr>
          <p:nvPr>
            <p:ph idx="1"/>
          </p:nvPr>
        </p:nvSpPr>
        <p:spPr>
          <a:xfrm>
            <a:off x="428625" y="857250"/>
            <a:ext cx="8429625" cy="5500688"/>
          </a:xfrm>
        </p:spPr>
        <p:txBody>
          <a:bodyPr/>
          <a:lstStyle/>
          <a:p>
            <a:pPr algn="just"/>
            <a:r>
              <a:rPr lang="ru-RU" sz="2000" dirty="0" smtClean="0"/>
              <a:t>Необходимо обеспечить оптимальное соотношение между теоретическим изучением языка и формированием практических речевых навыков с учетом состава обучающихся, </a:t>
            </a:r>
            <a:r>
              <a:rPr lang="ru-RU" sz="2000" b="1" dirty="0" smtClean="0"/>
              <a:t>при этом существующее в настоящее время распределение и объем учебных часов, отводимых на изучение учебного предмета, считать оптимальным.</a:t>
            </a:r>
          </a:p>
          <a:p>
            <a:pPr algn="just"/>
            <a:r>
              <a:rPr lang="ru-RU" sz="2000" dirty="0" smtClean="0"/>
              <a:t>Требуется разработка методик преподавания русского языка и других учебных предметов в условиях </a:t>
            </a:r>
            <a:r>
              <a:rPr lang="ru-RU" sz="2000" dirty="0" err="1" smtClean="0"/>
              <a:t>многоязычия</a:t>
            </a:r>
            <a:r>
              <a:rPr lang="ru-RU" sz="2000" dirty="0" smtClean="0"/>
              <a:t>, опирающихся на достижения современной лингвистики и теории межкультурной коммуникации.</a:t>
            </a:r>
          </a:p>
          <a:p>
            <a:pPr algn="just"/>
            <a:r>
              <a:rPr lang="ru-RU" sz="2000" dirty="0" smtClean="0"/>
              <a:t>Государственная итоговая аттестация по учебному предмету должна включать оценку уровня владения не только письменной, но и устной речью.</a:t>
            </a:r>
          </a:p>
          <a:p>
            <a:endParaRPr lang="ru-RU" sz="2000" b="1" dirty="0" smtClean="0"/>
          </a:p>
          <a:p>
            <a:pPr algn="just"/>
            <a:endParaRPr lang="ru-RU" sz="2000" dirty="0" smtClean="0"/>
          </a:p>
        </p:txBody>
      </p:sp>
      <p:sp>
        <p:nvSpPr>
          <p:cNvPr id="17412" name="AutoShape 2" descr="https://pp.vk.me/c629230/v629230244/1f6c0/0zCw3kF904c.jpg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3" name="AutoShape 4" descr="https://pp.vk.me/c629230/v629230244/1f6c0/0zCw3kF904c.jpg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/>
          </p:cNvGraphicFramePr>
          <p:nvPr/>
        </p:nvGraphicFramePr>
        <p:xfrm>
          <a:off x="251520" y="1484784"/>
          <a:ext cx="8517632" cy="33347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9408"/>
                <a:gridCol w="1543000"/>
                <a:gridCol w="864096"/>
                <a:gridCol w="792088"/>
                <a:gridCol w="792088"/>
                <a:gridCol w="720080"/>
                <a:gridCol w="792088"/>
                <a:gridCol w="88478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</a:rPr>
                        <a:t>Предметная  область</a:t>
                      </a:r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Учебные  предметы</a:t>
                      </a:r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</a:rPr>
                        <a:t>Количество  часов</a:t>
                      </a:r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7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</a:rPr>
                        <a:t>Обязательная  часть</a:t>
                      </a:r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800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8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r>
                        <a:rPr lang="ru-RU" sz="1800" b="1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класс</a:t>
                      </a:r>
                      <a:endParaRPr lang="ru-RU" sz="18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  класс</a:t>
                      </a:r>
                      <a:endParaRPr lang="ru-RU" sz="18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  класс</a:t>
                      </a:r>
                      <a:endParaRPr lang="ru-RU" sz="18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 класс</a:t>
                      </a:r>
                      <a:endParaRPr lang="ru-RU" sz="18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 </a:t>
                      </a:r>
                      <a:r>
                        <a:rPr lang="ru-RU" sz="1800" b="1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класс</a:t>
                      </a:r>
                      <a:endParaRPr lang="ru-RU" sz="18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ru-RU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rgbClr val="FF0000"/>
                          </a:solidFill>
                        </a:rPr>
                        <a:t>Русский язык и литература</a:t>
                      </a:r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Русский</a:t>
                      </a:r>
                      <a:r>
                        <a:rPr lang="ru-RU" sz="1800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  <a:r>
                        <a:rPr lang="en-US" sz="1800" dirty="0" err="1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язык</a:t>
                      </a:r>
                      <a:endParaRPr lang="ru-RU" sz="18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ru-RU" sz="18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ru-RU" sz="18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8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8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8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8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Литература</a:t>
                      </a:r>
                      <a:endParaRPr lang="ru-RU" sz="18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8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8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8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8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8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n w="12700"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8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Родной  язык  и  родная  литература</a:t>
                      </a:r>
                      <a:endParaRPr lang="ru-RU" b="1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  <a:hlinkClick r:id="rId2" action="ppaction://hlinkfile"/>
                        </a:rPr>
                        <a:t>Родной  язык 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Родная литература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ln w="12700"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Стр.261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2.3.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Программа воспитания и социализации обучающихся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МБОУ 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Устьпаденьгская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ОШ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554461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Федеральный Закон  «Об образовании в Российской Федерации»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от 29 декабря 2012 г. № 273-ФЗ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Образовательная программа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комплекс требований, определяющих основные характеристики (объем, содержание, планируемые результаты), а также организационно-педагогические условия получения образования определенного уровня и (или) направленности.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Гл. 1 Ст. 2 п. 9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Основные образовательные программы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самостоятельно разрабатываются и утверждаются организацией, осуществляющей образовательную деятельность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Гл. 2 Ст. 12 п. 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900igr.net/up/datas/233025/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Documents and Settings\Buh\Рабочий стол\сканированные документы\пр.1.jpg">
            <a:hlinkClick r:id="rId2" action="ppaction://hlinkfile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548680"/>
            <a:ext cx="3816423" cy="5289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Стр.16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92696"/>
            <a:ext cx="8229600" cy="5976664"/>
          </a:xfrm>
        </p:spPr>
        <p:txBody>
          <a:bodyPr>
            <a:normAutofit fontScale="25000" lnSpcReduction="20000"/>
          </a:bodyPr>
          <a:lstStyle/>
          <a:p>
            <a:pPr marL="0" lvl="0" indent="45085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6400" b="1" dirty="0" smtClean="0" bmk="_Toc414553132">
                <a:solidFill>
                  <a:srgbClr val="FF0000"/>
                </a:solidFill>
                <a:latin typeface="Arial" pitchFamily="34" charset="0"/>
                <a:ea typeface="@Arial Unicode MS"/>
                <a:cs typeface="Times New Roman" pitchFamily="18" charset="0"/>
              </a:rPr>
              <a:t>1.2.4. </a:t>
            </a:r>
            <a:r>
              <a:rPr lang="ru-RU" sz="6400" b="1" dirty="0" err="1" smtClean="0" bmk="_Toc414553132">
                <a:solidFill>
                  <a:srgbClr val="FF0000"/>
                </a:solidFill>
                <a:latin typeface="Arial" pitchFamily="34" charset="0"/>
                <a:ea typeface="@Arial Unicode MS"/>
                <a:cs typeface="Times New Roman" pitchFamily="18" charset="0"/>
              </a:rPr>
              <a:t>Метапредметные</a:t>
            </a:r>
            <a:r>
              <a:rPr lang="ru-RU" sz="6400" b="1" dirty="0" smtClean="0" bmk="_Toc414553132">
                <a:solidFill>
                  <a:srgbClr val="FF0000"/>
                </a:solidFill>
                <a:latin typeface="Arial" pitchFamily="34" charset="0"/>
                <a:ea typeface="@Arial Unicode MS"/>
                <a:cs typeface="Times New Roman" pitchFamily="18" charset="0"/>
              </a:rPr>
              <a:t> результаты освоения ООП</a:t>
            </a:r>
            <a:endParaRPr lang="ru-RU" sz="6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6400" dirty="0" err="1" smtClean="0">
                <a:solidFill>
                  <a:srgbClr val="FF0000"/>
                </a:solidFill>
                <a:latin typeface="Times"/>
                <a:ea typeface="Calibri" pitchFamily="34" charset="0"/>
                <a:cs typeface="Times New Roman" pitchFamily="18" charset="0"/>
              </a:rPr>
              <a:t>Метапредметные</a:t>
            </a:r>
            <a:r>
              <a:rPr lang="ru-RU" sz="6400" dirty="0" smtClean="0">
                <a:solidFill>
                  <a:srgbClr val="FF0000"/>
                </a:solidFill>
                <a:latin typeface="Times"/>
                <a:ea typeface="Calibri" pitchFamily="34" charset="0"/>
                <a:cs typeface="Times New Roman" pitchFamily="18" charset="0"/>
              </a:rPr>
              <a:t> результаты </a:t>
            </a:r>
            <a:r>
              <a:rPr lang="ru-RU" sz="6400" dirty="0" smtClean="0">
                <a:solidFill>
                  <a:srgbClr val="FF0000"/>
                </a:solidFill>
                <a:latin typeface="Times"/>
                <a:ea typeface="Calibri" pitchFamily="34" charset="0"/>
                <a:cs typeface="Helvetica"/>
              </a:rPr>
              <a:t>включают освоенные обучающимися </a:t>
            </a:r>
            <a:r>
              <a:rPr lang="ru-RU" sz="6400" dirty="0" err="1" smtClean="0">
                <a:solidFill>
                  <a:srgbClr val="FF0000"/>
                </a:solidFill>
                <a:latin typeface="Times"/>
                <a:ea typeface="Calibri" pitchFamily="34" charset="0"/>
                <a:cs typeface="Helvetica"/>
              </a:rPr>
              <a:t>межпредметные</a:t>
            </a:r>
            <a:r>
              <a:rPr lang="ru-RU" sz="6400" dirty="0" smtClean="0">
                <a:solidFill>
                  <a:srgbClr val="FF0000"/>
                </a:solidFill>
                <a:latin typeface="Times"/>
                <a:ea typeface="Calibri" pitchFamily="34" charset="0"/>
                <a:cs typeface="Helvetica"/>
              </a:rPr>
              <a:t> понятия и универсальные учебные </a:t>
            </a:r>
            <a:r>
              <a:rPr lang="ru-RU" sz="6400" dirty="0" err="1" smtClean="0">
                <a:solidFill>
                  <a:srgbClr val="FF0000"/>
                </a:solidFill>
                <a:latin typeface="Times"/>
                <a:ea typeface="Calibri" pitchFamily="34" charset="0"/>
                <a:cs typeface="Helvetica"/>
              </a:rPr>
              <a:t>деи</a:t>
            </a:r>
            <a:r>
              <a:rPr lang="ru-RU" sz="6400" dirty="0" err="1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Cambria Math" pitchFamily="18" charset="0"/>
              </a:rPr>
              <a:t>̆</a:t>
            </a:r>
            <a:r>
              <a:rPr lang="ru-RU" sz="6400" dirty="0" err="1" smtClean="0">
                <a:solidFill>
                  <a:srgbClr val="FF0000"/>
                </a:solidFill>
                <a:latin typeface="Times"/>
                <a:ea typeface="Calibri" pitchFamily="34" charset="0"/>
                <a:cs typeface="Times New Roman" pitchFamily="18" charset="0"/>
              </a:rPr>
              <a:t>ствия</a:t>
            </a:r>
            <a:r>
              <a:rPr lang="ru-RU" sz="6400" dirty="0" smtClean="0">
                <a:solidFill>
                  <a:srgbClr val="FF0000"/>
                </a:solidFill>
                <a:latin typeface="Times"/>
                <a:ea typeface="Calibri" pitchFamily="34" charset="0"/>
                <a:cs typeface="Helvetica"/>
              </a:rPr>
              <a:t> (</a:t>
            </a:r>
            <a:r>
              <a:rPr lang="ru-RU" sz="6400" dirty="0" smtClean="0">
                <a:solidFill>
                  <a:srgbClr val="FF0000"/>
                </a:solidFill>
                <a:latin typeface="Times"/>
                <a:ea typeface="Calibri" pitchFamily="34" charset="0"/>
                <a:cs typeface="Times New Roman" pitchFamily="18" charset="0"/>
              </a:rPr>
              <a:t>регулятивные</a:t>
            </a:r>
            <a:r>
              <a:rPr lang="ru-RU" sz="6400" dirty="0" smtClean="0">
                <a:solidFill>
                  <a:srgbClr val="FF0000"/>
                </a:solidFill>
                <a:latin typeface="Times"/>
                <a:ea typeface="Calibri" pitchFamily="34" charset="0"/>
                <a:cs typeface="Helvetica"/>
              </a:rPr>
              <a:t>, </a:t>
            </a:r>
            <a:r>
              <a:rPr lang="ru-RU" sz="6400" dirty="0" smtClean="0">
                <a:solidFill>
                  <a:srgbClr val="FF0000"/>
                </a:solidFill>
                <a:latin typeface="Times"/>
                <a:ea typeface="Calibri" pitchFamily="34" charset="0"/>
                <a:cs typeface="Times New Roman" pitchFamily="18" charset="0"/>
              </a:rPr>
              <a:t>познавательные</a:t>
            </a:r>
            <a:r>
              <a:rPr lang="ru-RU" sz="6400" dirty="0" smtClean="0">
                <a:solidFill>
                  <a:srgbClr val="FF0000"/>
                </a:solidFill>
                <a:latin typeface="Times"/>
                <a:ea typeface="Calibri" pitchFamily="34" charset="0"/>
                <a:cs typeface="Helvetica"/>
              </a:rPr>
              <a:t>,	</a:t>
            </a:r>
            <a:r>
              <a:rPr lang="ru-RU" sz="6400" dirty="0" smtClean="0">
                <a:solidFill>
                  <a:srgbClr val="FF0000"/>
                </a:solidFill>
                <a:latin typeface="Times"/>
                <a:ea typeface="Calibri" pitchFamily="34" charset="0"/>
                <a:cs typeface="Times New Roman" pitchFamily="18" charset="0"/>
              </a:rPr>
              <a:t>коммуникативные</a:t>
            </a:r>
            <a:r>
              <a:rPr lang="ru-RU" sz="6400" dirty="0" smtClean="0">
                <a:solidFill>
                  <a:srgbClr val="FF0000"/>
                </a:solidFill>
                <a:latin typeface="Times"/>
                <a:ea typeface="Calibri" pitchFamily="34" charset="0"/>
                <a:cs typeface="Helvetica"/>
              </a:rPr>
              <a:t>)</a:t>
            </a:r>
            <a:r>
              <a:rPr lang="ru-RU" sz="64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6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64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Межпредметные</a:t>
            </a:r>
            <a:r>
              <a:rPr lang="ru-RU" sz="6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понятия</a:t>
            </a:r>
            <a:endParaRPr lang="ru-RU" sz="6400" dirty="0" smtClean="0">
              <a:latin typeface="Arial" pitchFamily="34" charset="0"/>
              <a:cs typeface="Arial" pitchFamily="34" charset="0"/>
            </a:endParaRPr>
          </a:p>
          <a:p>
            <a:pPr marL="0" lvl="0"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6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Условием формирования </a:t>
            </a:r>
            <a:r>
              <a:rPr lang="ru-RU" sz="64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межпредметных</a:t>
            </a:r>
            <a:r>
              <a:rPr lang="ru-RU" sz="6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понятий,  таких, как система, </a:t>
            </a:r>
            <a:r>
              <a:rPr lang="ru-RU" sz="6400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факт, закономерность, феномен, анализ, синтез </a:t>
            </a:r>
            <a:r>
              <a:rPr lang="ru-RU" sz="6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является овладение обучающимися основами читательской компетенции, приобретение навыков работы с информацией, участие  в проектной деятельности</a:t>
            </a:r>
            <a:r>
              <a:rPr lang="ru-RU" sz="6400" dirty="0" smtClean="0">
                <a:latin typeface="Times New Roman" pitchFamily="18" charset="0"/>
                <a:ea typeface="Calibri" pitchFamily="34" charset="0"/>
                <a:cs typeface="Times New Roman" pitchFamily="18" charset="0"/>
                <a:hlinkClick r:id="rId2" action="ppaction://hlinkfile"/>
              </a:rPr>
              <a:t>. </a:t>
            </a:r>
            <a:r>
              <a:rPr lang="ru-RU" sz="64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" action="ppaction://hlinkfile"/>
              </a:rPr>
              <a:t>В основной школе на всех предметах будет продолжена работа по формированию и развитию </a:t>
            </a:r>
            <a:r>
              <a:rPr lang="ru-RU" sz="6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" action="ppaction://hlinkfile"/>
              </a:rPr>
              <a:t>основ читательской компетенции</a:t>
            </a:r>
            <a:r>
              <a:rPr lang="ru-RU" sz="64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2" action="ppaction://hlinkfile"/>
              </a:rPr>
              <a:t>. </a:t>
            </a:r>
            <a:r>
              <a:rPr lang="ru-RU" sz="6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Обучающиеся овладеют чтением как средством осуществления своих дальнейших планов: продолжения образования и самообразования, осознанного планирования своего актуального и перспективного круга чтения, в том числе </a:t>
            </a:r>
            <a:r>
              <a:rPr lang="ru-RU" sz="64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досугового</a:t>
            </a:r>
            <a:r>
              <a:rPr lang="ru-RU" sz="6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подготовки к трудовой и социальной деятельности. У выпускников будет сформирована потребность в систематическом чтении как средстве познания мира и себя в этом мире, гармонизации отношений человека и общества, создании образа «потребного будущего».</a:t>
            </a:r>
            <a:endParaRPr lang="ru-RU" sz="6400" dirty="0" smtClean="0">
              <a:latin typeface="Arial" pitchFamily="34" charset="0"/>
              <a:cs typeface="Arial" pitchFamily="34" charset="0"/>
            </a:endParaRPr>
          </a:p>
          <a:p>
            <a:pPr marL="0" lvl="0"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6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изучении учебных предметов обучающиеся усовершенствуют приобретенные на первом уровне </a:t>
            </a:r>
            <a:r>
              <a:rPr lang="ru-RU" sz="6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навыки работы с информацией</a:t>
            </a:r>
            <a:r>
              <a:rPr lang="ru-RU" sz="6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пополнят их. Они смогут работать с текстами, преобразовывать и интерпретировать содержащуюся в них информацию, в том числе:</a:t>
            </a:r>
            <a:endParaRPr lang="ru-RU" sz="6400" dirty="0" smtClean="0">
              <a:latin typeface="Arial" pitchFamily="34" charset="0"/>
              <a:cs typeface="Arial" pitchFamily="34" charset="0"/>
            </a:endParaRPr>
          </a:p>
          <a:p>
            <a:pPr marL="0" lvl="0"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6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 систематизировать, сопоставлять, анализировать, обобщать и интерпретировать информацию, содержащуюся в готовых информационных объектах;</a:t>
            </a:r>
            <a:endParaRPr lang="ru-RU" sz="6400" dirty="0" smtClean="0">
              <a:latin typeface="Arial" pitchFamily="34" charset="0"/>
              <a:cs typeface="Arial" pitchFamily="34" charset="0"/>
            </a:endParaRPr>
          </a:p>
          <a:p>
            <a:pPr marL="0" lvl="0"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6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 выделять главную и избыточную информацию, выполнять смысловое свертывание выделенных фактов, мыслей; представлять информацию в сжатой словесной форме (в виде плана или тезисов) и в наглядно-символической форме (в виде таблиц, графических схем и диаграмм, карт понятий — концептуальных диаграмм, опорных конспектов);</a:t>
            </a:r>
            <a:endParaRPr lang="ru-RU" sz="6400" dirty="0" smtClean="0">
              <a:latin typeface="Arial" pitchFamily="34" charset="0"/>
              <a:cs typeface="Arial" pitchFamily="34" charset="0"/>
            </a:endParaRPr>
          </a:p>
          <a:p>
            <a:pPr marL="0" lvl="0"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6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 заполнять и дополнять таблицы, схемы, диаграммы, тексты.</a:t>
            </a:r>
            <a:endParaRPr lang="ru-RU" sz="64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252040" y="43934"/>
            <a:ext cx="6399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188640"/>
            <a:ext cx="4474840" cy="778098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Стр.17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ходе изучения всех учебных предметов обучающиеся 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приобретут опыт проектной деятельности</a:t>
            </a: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как особой формы учебной работы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, способствующей воспитанию самостоятельности, инициативности, ответственности, повышению мотивации и эффективности учебной деятельности; в ходе реализации исходного замысла на практическом уровне овладеют умением выбирать адекватные стоящей задаче средства, принимать решения, в том числе и в ситуациях неопределенности. Они получат возможность развить способность к разработке нескольких вариантов решений, к поиску нестандартных решений, поиску и осуществлению наиболее приемлемого решения.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0"/>
            <a:ext cx="8229600" cy="6858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</a:t>
            </a:r>
          </a:p>
          <a:p>
            <a:pPr marL="0" indent="0" algn="ctr">
              <a:buNone/>
            </a:pPr>
            <a:r>
              <a:rPr lang="ru-RU" sz="48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«Я- учитель. Проба сил»</a:t>
            </a:r>
          </a:p>
          <a:p>
            <a:pPr marL="0" indent="0" algn="ctr">
              <a:buNone/>
            </a:pPr>
            <a:endParaRPr lang="ru-RU" sz="4800" b="1" i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4800" b="1" i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4800" b="1" i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4800" b="1" i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2400" b="1" i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1800" b="1" i="1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18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«Устьпаденьгская ОШ»</a:t>
            </a:r>
          </a:p>
          <a:p>
            <a:pPr marL="0" indent="0" algn="ctr">
              <a:buNone/>
            </a:pPr>
            <a:r>
              <a:rPr lang="ru-RU" sz="18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</a:t>
            </a:r>
            <a:r>
              <a:rPr lang="ru-RU" sz="1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</a:t>
            </a:r>
            <a:endParaRPr lang="ru-RU" sz="1800" b="1" i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988840"/>
            <a:ext cx="5256584" cy="39385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5"/>
            <a:ext cx="7992888" cy="115212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«Можно ли тимуровцев  считать волонтерами? По книге А.П.Гайдара «Тимур и его команда»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Учитель\Рабочий стол\конференция после обеда\100D3200\DSC_15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492896"/>
            <a:ext cx="6154749" cy="40925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Общешкольная конференция проектных работ</a:t>
            </a:r>
            <a:b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«Калейдоскоп  проектов» 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Documents and Settings\user\Рабочий стол\depositphotos_52283153-stock-illustration-hand-book-logo.jpg">
            <a:hlinkClick r:id="rId2" action="ppaction://hlinkfile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916832"/>
            <a:ext cx="421184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610</Words>
  <Application>Microsoft Office PowerPoint</Application>
  <PresentationFormat>Экран (4:3)</PresentationFormat>
  <Paragraphs>139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«Русский  язык и литература в рамках Основной образовательной программы основного общего образования МБОУ «Устьпаденьгская ОШ</vt:lpstr>
      <vt:lpstr>Слайд 2</vt:lpstr>
      <vt:lpstr>Слайд 3</vt:lpstr>
      <vt:lpstr>Слайд 4</vt:lpstr>
      <vt:lpstr>Стр.16</vt:lpstr>
      <vt:lpstr>Стр.17</vt:lpstr>
      <vt:lpstr>Слайд 7</vt:lpstr>
      <vt:lpstr>Проект  «Можно ли тимуровцев  считать волонтерами? По книге А.П.Гайдара «Тимур и его команда»</vt:lpstr>
      <vt:lpstr>Общешкольная конференция проектных работ  «Калейдоскоп  проектов» </vt:lpstr>
      <vt:lpstr>Итоговый индивидуальный проект</vt:lpstr>
      <vt:lpstr>Стр.321</vt:lpstr>
      <vt:lpstr>Школьная  газета  «Свежий  ветер»</vt:lpstr>
      <vt:lpstr>Место учебных предметов  «Русский  язык» и «Литература»  в учебном плане </vt:lpstr>
      <vt:lpstr>Основные направления реализации Концепции:</vt:lpstr>
      <vt:lpstr>Литература</vt:lpstr>
      <vt:lpstr>Русский язык</vt:lpstr>
      <vt:lpstr>Слайд 17</vt:lpstr>
      <vt:lpstr>Стр.261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Денис</cp:lastModifiedBy>
  <cp:revision>29</cp:revision>
  <dcterms:created xsi:type="dcterms:W3CDTF">2019-01-28T12:45:25Z</dcterms:created>
  <dcterms:modified xsi:type="dcterms:W3CDTF">2019-01-28T23:06:24Z</dcterms:modified>
</cp:coreProperties>
</file>