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198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01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9375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793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2939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1017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912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089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42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532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477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673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87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829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041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591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3A7FE-36DE-4BDD-98A9-279049A5BC9C}" type="datetimeFigureOut">
              <a:rPr lang="ru-RU" smtClean="0"/>
              <a:pPr/>
              <a:t>14.02.2021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7148C7A-9858-493F-9CF0-8C1403BE83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9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11.wmf"/><Relationship Id="rId3" Type="http://schemas.openxmlformats.org/officeDocument/2006/relationships/image" Target="../media/image1.png"/><Relationship Id="rId7" Type="http://schemas.openxmlformats.org/officeDocument/2006/relationships/image" Target="../media/image8.wmf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10.wmf"/><Relationship Id="rId5" Type="http://schemas.openxmlformats.org/officeDocument/2006/relationships/image" Target="../media/image7.wmf"/><Relationship Id="rId15" Type="http://schemas.openxmlformats.org/officeDocument/2006/relationships/image" Target="../media/image12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9.wmf"/><Relationship Id="rId1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1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1283" y="1353787"/>
            <a:ext cx="7813964" cy="2697049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ОГЭ</a:t>
            </a:r>
            <a:br>
              <a:rPr lang="ru-RU" sz="40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Arial Black" pitchFamily="34" charset="0"/>
              </a:rPr>
              <a:t>Приемы решения практико-ориентированных задач 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993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38282" y="0"/>
            <a:ext cx="8715436" cy="6572272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Определите, какие месяцы соответствуют указанному в таблице количеству израсходованных гигабайтов.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09720" y="1428737"/>
          <a:ext cx="8358244" cy="117071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0529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9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96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29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129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480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 err="1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Израсходо</a:t>
                      </a:r>
                      <a:endParaRPr lang="ru-RU" sz="1600" b="1" i="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i="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ванные минуты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225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275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 мин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1597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Номера месяцев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1837634" y="2357430"/>
            <a:ext cx="883036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Заполните таблицу, в ответ запишите подряд числа,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соответствующие номерам месяцев, без пробелов, запятых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других дополнительных символов (например, для мая,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января, ноября, августа, в ответ нужно записать число 51118).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3"/>
          <p:cNvSpPr txBox="1">
            <a:spLocks/>
          </p:cNvSpPr>
          <p:nvPr/>
        </p:nvSpPr>
        <p:spPr>
          <a:xfrm>
            <a:off x="8167670" y="4643446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5624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786190"/>
            <a:ext cx="5838206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861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3500438"/>
            <a:ext cx="9144000" cy="264320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</a:p>
          <a:p>
            <a:pPr marL="0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Ноябрь - это 11 месяц. По графику определяем, сколько абонент наговорил минут и использовал гигабайт. Итого: 375 минут и 3,2 Гб.</a:t>
            </a:r>
          </a:p>
          <a:p>
            <a:pPr marL="0" indent="0">
              <a:buNone/>
            </a:pP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Тариф стоит 400 рублей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включает в себя : 350 минут и 2,8 Гб Интернета</a:t>
            </a:r>
            <a:r>
              <a:rPr lang="ru-RU" sz="8000" b="1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Значит, оплатит абонент должен : 1)за 375-350 =25 мин, </a:t>
            </a:r>
          </a:p>
          <a:p>
            <a:pPr marL="0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25 мин. ∙ 3руб./ мин.=75руб.</a:t>
            </a:r>
          </a:p>
          <a:p>
            <a:pPr fontAlgn="ctr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2)3,2 Гб -2,8 Гб = 0,4 Гб - 90руб. (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Мобильный интернет: дополнительные пакеты по 0,4 Гб-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90руб. за пакет</a:t>
            </a: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Итого за ноябрь: 400руб. + 75руб. + 90 руб. =565 руб.</a:t>
            </a: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90874" y="-1628775"/>
            <a:ext cx="46672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1158" y="357166"/>
            <a:ext cx="637539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738282" y="1"/>
            <a:ext cx="89297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2. Сколько рублей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потратил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абонент на услуги связи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ноябре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738414" y="1000108"/>
            <a:ext cx="3929090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487983" y="2035959"/>
            <a:ext cx="2358248" cy="79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одержимое 3"/>
          <p:cNvSpPr txBox="1">
            <a:spLocks/>
          </p:cNvSpPr>
          <p:nvPr/>
        </p:nvSpPr>
        <p:spPr>
          <a:xfrm>
            <a:off x="7739074" y="6000768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565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11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99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2381240" y="0"/>
            <a:ext cx="7429520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месяцев в 2018 году абонент превышал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лимит по пакету исходящих минут?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352" y="1285860"/>
            <a:ext cx="605186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738546" y="2000240"/>
            <a:ext cx="4429156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809720" y="4500570"/>
            <a:ext cx="8858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Тариф стоит 400 рублей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включает в себя : 350 минут и 2,8 Гб Интернета</a:t>
            </a:r>
            <a:endParaRPr lang="ru-RU" sz="2000" dirty="0"/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8953520" y="785794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1719526" y="4929199"/>
            <a:ext cx="89484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Сколько месяцев в 2018 году абонент превышал лимит либо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пакету минут, либо по пакету мобильного интернета?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3"/>
          <p:cNvSpPr txBox="1">
            <a:spLocks/>
          </p:cNvSpPr>
          <p:nvPr/>
        </p:nvSpPr>
        <p:spPr>
          <a:xfrm>
            <a:off x="7953388" y="5929330"/>
            <a:ext cx="2500330" cy="642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24034" y="857232"/>
            <a:ext cx="3571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месяцы 11 и 12</a:t>
            </a:r>
          </a:p>
        </p:txBody>
      </p:sp>
      <p:sp>
        <p:nvSpPr>
          <p:cNvPr id="13" name="Freeform 113"/>
          <p:cNvSpPr>
            <a:spLocks/>
          </p:cNvSpPr>
          <p:nvPr/>
        </p:nvSpPr>
        <p:spPr bwMode="auto">
          <a:xfrm>
            <a:off x="3738546" y="1428736"/>
            <a:ext cx="4429156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rgbClr val="FF66FF">
              <a:alpha val="30196"/>
            </a:srgb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881158" y="5857892"/>
            <a:ext cx="55007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месяцы  2, 4, 10, 11 и 12</a:t>
            </a: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12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013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7" grpId="0"/>
      <p:bldP spid="8" grpId="0"/>
      <p:bldP spid="54277" grpId="0"/>
      <p:bldP spid="11" grpId="0"/>
      <p:bldP spid="12" grpId="0"/>
      <p:bldP spid="13" grpId="0" animBg="1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2059769" y="1"/>
            <a:ext cx="80724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конце 2018 года оператор связи предложил абоненту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перейти на новый тариф, условия которого приведены в таблице.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81158" y="1142984"/>
          <a:ext cx="5072098" cy="5135880"/>
        </p:xfrm>
        <a:graphic>
          <a:graphicData uri="http://schemas.openxmlformats.org/drawingml/2006/table">
            <a:tbl>
              <a:tblPr firstRow="1" bandRow="1">
                <a:solidFill>
                  <a:srgbClr val="FF9999"/>
                </a:solidFill>
                <a:tableStyleId>{93296810-A885-4BE3-A3E7-6D5BEEA58F35}</a:tableStyleId>
              </a:tblPr>
              <a:tblGrid>
                <a:gridCol w="3598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39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1695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Стоимость перехода на тариф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0 руб</a:t>
                      </a:r>
                      <a:r>
                        <a:rPr lang="ru-RU" dirty="0"/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Абонентская плата в месяц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350 руб.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695">
                <a:tc gridSpan="2"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абонентскую плату ежемесячно включены: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пакет исходящих минут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300 минут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пакет мобильного интернета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 Гб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пакет SMS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100 SMS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69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после расходования пакетов: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входящие вызовы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j-lt"/>
                          <a:ea typeface="Times New Roman"/>
                          <a:cs typeface="Times New Roman"/>
                        </a:rPr>
                        <a:t>0 руб./мин.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исходящие вызовы*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3 руб./мин.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мобильный интернет: дополнительные пакеты по 1 Гб интернет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200 руб. за пакет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16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+mj-lt"/>
                          <a:ea typeface="Times New Roman"/>
                          <a:cs typeface="Times New Roman"/>
                        </a:rPr>
                        <a:t>SMS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+mj-lt"/>
                          <a:ea typeface="Times New Roman"/>
                          <a:cs typeface="Times New Roman"/>
                        </a:rPr>
                        <a:t>2 руб./шт.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1738282" y="5929330"/>
            <a:ext cx="49292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*исходящие вызовы на номера, зарегистрированные на территории РФ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7070540" y="1071546"/>
            <a:ext cx="372935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Абонент решает, перейти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 ему на новый тариф,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посчитав, сколько бы он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потратил на услуги связи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за2018 г., если бы пользовался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им. Если получится меньше,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он потратил фактически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2018 г., то абонент примет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 сменить тариф.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Перейдет ли абонент на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новый тариф?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ответ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запишите ежемесячную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абонентскую плату по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тарифу, который выберет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абонент </a:t>
            </a:r>
            <a:r>
              <a:rPr lang="ru-RU" sz="20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2019 год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tx1"/>
                </a:solidFill>
              </a:rPr>
              <a:pPr/>
              <a:t>13</a:t>
            </a:fld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04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6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/>
      <p:bldP spid="66563" grpId="1"/>
      <p:bldP spid="66564" grpId="0"/>
      <p:bldP spid="66564" grpId="1"/>
      <p:bldP spid="6656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4233" y="214290"/>
            <a:ext cx="605186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024034" y="214290"/>
            <a:ext cx="13573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0" y="3071811"/>
            <a:ext cx="8858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Настоящий тариф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стоит 400 рублей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включает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в себя :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350 минут и 2,8 Гб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Интернета.</a:t>
            </a:r>
          </a:p>
          <a:p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Сверх пакета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исходящие вызовы- 3руб./ мин, мобильный интернет по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0,4 Гб- 90руб. за пакет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4286256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 год потратил абонент на настоящем тарифе : 400 ∙ 12 = 4800руб. –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абонен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плата , всего: 4800+ 45(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+ 90(а) +45(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)+165(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+75(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=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5220руб.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24000" y="5842338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 год потратит абонент, если 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перейдет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на новый тариф :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350 ∙ 12 = 4200руб.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абонен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платы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4200 +75(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мр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+154(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ап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+ 75(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+229(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 +225(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)=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4958руб.</a:t>
            </a: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8310578" y="6000768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350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4929199"/>
            <a:ext cx="88582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Новый тариф стоит 350 рублей и включает в себя : 300 минут и 3 Гб Интернета. Сверх пакета: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исходящие вызовы- 3руб./ мин, мобильный интернет по 1 Гб- 200руб. за пакет</a:t>
            </a:r>
            <a:endParaRPr lang="ru-RU" sz="20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238612" y="1214422"/>
            <a:ext cx="4500594" cy="158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13"/>
          <p:cNvSpPr>
            <a:spLocks/>
          </p:cNvSpPr>
          <p:nvPr/>
        </p:nvSpPr>
        <p:spPr bwMode="auto">
          <a:xfrm>
            <a:off x="4238612" y="642918"/>
            <a:ext cx="4500594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rgbClr val="FF66FF">
              <a:alpha val="30196"/>
            </a:srgb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Freeform 113"/>
          <p:cNvSpPr>
            <a:spLocks/>
          </p:cNvSpPr>
          <p:nvPr/>
        </p:nvSpPr>
        <p:spPr bwMode="auto">
          <a:xfrm>
            <a:off x="4238612" y="285728"/>
            <a:ext cx="4500594" cy="571504"/>
          </a:xfrm>
          <a:custGeom>
            <a:avLst/>
            <a:gdLst>
              <a:gd name="T0" fmla="*/ 32 w 5824"/>
              <a:gd name="T1" fmla="*/ 904 h 904"/>
              <a:gd name="T2" fmla="*/ 5824 w 5824"/>
              <a:gd name="T3" fmla="*/ 904 h 904"/>
              <a:gd name="T4" fmla="*/ 5816 w 5824"/>
              <a:gd name="T5" fmla="*/ 0 h 904"/>
              <a:gd name="T6" fmla="*/ 0 w 5824"/>
              <a:gd name="T7" fmla="*/ 0 h 904"/>
              <a:gd name="T8" fmla="*/ 0 60000 65536"/>
              <a:gd name="T9" fmla="*/ 0 60000 65536"/>
              <a:gd name="T10" fmla="*/ 0 60000 65536"/>
              <a:gd name="T11" fmla="*/ 0 60000 65536"/>
              <a:gd name="T12" fmla="*/ 0 w 5824"/>
              <a:gd name="T13" fmla="*/ 0 h 904"/>
              <a:gd name="T14" fmla="*/ 5824 w 5824"/>
              <a:gd name="T15" fmla="*/ 904 h 90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24" h="904">
                <a:moveTo>
                  <a:pt x="32" y="904"/>
                </a:moveTo>
                <a:lnTo>
                  <a:pt x="5824" y="904"/>
                </a:lnTo>
                <a:lnTo>
                  <a:pt x="5816" y="0"/>
                </a:lnTo>
                <a:lnTo>
                  <a:pt x="0" y="0"/>
                </a:lnTo>
              </a:path>
            </a:pathLst>
          </a:custGeom>
          <a:solidFill>
            <a:schemeClr val="tx2">
              <a:lumMod val="40000"/>
              <a:lumOff val="60000"/>
              <a:alpha val="30196"/>
            </a:schemeClr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14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91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2.59259E-6 L -0.58281 -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00" y="-5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-0.04074 L -1.01737 0.1062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00" y="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-0.46458 0.47269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0" y="2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137559"/>
            <a:ext cx="8596668" cy="1721922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solidFill>
                  <a:schemeClr val="accent2">
                    <a:lumMod val="75000"/>
                  </a:schemeClr>
                </a:solidFill>
              </a:rPr>
              <a:t>ЗАДАЧИ О ТЕПЛИЦЕ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634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65017"/>
            <a:ext cx="8596668" cy="374733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87533"/>
            <a:ext cx="7481014" cy="5260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Петрович решил построить на дачном участке</a:t>
            </a:r>
          </a:p>
          <a:p>
            <a:pPr marL="0" indent="0">
              <a:buNone/>
            </a:pPr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теплицу длиной 4м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сделал прямоугольный фундамент. Для каркаса теплицы Сергей Петрович заказал металлические  </a:t>
            </a:r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дуги в форме полуокружностей длиной 5м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и покрытие для обтяжки. Отдельно требуется купить пленку для передней и задней стенок  теплицы. В передней стенке планируется </a:t>
            </a:r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показанный на рисунке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прямоугольником ВСС1В1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точки В,О,С делят отрезок А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четыре равные части. Внутри теплицы Сергей Петрович планирует сделать </a:t>
            </a:r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грядки по длине теплицы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одну центральную широкую грядку и две узкие грядки по краям. Между грядками будут </a:t>
            </a:r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дорожки  шириной 40см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которых необходимо купить </a:t>
            </a:r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тротуарную плитку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размером 20смХ20см.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16196" t="14011" r="9053" b="45681"/>
          <a:stretch>
            <a:fillRect/>
          </a:stretch>
        </p:blipFill>
        <p:spPr bwMode="auto">
          <a:xfrm>
            <a:off x="7837713" y="4352306"/>
            <a:ext cx="4168240" cy="2392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7020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486888" y="153888"/>
            <a:ext cx="10030280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ru-RU" sz="20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Какое </a:t>
            </a:r>
            <a:r>
              <a:rPr lang="ru-RU" sz="2000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наименьшее </a:t>
            </a:r>
            <a:r>
              <a:rPr lang="ru-RU" sz="20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количество дуг нужно заказать,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чтобы расстояние между соседними дугами было не более 60см?</a:t>
            </a:r>
            <a:endParaRPr lang="ru-RU" sz="2000" dirty="0">
              <a:latin typeface="Arial Black" pitchFamily="34" charset="0"/>
              <a:cs typeface="Arial" pitchFamily="34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 Black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10800000" flipH="1">
            <a:off x="1980728" y="1240228"/>
            <a:ext cx="4664550" cy="6230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15"/>
          <p:cNvSpPr>
            <a:spLocks noChangeArrowheads="1"/>
          </p:cNvSpPr>
          <p:nvPr/>
        </p:nvSpPr>
        <p:spPr bwMode="auto">
          <a:xfrm>
            <a:off x="1952597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6" name="Oval 15"/>
          <p:cNvSpPr>
            <a:spLocks noChangeArrowheads="1"/>
          </p:cNvSpPr>
          <p:nvPr/>
        </p:nvSpPr>
        <p:spPr bwMode="auto">
          <a:xfrm>
            <a:off x="6453191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7" name="Левая фигурная скобка 6"/>
          <p:cNvSpPr/>
          <p:nvPr/>
        </p:nvSpPr>
        <p:spPr>
          <a:xfrm rot="16200000">
            <a:off x="3845703" y="-607246"/>
            <a:ext cx="928694" cy="45720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4024298" y="1785926"/>
            <a:ext cx="78581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4м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9" name="Содержимое 3"/>
          <p:cNvSpPr txBox="1">
            <a:spLocks/>
          </p:cNvSpPr>
          <p:nvPr/>
        </p:nvSpPr>
        <p:spPr>
          <a:xfrm>
            <a:off x="1809720" y="2285992"/>
            <a:ext cx="8215370" cy="13573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4м=400см,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х-количество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отрезков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400:х     60; 400:60   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;             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;  х=7, тогда дуг-8        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0" name="Левая фигурная скобка 9"/>
          <p:cNvSpPr/>
          <p:nvPr/>
        </p:nvSpPr>
        <p:spPr>
          <a:xfrm rot="16200000" flipH="1">
            <a:off x="5984081" y="540524"/>
            <a:ext cx="428628" cy="776295"/>
          </a:xfrm>
          <a:prstGeom prst="leftBrace">
            <a:avLst>
              <a:gd name="adj1" fmla="val 8333"/>
              <a:gd name="adj2" fmla="val 4613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2809852" y="2928934"/>
          <a:ext cx="300038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Формула" r:id="rId3" imgW="126835" imgH="152202" progId="Equation.3">
                  <p:embed/>
                </p:oleObj>
              </mc:Choice>
              <mc:Fallback>
                <p:oleObj name="Формула" r:id="rId3" imgW="126835" imgH="152202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9852" y="2928934"/>
                        <a:ext cx="300038" cy="36036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7" name="Object 3"/>
          <p:cNvGraphicFramePr>
            <a:graphicFrameLocks noChangeAspect="1"/>
          </p:cNvGraphicFramePr>
          <p:nvPr/>
        </p:nvGraphicFramePr>
        <p:xfrm>
          <a:off x="4810116" y="2928935"/>
          <a:ext cx="300038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Формула" r:id="rId5" imgW="126835" imgH="152202" progId="Equation.3">
                  <p:embed/>
                </p:oleObj>
              </mc:Choice>
              <mc:Fallback>
                <p:oleObj name="Формула" r:id="rId5" imgW="126835" imgH="152202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0116" y="2928935"/>
                        <a:ext cx="300038" cy="3603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8" name="Object 4"/>
          <p:cNvGraphicFramePr>
            <a:graphicFrameLocks noChangeAspect="1"/>
          </p:cNvGraphicFramePr>
          <p:nvPr/>
        </p:nvGraphicFramePr>
        <p:xfrm>
          <a:off x="5810249" y="2714621"/>
          <a:ext cx="600075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Формула" r:id="rId7" imgW="253890" imgH="393529" progId="Equation.3">
                  <p:embed/>
                </p:oleObj>
              </mc:Choice>
              <mc:Fallback>
                <p:oleObj name="Формула" r:id="rId7" imgW="253890" imgH="393529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0249" y="2714621"/>
                        <a:ext cx="600075" cy="9302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6453190" y="2928935"/>
          <a:ext cx="300038" cy="361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Формула" r:id="rId9" imgW="126835" imgH="152202" progId="Equation.3">
                  <p:embed/>
                </p:oleObj>
              </mc:Choice>
              <mc:Fallback>
                <p:oleObj name="Формула" r:id="rId9" imgW="126835" imgH="152202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3190" y="2928935"/>
                        <a:ext cx="300038" cy="361949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Содержимое 3"/>
          <p:cNvSpPr txBox="1">
            <a:spLocks/>
          </p:cNvSpPr>
          <p:nvPr/>
        </p:nvSpPr>
        <p:spPr>
          <a:xfrm>
            <a:off x="7596198" y="3357562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93766" y="3786191"/>
            <a:ext cx="97885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2000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Сколько упаковок плитки </a:t>
            </a:r>
            <a:r>
              <a:rPr lang="ru-RU" sz="20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нужно </a:t>
            </a:r>
            <a:r>
              <a:rPr lang="ru-RU" sz="2000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купить</a:t>
            </a:r>
            <a:r>
              <a:rPr lang="ru-RU" sz="20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для дорожек между грядками, если она продается </a:t>
            </a:r>
            <a:r>
              <a:rPr lang="ru-RU" sz="2000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упаковках по 6 штук</a:t>
            </a:r>
            <a:r>
              <a:rPr lang="ru-RU" sz="20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02920" y="713983"/>
            <a:ext cx="13573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809720" y="4786323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38546" y="4365010"/>
            <a:ext cx="664373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Грядок-3, дорожек-2,    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40∙400 =16000см</a:t>
            </a:r>
            <a:r>
              <a:rPr lang="ru-RU" sz="24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– площадь дорожки,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20∙20 =400см</a:t>
            </a:r>
            <a:r>
              <a:rPr lang="ru-RU" sz="2400" b="1" baseline="30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площадь плитки,  </a:t>
            </a:r>
          </a:p>
          <a:p>
            <a:pPr lvl="0">
              <a:spcBef>
                <a:spcPct val="20000"/>
              </a:spcBef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16000:400 = 40 шт. плиток, 40 : 6 =       , значит упаковок -7 для одной дорожки, 7∙2=14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881158" y="5214950"/>
            <a:ext cx="1785950" cy="914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881158" y="5500702"/>
            <a:ext cx="1785950" cy="1588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881158" y="5857892"/>
            <a:ext cx="1785950" cy="1588"/>
          </a:xfrm>
          <a:prstGeom prst="line">
            <a:avLst/>
          </a:prstGeom>
          <a:ln w="1270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350" name="Object 6"/>
          <p:cNvGraphicFramePr>
            <a:graphicFrameLocks noChangeAspect="1"/>
          </p:cNvGraphicFramePr>
          <p:nvPr/>
        </p:nvGraphicFramePr>
        <p:xfrm>
          <a:off x="8596331" y="5500703"/>
          <a:ext cx="369669" cy="573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Формула" r:id="rId11" imgW="253890" imgH="393529" progId="Equation.3">
                  <p:embed/>
                </p:oleObj>
              </mc:Choice>
              <mc:Fallback>
                <p:oleObj name="Формула" r:id="rId11" imgW="253890" imgH="393529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96331" y="5500703"/>
                        <a:ext cx="369669" cy="57308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Содержимое 3"/>
          <p:cNvSpPr txBox="1">
            <a:spLocks/>
          </p:cNvSpPr>
          <p:nvPr/>
        </p:nvSpPr>
        <p:spPr>
          <a:xfrm>
            <a:off x="8096232" y="628649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27" name="Oval 15"/>
          <p:cNvSpPr>
            <a:spLocks noChangeArrowheads="1"/>
          </p:cNvSpPr>
          <p:nvPr/>
        </p:nvSpPr>
        <p:spPr bwMode="auto">
          <a:xfrm>
            <a:off x="3238481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28" name="Oval 15"/>
          <p:cNvSpPr>
            <a:spLocks noChangeArrowheads="1"/>
          </p:cNvSpPr>
          <p:nvPr/>
        </p:nvSpPr>
        <p:spPr bwMode="auto">
          <a:xfrm>
            <a:off x="3881423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29" name="Oval 15"/>
          <p:cNvSpPr>
            <a:spLocks noChangeArrowheads="1"/>
          </p:cNvSpPr>
          <p:nvPr/>
        </p:nvSpPr>
        <p:spPr bwMode="auto">
          <a:xfrm>
            <a:off x="5810249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0" name="Oval 15"/>
          <p:cNvSpPr>
            <a:spLocks noChangeArrowheads="1"/>
          </p:cNvSpPr>
          <p:nvPr/>
        </p:nvSpPr>
        <p:spPr bwMode="auto">
          <a:xfrm>
            <a:off x="4524365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1" name="Oval 15"/>
          <p:cNvSpPr>
            <a:spLocks noChangeArrowheads="1"/>
          </p:cNvSpPr>
          <p:nvPr/>
        </p:nvSpPr>
        <p:spPr bwMode="auto">
          <a:xfrm>
            <a:off x="5167307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3" name="Oval 15"/>
          <p:cNvSpPr>
            <a:spLocks noChangeArrowheads="1"/>
          </p:cNvSpPr>
          <p:nvPr/>
        </p:nvSpPr>
        <p:spPr bwMode="auto">
          <a:xfrm>
            <a:off x="2595539" y="1142985"/>
            <a:ext cx="192087" cy="176213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4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825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7" grpId="1" animBg="1"/>
      <p:bldP spid="8" grpId="0"/>
      <p:bldP spid="9" grpId="0"/>
      <p:bldP spid="10" grpId="0" animBg="1"/>
      <p:bldP spid="16" grpId="0"/>
      <p:bldP spid="17" grpId="0"/>
      <p:bldP spid="19" grpId="0"/>
      <p:bldP spid="20" grpId="0"/>
      <p:bldP spid="21" grpId="0" animBg="1"/>
      <p:bldP spid="26" grpId="0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1524000" y="1"/>
            <a:ext cx="889217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Найдите </a:t>
            </a:r>
            <a:r>
              <a:rPr lang="ru-RU" sz="2400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ширину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теплицы. </a:t>
            </a:r>
            <a:r>
              <a:rPr lang="ru-RU" sz="2400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дайте в метрах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точностью до десятых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 cstate="print"/>
          <a:srcRect l="16196" t="14011" r="9053" b="45681"/>
          <a:stretch>
            <a:fillRect/>
          </a:stretch>
        </p:blipFill>
        <p:spPr bwMode="auto">
          <a:xfrm>
            <a:off x="7024694" y="4429132"/>
            <a:ext cx="321471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38282" y="642919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3"/>
          <p:cNvSpPr txBox="1">
            <a:spLocks/>
          </p:cNvSpPr>
          <p:nvPr/>
        </p:nvSpPr>
        <p:spPr>
          <a:xfrm>
            <a:off x="1738282" y="1000108"/>
            <a:ext cx="8929718" cy="1357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Надо найти диаметр полуокружности -</a:t>
            </a:r>
            <a:r>
              <a:rPr lang="en-US" sz="2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 А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радиус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 АО,  где </a:t>
            </a:r>
            <a:r>
              <a:rPr lang="ru-RU" sz="2800" b="1" dirty="0"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en-US" sz="2800" b="1" dirty="0"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≈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3,14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u="sng" dirty="0">
                <a:solidFill>
                  <a:srgbClr val="7030A0"/>
                </a:solidFill>
                <a:latin typeface="Arial Black" pitchFamily="34" charset="0"/>
              </a:rPr>
              <a:t>дуги теплицы - в форме полуокружностей</a:t>
            </a:r>
            <a:r>
              <a:rPr lang="ru-RU" sz="2400" u="sng" dirty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2400" b="1" u="sng" dirty="0">
                <a:solidFill>
                  <a:srgbClr val="7030A0"/>
                </a:solidFill>
                <a:latin typeface="Arial Black" pitchFamily="34" charset="0"/>
              </a:rPr>
              <a:t>длиной 5м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длина окружности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С=</a:t>
            </a:r>
            <a:r>
              <a:rPr lang="ru-RU" sz="2800" b="1" dirty="0">
                <a:solidFill>
                  <a:srgbClr val="0070C0"/>
                </a:solidFill>
                <a:latin typeface="Monotype Corsiva" pitchFamily="66" charset="0"/>
                <a:cs typeface="Times New Roman" pitchFamily="18" charset="0"/>
              </a:rPr>
              <a:t>П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=5∙2=10м,    </a:t>
            </a:r>
            <a:r>
              <a:rPr lang="en-US" sz="28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= 10: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≈ 3,18 ≈ 3,2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6524628" y="2285992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3,2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167570" y="6143644"/>
            <a:ext cx="1928826" cy="71438"/>
          </a:xfrm>
          <a:prstGeom prst="line">
            <a:avLst/>
          </a:prstGeom>
          <a:ln w="571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809720" y="2714621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Найдите </a:t>
            </a:r>
            <a:r>
              <a:rPr lang="ru-RU" sz="2400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ширину центральной грядки, если она  в два раза больше ширины узкой грядки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Ответ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дайте </a:t>
            </a:r>
            <a:r>
              <a:rPr lang="ru-RU" sz="2400" u="sng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в см </a:t>
            </a:r>
            <a:r>
              <a:rPr lang="ru-RU" sz="2400" b="1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 точностью до десятков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5400000">
            <a:off x="1488249" y="4822041"/>
            <a:ext cx="2286016" cy="1357322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1881952" y="5499908"/>
            <a:ext cx="2286016" cy="1588"/>
          </a:xfrm>
          <a:prstGeom prst="line">
            <a:avLst/>
          </a:prstGeom>
          <a:ln w="177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809720" y="3857629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24232" y="3857629"/>
            <a:ext cx="6715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Ширина центральной грядки СВ =2у, КН=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МА=у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МН =3,2м </a:t>
            </a:r>
          </a:p>
        </p:txBody>
      </p:sp>
      <p:graphicFrame>
        <p:nvGraphicFramePr>
          <p:cNvPr id="70658" name="Object 5"/>
          <p:cNvGraphicFramePr>
            <a:graphicFrameLocks noChangeAspect="1"/>
          </p:cNvGraphicFramePr>
          <p:nvPr/>
        </p:nvGraphicFramePr>
        <p:xfrm>
          <a:off x="1738282" y="6286521"/>
          <a:ext cx="248228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Формула" r:id="rId4" imgW="164885" imgH="164885" progId="Equation.3">
                  <p:embed/>
                </p:oleObj>
              </mc:Choice>
              <mc:Fallback>
                <p:oleObj name="Формула" r:id="rId4" imgW="164885" imgH="164885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8282" y="6286521"/>
                        <a:ext cx="248228" cy="2492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59" name="Object 5"/>
          <p:cNvGraphicFramePr>
            <a:graphicFrameLocks noChangeAspect="1"/>
          </p:cNvGraphicFramePr>
          <p:nvPr/>
        </p:nvGraphicFramePr>
        <p:xfrm>
          <a:off x="2381224" y="4429133"/>
          <a:ext cx="330200" cy="25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Формула" r:id="rId6" imgW="139579" imgH="164957" progId="Equation.3">
                  <p:embed/>
                </p:oleObj>
              </mc:Choice>
              <mc:Fallback>
                <p:oleObj name="Формула" r:id="rId6" imgW="139579" imgH="164957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81224" y="4429133"/>
                        <a:ext cx="330200" cy="2508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0" name="Object 5"/>
          <p:cNvGraphicFramePr>
            <a:graphicFrameLocks noChangeAspect="1"/>
          </p:cNvGraphicFramePr>
          <p:nvPr/>
        </p:nvGraphicFramePr>
        <p:xfrm>
          <a:off x="3095604" y="6608762"/>
          <a:ext cx="190500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Формула" r:id="rId8" imgW="126780" imgH="164814" progId="Equation.3">
                  <p:embed/>
                </p:oleObj>
              </mc:Choice>
              <mc:Fallback>
                <p:oleObj name="Формула" r:id="rId8" imgW="126780" imgH="164814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04" y="6608762"/>
                        <a:ext cx="190500" cy="2492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1" name="Object 5"/>
          <p:cNvGraphicFramePr>
            <a:graphicFrameLocks noChangeAspect="1"/>
          </p:cNvGraphicFramePr>
          <p:nvPr/>
        </p:nvGraphicFramePr>
        <p:xfrm>
          <a:off x="2738414" y="4429132"/>
          <a:ext cx="228600" cy="26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7" name="Формула" r:id="rId10" imgW="152202" imgH="177569" progId="Equation.3">
                  <p:embed/>
                </p:oleObj>
              </mc:Choice>
              <mc:Fallback>
                <p:oleObj name="Формула" r:id="rId10" imgW="152202" imgH="177569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8414" y="4429132"/>
                        <a:ext cx="228600" cy="2682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2" name="Object 5"/>
          <p:cNvGraphicFramePr>
            <a:graphicFrameLocks noChangeAspect="1"/>
          </p:cNvGraphicFramePr>
          <p:nvPr/>
        </p:nvGraphicFramePr>
        <p:xfrm>
          <a:off x="3381356" y="6286520"/>
          <a:ext cx="209550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Формула" r:id="rId12" imgW="139579" imgH="164957" progId="Equation.3">
                  <p:embed/>
                </p:oleObj>
              </mc:Choice>
              <mc:Fallback>
                <p:oleObj name="Формула" r:id="rId12" imgW="139579" imgH="164957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1356" y="6286520"/>
                        <a:ext cx="209550" cy="2492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663" name="Object 5"/>
          <p:cNvGraphicFramePr>
            <a:graphicFrameLocks noChangeAspect="1"/>
          </p:cNvGraphicFramePr>
          <p:nvPr/>
        </p:nvGraphicFramePr>
        <p:xfrm>
          <a:off x="1952596" y="6357958"/>
          <a:ext cx="247650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" name="Формула" r:id="rId14" imgW="164885" imgH="164885" progId="Equation.3">
                  <p:embed/>
                </p:oleObj>
              </mc:Choice>
              <mc:Fallback>
                <p:oleObj name="Формула" r:id="rId14" imgW="164885" imgH="164885" progId="Equation.3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596" y="6357958"/>
                        <a:ext cx="247650" cy="2492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1167572" y="5499908"/>
            <a:ext cx="2286016" cy="1588"/>
          </a:xfrm>
          <a:prstGeom prst="line">
            <a:avLst/>
          </a:prstGeom>
          <a:ln w="177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Содержимое 3"/>
          <p:cNvSpPr txBox="1">
            <a:spLocks/>
          </p:cNvSpPr>
          <p:nvPr/>
        </p:nvSpPr>
        <p:spPr>
          <a:xfrm>
            <a:off x="3452794" y="4572008"/>
            <a:ext cx="3571900" cy="13573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СВ =(3,2∙100 – 2∙40):2=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240:2=120см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30" name="Содержимое 3"/>
          <p:cNvSpPr txBox="1">
            <a:spLocks/>
          </p:cNvSpPr>
          <p:nvPr/>
        </p:nvSpPr>
        <p:spPr>
          <a:xfrm>
            <a:off x="3881422" y="5643578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120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>
          <a:xfrm>
            <a:off x="8534400" y="6492876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5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927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 animBg="1"/>
      <p:bldP spid="12" grpId="0"/>
      <p:bldP spid="14" grpId="0"/>
      <p:bldP spid="27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1524000" y="1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lang="ru-RU" sz="2400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Найдите высоту входа в теплицу.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7030A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Ответ дайте в см.</a:t>
            </a:r>
            <a:endParaRPr lang="ru-RU" sz="2400" dirty="0">
              <a:solidFill>
                <a:srgbClr val="7030A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 cstate="print"/>
          <a:srcRect l="16196" t="14011" r="9053" b="45681"/>
          <a:stretch>
            <a:fillRect/>
          </a:stretch>
        </p:blipFill>
        <p:spPr bwMode="auto">
          <a:xfrm>
            <a:off x="1881158" y="1071546"/>
            <a:ext cx="321471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2952728" y="2857496"/>
            <a:ext cx="500066" cy="1588"/>
          </a:xfrm>
          <a:prstGeom prst="line">
            <a:avLst/>
          </a:prstGeom>
          <a:ln w="571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2845571" y="2250273"/>
            <a:ext cx="121444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2595538" y="2000240"/>
            <a:ext cx="1214446" cy="500066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1682" name="Object 2"/>
          <p:cNvGraphicFramePr>
            <a:graphicFrameLocks noChangeAspect="1"/>
          </p:cNvGraphicFramePr>
          <p:nvPr/>
        </p:nvGraphicFramePr>
        <p:xfrm>
          <a:off x="2881290" y="1785926"/>
          <a:ext cx="668277" cy="4651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Формула" r:id="rId4" imgW="152268" imgH="164957" progId="Equation.3">
                  <p:embed/>
                </p:oleObj>
              </mc:Choice>
              <mc:Fallback>
                <p:oleObj name="Формула" r:id="rId4" imgW="152268" imgH="164957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1290" y="1785926"/>
                        <a:ext cx="668277" cy="465132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FFFF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381620" y="928671"/>
            <a:ext cx="171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95868" y="1428736"/>
            <a:ext cx="5423280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т.к.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R=1,6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м=160см;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ОС=120:2 =60см</a:t>
            </a:r>
            <a:endParaRPr lang="ru-RU" sz="2800" dirty="0"/>
          </a:p>
          <a:p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теореме Пифагора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sz="28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= a</a:t>
            </a:r>
            <a:r>
              <a:rPr lang="en-US" sz="28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+b</a:t>
            </a:r>
            <a:r>
              <a:rPr lang="en-US" sz="28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2800" b="1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√160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US" sz="28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baseline="30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ru-RU" sz="2800" b="1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= 10√ 220 ≈148м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6310314" y="2786058"/>
            <a:ext cx="142876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667768" y="2786058"/>
            <a:ext cx="6429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одержимое 3"/>
          <p:cNvSpPr txBox="1">
            <a:spLocks/>
          </p:cNvSpPr>
          <p:nvPr/>
        </p:nvSpPr>
        <p:spPr>
          <a:xfrm>
            <a:off x="5024430" y="3214686"/>
            <a:ext cx="2571768" cy="57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914400">
              <a:spcBef>
                <a:spcPct val="20000"/>
              </a:spcBef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Ответ :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148</a:t>
            </a:r>
          </a:p>
          <a:p>
            <a:pPr marL="342900" indent="-342900" defTabSz="914400">
              <a:spcBef>
                <a:spcPct val="20000"/>
              </a:spcBef>
              <a:defRPr/>
            </a:pPr>
            <a:endParaRPr lang="ru-RU" sz="2800" dirty="0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6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33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1" grpId="0"/>
      <p:bldP spid="12" grpId="0"/>
      <p:bldP spid="13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137559"/>
            <a:ext cx="8596668" cy="172192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Задачи о мобильном интернете и тарифе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79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1268" y="714354"/>
            <a:ext cx="9569532" cy="21000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графике точками изображено количество минут, потраченных на исходящие вызовы, и количество гигабайтов мобильного интернета, израсходованных абонентом в процессе пользования смартфоном, за каждый месяц 2018 года. Для удобства точки, соответствующие минутам и гигабайтам, соединены сплошными и пунктирными линиями соответственно.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4034" y="2578944"/>
            <a:ext cx="7249968" cy="3827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309786" y="2500306"/>
            <a:ext cx="642942" cy="1588"/>
          </a:xfrm>
          <a:prstGeom prst="line">
            <a:avLst/>
          </a:prstGeom>
          <a:ln w="381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9167834" y="2500306"/>
            <a:ext cx="785818" cy="71438"/>
          </a:xfrm>
          <a:prstGeom prst="line">
            <a:avLst/>
          </a:prstGeom>
          <a:ln w="28575">
            <a:solidFill>
              <a:srgbClr val="0099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8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53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75855"/>
            <a:ext cx="775000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0"/>
            <a:ext cx="9144000" cy="421481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течение года абонент пользовался тарифом "Стандартный",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абонентская плата по которому составляла 400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рублей в месяц. При условии нахождения абонента на территории РФ в абонентскую плату тарифа "Стандартный" входит:</a:t>
            </a:r>
          </a:p>
          <a:p>
            <a:pPr marL="0" indent="0">
              <a:buFontTx/>
              <a:buChar char="-"/>
            </a:pP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пакет минут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включающий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350 минут исходящих вызовов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номера, зарегистрированные на территории РФ;</a:t>
            </a:r>
          </a:p>
          <a:p>
            <a:pPr marL="0" indent="0">
              <a:buFontTx/>
              <a:buChar char="-"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пакет интернета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включающий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2.8 гигабайта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мобильного интернета;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пакет SMS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включающий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150 SMS в месяц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u="sng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безлимитные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бесплатные </a:t>
            </a:r>
            <a:r>
              <a:rPr lang="ru-RU" sz="24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входящие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вызовы.</a:t>
            </a:r>
          </a:p>
          <a:p>
            <a:pPr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Стоимость минут, интернета и SMS сверх пакета указана в таблице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809720" y="3786191"/>
          <a:ext cx="8429684" cy="1949232"/>
        </p:xfrm>
        <a:graphic>
          <a:graphicData uri="http://schemas.openxmlformats.org/drawingml/2006/table">
            <a:tbl>
              <a:tblPr firstRow="1" bandRow="1">
                <a:solidFill>
                  <a:srgbClr val="FF9999"/>
                </a:solidFill>
                <a:tableStyleId>{93296810-A885-4BE3-A3E7-6D5BEEA58F35}</a:tableStyleId>
              </a:tblPr>
              <a:tblGrid>
                <a:gridCol w="5980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96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267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Исходящие вызовы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3руб./мин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660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Мобильный интернет: дополнительные пакеты по 0,4 Гб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90руб. за пакет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8112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atin typeface="Times New Roman" pitchFamily="18" charset="0"/>
                          <a:cs typeface="Times New Roman" pitchFamily="18" charset="0"/>
                        </a:rPr>
                        <a:t>SMS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3руб./шт.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524001" y="5657672"/>
            <a:ext cx="89864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Абонент не пользовался услугами связи в роуминге и не звонил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номера, зарегистрированные за рубежом. За весь год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абонент отправил 140 SMS.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1600" b="1">
                <a:solidFill>
                  <a:schemeClr val="tx1"/>
                </a:solidFill>
              </a:rPr>
              <a:pPr/>
              <a:t>9</a:t>
            </a:fld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05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1258</Words>
  <Application>Microsoft Office PowerPoint</Application>
  <PresentationFormat>Широкоэкранный</PresentationFormat>
  <Paragraphs>155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Arial Black</vt:lpstr>
      <vt:lpstr>Monotype Corsiva</vt:lpstr>
      <vt:lpstr>Times New Roman</vt:lpstr>
      <vt:lpstr>Trebuchet MS</vt:lpstr>
      <vt:lpstr>Wingdings 3</vt:lpstr>
      <vt:lpstr>Аспект</vt:lpstr>
      <vt:lpstr>Формула</vt:lpstr>
      <vt:lpstr>ОГЭ Приемы решения практико-ориентированных задач </vt:lpstr>
      <vt:lpstr>ЗАДАЧИ О ТЕПЛИЦЕ</vt:lpstr>
      <vt:lpstr>Условия задачи</vt:lpstr>
      <vt:lpstr>Презентация PowerPoint</vt:lpstr>
      <vt:lpstr>Презентация PowerPoint</vt:lpstr>
      <vt:lpstr>Презентация PowerPoint</vt:lpstr>
      <vt:lpstr>Задачи о мобильном интернете и тарифе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ОГЭ Приемы решения практико-ориентированных задач</dc:title>
  <dc:creator>WIn10_lite_150720</dc:creator>
  <cp:lastModifiedBy>alfina</cp:lastModifiedBy>
  <cp:revision>7</cp:revision>
  <dcterms:created xsi:type="dcterms:W3CDTF">2020-11-07T13:21:01Z</dcterms:created>
  <dcterms:modified xsi:type="dcterms:W3CDTF">2021-02-14T14:44:17Z</dcterms:modified>
</cp:coreProperties>
</file>