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6"/>
  </p:notesMasterIdLst>
  <p:sldIdLst>
    <p:sldId id="256" r:id="rId2"/>
    <p:sldId id="257" r:id="rId3"/>
    <p:sldId id="286" r:id="rId4"/>
    <p:sldId id="258" r:id="rId5"/>
    <p:sldId id="287" r:id="rId6"/>
    <p:sldId id="259" r:id="rId7"/>
    <p:sldId id="260" r:id="rId8"/>
    <p:sldId id="274" r:id="rId9"/>
    <p:sldId id="282" r:id="rId10"/>
    <p:sldId id="283" r:id="rId11"/>
    <p:sldId id="284" r:id="rId12"/>
    <p:sldId id="293" r:id="rId13"/>
    <p:sldId id="294" r:id="rId14"/>
    <p:sldId id="267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CC0099"/>
    <a:srgbClr val="0000FF"/>
    <a:srgbClr val="3399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fld id="{AE08BC4D-E129-42D6-8203-9E2EF1070386}" type="datetimeFigureOut">
              <a:rPr lang="ru-RU"/>
              <a:pPr>
                <a:defRPr/>
              </a:pPr>
              <a:t>03.04.2021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+mn-ea"/>
              </a:defRPr>
            </a:lvl1pPr>
          </a:lstStyle>
          <a:p>
            <a:pPr>
              <a:defRPr/>
            </a:pPr>
            <a:fld id="{C42A80B2-AA79-43D7-BE3D-72997D16CC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8033A-1B90-4AC4-8462-C8BE1F0AEF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B8D92-1685-45DA-8756-B6C41E9E72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7DF96-D3A2-437D-9623-BE6384B41A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E214E-BCCB-4092-B0AD-072E2CF0F2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32072-0032-4386-91B6-16B413E310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325E81-0729-43ED-93DC-07E87E9408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BEEEB-A9AA-451B-B219-1B27E89F40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4AEC0-0A18-4F05-9A01-D7D35711E7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0937C-D4FC-4474-9029-83C9EACF89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1B5DC-F59B-402B-8869-093B7D5B4A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D80EE-9494-4A4B-BDAF-E057A0F08B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+mn-ea"/>
              </a:defRPr>
            </a:lvl1pPr>
          </a:lstStyle>
          <a:p>
            <a:pPr>
              <a:defRPr/>
            </a:pPr>
            <a:fld id="{FFE1C026-6110-4E47-82F4-1319025455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540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5"/>
          <p:cNvSpPr>
            <a:spLocks noChangeArrowheads="1"/>
          </p:cNvSpPr>
          <p:nvPr/>
        </p:nvSpPr>
        <p:spPr bwMode="auto">
          <a:xfrm>
            <a:off x="1042988" y="1127125"/>
            <a:ext cx="808990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МДОАУ № 96 «Рябинка» г. Орск</a:t>
            </a:r>
            <a:endParaRPr lang="ru-RU" sz="28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i="1" dirty="0" smtClean="0">
                <a:solidFill>
                  <a:srgbClr val="0000FF"/>
                </a:solidFill>
                <a:latin typeface="Antiqua-Bold" pitchFamily="2" charset="0"/>
              </a:rPr>
              <a:t>Презентация: </a:t>
            </a:r>
            <a:endParaRPr lang="ru-RU" sz="4000" b="1" i="1" dirty="0">
              <a:solidFill>
                <a:srgbClr val="0000FF"/>
              </a:solidFill>
              <a:latin typeface="Antiqua-Bold" pitchFamily="2" charset="0"/>
            </a:endParaRPr>
          </a:p>
          <a:p>
            <a:pPr algn="ctr"/>
            <a:r>
              <a:rPr lang="ru-RU" sz="4000" b="1" i="1" dirty="0">
                <a:solidFill>
                  <a:srgbClr val="FF0000"/>
                </a:solidFill>
                <a:latin typeface="Antiqua-Bold" pitchFamily="2" charset="0"/>
              </a:rPr>
              <a:t>«Огород на окне»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643174" y="5286388"/>
            <a:ext cx="4000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solidFill>
                  <a:srgbClr val="CC0099"/>
                </a:solidFill>
                <a:latin typeface="Times New Roman" pitchFamily="18" charset="0"/>
              </a:rPr>
              <a:t>Воспитатель</a:t>
            </a:r>
          </a:p>
          <a:p>
            <a:pPr algn="ctr"/>
            <a:r>
              <a:rPr lang="ru-RU" i="1" dirty="0" smtClean="0">
                <a:solidFill>
                  <a:srgbClr val="CC0099"/>
                </a:solidFill>
                <a:latin typeface="Times New Roman" pitchFamily="18" charset="0"/>
              </a:rPr>
              <a:t>Черепанова Светлана Николаевна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Рисунок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07950" y="7938"/>
            <a:ext cx="92519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286248" y="357166"/>
            <a:ext cx="500066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  <a:t>Землю грело солнышко,</a:t>
            </a:r>
          </a:p>
          <a:p>
            <a:r>
              <a:rPr lang="ru-RU" sz="3200" b="1" dirty="0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  <a:t>Прорастало зернышко.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7950" y="23962"/>
            <a:ext cx="4463926" cy="3549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274171"/>
            <a:ext cx="4398355" cy="36079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Рисунок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8"/>
          <p:cNvSpPr>
            <a:spLocks noChangeArrowheads="1"/>
          </p:cNvSpPr>
          <p:nvPr/>
        </p:nvSpPr>
        <p:spPr bwMode="auto">
          <a:xfrm>
            <a:off x="228600" y="304800"/>
            <a:ext cx="4572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  <a:t>Появился корешок,</a:t>
            </a:r>
          </a:p>
          <a:p>
            <a:r>
              <a:rPr lang="ru-RU" sz="3200" b="1" dirty="0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  <a:t>А потом и стебелек.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8942" y="0"/>
            <a:ext cx="4431229" cy="33569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13" y="3340700"/>
            <a:ext cx="4512188" cy="3517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Рисунок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вал 2"/>
          <p:cNvSpPr/>
          <p:nvPr/>
        </p:nvSpPr>
        <p:spPr>
          <a:xfrm>
            <a:off x="1643042" y="142852"/>
            <a:ext cx="6215106" cy="148590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339933"/>
                </a:solidFill>
                <a:latin typeface="Antiqua-Bold" pitchFamily="2" charset="0"/>
              </a:rPr>
              <a:t>РЕЗУЛЬТАТ</a:t>
            </a:r>
            <a:endParaRPr lang="ru-RU" sz="4400" dirty="0">
              <a:solidFill>
                <a:srgbClr val="339933"/>
              </a:solidFill>
              <a:latin typeface="Antiqua-Bold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1782537"/>
            <a:ext cx="807249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-В ходе работы у детей сформировалось экологическое представление об овощных культурах.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-Выращивая и ухаживая за растениями, ребята наблюдали за тем, какие из них растут быстрее, сравнивали форму и цвет листьев, определяли условия, необходимые для роста и развития растений.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-В ходе работы по проекту дети научились устанавливать последовательность стадий развития растений, связывая изменяющиеся их внешние признаки с определенным периодом развития.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-У детей сформировались знания о том, в каких условиях можно вырастить растение из семени.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-В результате практической и опытнической деятельности дети получили необходимые условия для роста растений.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-Дети увидели многообразие посевного материала.</a:t>
            </a:r>
          </a:p>
          <a:p>
            <a:r>
              <a:rPr lang="ru-RU" dirty="0" smtClean="0">
                <a:solidFill>
                  <a:srgbClr val="0000FF"/>
                </a:solidFill>
              </a:rPr>
              <a:t>-Дети более бережнее стали относиться к растительному миру.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Рисунок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0"/>
            <a:ext cx="78843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2882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Рисунок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4"/>
          <p:cNvSpPr>
            <a:spLocks noGrp="1" noChangeArrowheads="1"/>
          </p:cNvSpPr>
          <p:nvPr>
            <p:ph type="title"/>
          </p:nvPr>
        </p:nvSpPr>
        <p:spPr>
          <a:xfrm>
            <a:off x="2571736" y="428604"/>
            <a:ext cx="6715172" cy="5797568"/>
          </a:xfrm>
          <a:effectLst>
            <a:outerShdw blurRad="40000" dist="20000" dir="5400000" rotWithShape="0">
              <a:srgbClr val="000000">
                <a:alpha val="38000"/>
              </a:srgbClr>
            </a:outerShdw>
            <a:softEdge rad="635000"/>
          </a:effectLst>
          <a:scene3d>
            <a:camera prst="perspectiveContrastingLeftFacing"/>
            <a:lightRig rig="threePt" dir="t"/>
          </a:scene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339933"/>
                </a:solidFill>
                <a:latin typeface="Antiqua-Bold" pitchFamily="2" charset="0"/>
              </a:rPr>
              <a:t>СПАСИБО ЗА</a:t>
            </a:r>
            <a:br>
              <a:rPr lang="ru-RU" b="1" i="1" dirty="0" smtClean="0">
                <a:solidFill>
                  <a:srgbClr val="339933"/>
                </a:solidFill>
                <a:latin typeface="Antiqua-Bold" pitchFamily="2" charset="0"/>
              </a:rPr>
            </a:br>
            <a:r>
              <a:rPr lang="ru-RU" b="1" i="1" dirty="0" smtClean="0">
                <a:solidFill>
                  <a:srgbClr val="339933"/>
                </a:solidFill>
                <a:latin typeface="Antiqua-Bold" pitchFamily="2" charset="0"/>
              </a:rPr>
              <a:t> </a:t>
            </a:r>
            <a:br>
              <a:rPr lang="ru-RU" b="1" i="1" dirty="0" smtClean="0">
                <a:solidFill>
                  <a:srgbClr val="339933"/>
                </a:solidFill>
                <a:latin typeface="Antiqua-Bold" pitchFamily="2" charset="0"/>
              </a:rPr>
            </a:br>
            <a:r>
              <a:rPr lang="ru-RU" b="1" i="1" dirty="0" smtClean="0">
                <a:solidFill>
                  <a:srgbClr val="339933"/>
                </a:solidFill>
                <a:latin typeface="Antiqua-Bold" pitchFamily="2" charset="0"/>
              </a:rPr>
              <a:t>ВНИМАНИЕ!</a:t>
            </a:r>
          </a:p>
        </p:txBody>
      </p:sp>
      <p:pic>
        <p:nvPicPr>
          <p:cNvPr id="20484" name="Picture 6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609850"/>
            <a:ext cx="424815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Рисунок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217"/>
          <p:cNvSpPr>
            <a:spLocks noGrp="1" noChangeArrowheads="1"/>
          </p:cNvSpPr>
          <p:nvPr>
            <p:ph type="title"/>
          </p:nvPr>
        </p:nvSpPr>
        <p:spPr>
          <a:xfrm>
            <a:off x="395288" y="476250"/>
            <a:ext cx="8207375" cy="5881708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i="1" dirty="0" smtClean="0">
                <a:solidFill>
                  <a:schemeClr val="accent6"/>
                </a:solidFill>
                <a:latin typeface="Antiqua-Bold" pitchFamily="2" charset="0"/>
              </a:rPr>
              <a:t>ПРЕЗЕНТАЦИЯ: «Огород  на окне»</a:t>
            </a:r>
            <a:r>
              <a:rPr lang="ru-RU" sz="2800" dirty="0" smtClean="0">
                <a:solidFill>
                  <a:srgbClr val="0000FF"/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0000FF"/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00FF"/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0000FF"/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</a:br>
            <a:r>
              <a:rPr lang="ru-RU" sz="2800" b="1" i="1" u="sng" dirty="0" smtClean="0">
                <a:solidFill>
                  <a:schemeClr val="accent6">
                    <a:lumMod val="50000"/>
                  </a:schemeClr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  <a:t>Виды работ</a:t>
            </a:r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  <a:t>: </a:t>
            </a:r>
            <a:r>
              <a:rPr lang="ru-RU" sz="2800" dirty="0" smtClean="0">
                <a:solidFill>
                  <a:srgbClr val="0000FF"/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  <a:t>краткосрочный</a:t>
            </a:r>
            <a:r>
              <a:rPr lang="ru-RU" sz="2800" dirty="0">
                <a:solidFill>
                  <a:srgbClr val="0000FF"/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  <a:t>,</a:t>
            </a:r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00FF"/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  <a:t>познавательный, творческий.</a:t>
            </a:r>
            <a:br>
              <a:rPr lang="ru-RU" sz="2800" dirty="0" smtClean="0">
                <a:solidFill>
                  <a:srgbClr val="0000FF"/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00FF"/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0000FF"/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</a:br>
            <a:r>
              <a:rPr lang="ru-RU" sz="2800" b="1" i="1" u="sng" dirty="0" smtClean="0">
                <a:solidFill>
                  <a:schemeClr val="accent6">
                    <a:lumMod val="50000"/>
                  </a:schemeClr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  <a:t>Продолжительност</a:t>
            </a:r>
            <a:r>
              <a:rPr lang="ru-RU" sz="2800" i="1" u="sng" dirty="0" smtClean="0">
                <a:solidFill>
                  <a:schemeClr val="accent6">
                    <a:lumMod val="50000"/>
                  </a:schemeClr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  <a:t>ь:</a:t>
            </a:r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00FF"/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  <a:t>1 месяц.</a:t>
            </a:r>
            <a:br>
              <a:rPr lang="ru-RU" sz="2800" dirty="0" smtClean="0">
                <a:solidFill>
                  <a:srgbClr val="0000FF"/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00FF"/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0000FF"/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</a:br>
            <a:r>
              <a:rPr lang="ru-RU" sz="2800" b="1" i="1" u="sng" dirty="0" smtClean="0">
                <a:solidFill>
                  <a:schemeClr val="accent6">
                    <a:lumMod val="50000"/>
                  </a:schemeClr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  <a:t>Участники </a:t>
            </a:r>
            <a:r>
              <a:rPr lang="ru-RU" sz="2800" i="1" dirty="0" smtClean="0">
                <a:solidFill>
                  <a:schemeClr val="accent6">
                    <a:lumMod val="50000"/>
                  </a:schemeClr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  <a:t>:  </a:t>
            </a:r>
            <a:r>
              <a:rPr lang="ru-RU" sz="2800" dirty="0" smtClean="0">
                <a:solidFill>
                  <a:srgbClr val="0000FF"/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  <a:t>дети подготовительной группы , воспитатели, родители.</a:t>
            </a:r>
            <a:r>
              <a:rPr lang="ru-RU" sz="2400" dirty="0" smtClean="0">
                <a:solidFill>
                  <a:srgbClr val="0000FF"/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00FF"/>
                </a:solidFill>
                <a:latin typeface="Antiqua-Bold" pitchFamily="2" charset="0"/>
                <a:ea typeface="Calibri" pitchFamily="34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00FF"/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00FF"/>
                </a:solidFill>
                <a:ea typeface="Calibri" pitchFamily="34" charset="0"/>
                <a:cs typeface="Times New Roman" pitchFamily="18" charset="0"/>
              </a:rPr>
            </a:br>
            <a:endParaRPr lang="ru-RU" sz="2400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032727" flipV="1">
            <a:off x="539098" y="1415517"/>
            <a:ext cx="8229600" cy="2022686"/>
          </a:xfrm>
        </p:spPr>
        <p:txBody>
          <a:bodyPr/>
          <a:lstStyle/>
          <a:p>
            <a:r>
              <a:rPr lang="ru-RU" sz="8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sz="80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Рисунок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42908" y="0"/>
            <a:ext cx="9543885" cy="7635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Овал 7"/>
          <p:cNvSpPr/>
          <p:nvPr/>
        </p:nvSpPr>
        <p:spPr>
          <a:xfrm>
            <a:off x="2143108" y="357166"/>
            <a:ext cx="4572032" cy="150019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i="1" dirty="0" smtClean="0">
                <a:solidFill>
                  <a:srgbClr val="339933"/>
                </a:solidFill>
                <a:latin typeface="Antiqua-Bold" pitchFamily="2" charset="0"/>
              </a:rPr>
              <a:t>ЦЕЛЬ</a:t>
            </a:r>
            <a:endParaRPr lang="ru-RU" sz="7200" i="1" dirty="0">
              <a:solidFill>
                <a:srgbClr val="339933"/>
              </a:solidFill>
              <a:latin typeface="Antiqua-Bold" pitchFamily="2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35" y="2286554"/>
            <a:ext cx="814393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00FF"/>
                </a:solidFill>
                <a:latin typeface="Antiqua-Bold" pitchFamily="2" charset="0"/>
              </a:rPr>
              <a:t>Формирование экологических представлений детей об овощных культурах</a:t>
            </a:r>
          </a:p>
          <a:p>
            <a:r>
              <a:rPr lang="ru-RU" sz="4000" dirty="0" smtClean="0">
                <a:solidFill>
                  <a:srgbClr val="0000FF"/>
                </a:solidFill>
                <a:latin typeface="Antiqua-Bold" pitchFamily="2" charset="0"/>
              </a:rPr>
              <a:t>в процессе выращивания из семян.</a:t>
            </a:r>
            <a:endParaRPr lang="ru-RU" sz="4000" dirty="0">
              <a:solidFill>
                <a:srgbClr val="0000FF"/>
              </a:solidFill>
              <a:latin typeface="Antiqua-Bold" pitchFamily="2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Рисунок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439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>
          <a:xfrm>
            <a:off x="485804" y="692697"/>
            <a:ext cx="8372476" cy="6165328"/>
          </a:xfrm>
        </p:spPr>
        <p:txBody>
          <a:bodyPr/>
          <a:lstStyle/>
          <a:p>
            <a:pPr algn="l"/>
            <a:r>
              <a:rPr lang="ru-RU" sz="1500" dirty="0" smtClean="0">
                <a:solidFill>
                  <a:srgbClr val="0000FF"/>
                </a:solidFill>
                <a:latin typeface="Antiqua-Bold" pitchFamily="2" charset="0"/>
              </a:rPr>
              <a:t/>
            </a:r>
            <a:br>
              <a:rPr lang="ru-RU" sz="1500" dirty="0" smtClean="0">
                <a:solidFill>
                  <a:srgbClr val="0000FF"/>
                </a:solidFill>
                <a:latin typeface="Antiqua-Bold" pitchFamily="2" charset="0"/>
              </a:rPr>
            </a:br>
            <a:r>
              <a:rPr lang="ru-RU" sz="1500" dirty="0" smtClean="0">
                <a:solidFill>
                  <a:srgbClr val="0000FF"/>
                </a:solidFill>
                <a:latin typeface="Antiqua-Bold" pitchFamily="2" charset="0"/>
              </a:rPr>
              <a:t>1. Учить детей ухаживать за растениями в комнатных условиях.</a:t>
            </a:r>
            <a:br>
              <a:rPr lang="ru-RU" sz="1500" dirty="0" smtClean="0">
                <a:solidFill>
                  <a:srgbClr val="0000FF"/>
                </a:solidFill>
                <a:latin typeface="Antiqua-Bold" pitchFamily="2" charset="0"/>
              </a:rPr>
            </a:br>
            <a:r>
              <a:rPr lang="ru-RU" sz="1500" dirty="0" smtClean="0">
                <a:solidFill>
                  <a:srgbClr val="0000FF"/>
                </a:solidFill>
                <a:latin typeface="Antiqua-Bold" pitchFamily="2" charset="0"/>
              </a:rPr>
              <a:t>2. Учить наблюдать изменения в развитии  и роста растений.</a:t>
            </a:r>
            <a:br>
              <a:rPr lang="ru-RU" sz="1500" dirty="0" smtClean="0">
                <a:solidFill>
                  <a:srgbClr val="0000FF"/>
                </a:solidFill>
                <a:latin typeface="Antiqua-Bold" pitchFamily="2" charset="0"/>
              </a:rPr>
            </a:br>
            <a:r>
              <a:rPr lang="ru-RU" sz="1500" dirty="0" smtClean="0">
                <a:solidFill>
                  <a:srgbClr val="0000FF"/>
                </a:solidFill>
                <a:latin typeface="Antiqua-Bold" pitchFamily="2" charset="0"/>
              </a:rPr>
              <a:t>3. Углублять знания об условиях, необходимых для роста семян (земля, свет, тепло, вода).</a:t>
            </a:r>
            <a:br>
              <a:rPr lang="ru-RU" sz="1500" dirty="0" smtClean="0">
                <a:solidFill>
                  <a:srgbClr val="0000FF"/>
                </a:solidFill>
                <a:latin typeface="Antiqua-Bold" pitchFamily="2" charset="0"/>
              </a:rPr>
            </a:br>
            <a:r>
              <a:rPr lang="ru-RU" sz="1500" dirty="0" smtClean="0">
                <a:solidFill>
                  <a:srgbClr val="0000FF"/>
                </a:solidFill>
                <a:latin typeface="Antiqua-Bold" pitchFamily="2" charset="0"/>
              </a:rPr>
              <a:t>4.Развивать познавательные и творческие способности детей в процессе совместной исследовательской деятельности. </a:t>
            </a:r>
            <a:br>
              <a:rPr lang="ru-RU" sz="1500" dirty="0" smtClean="0">
                <a:solidFill>
                  <a:srgbClr val="0000FF"/>
                </a:solidFill>
                <a:latin typeface="Antiqua-Bold" pitchFamily="2" charset="0"/>
              </a:rPr>
            </a:br>
            <a:r>
              <a:rPr lang="ru-RU" sz="1500" dirty="0" smtClean="0">
                <a:solidFill>
                  <a:srgbClr val="0000FF"/>
                </a:solidFill>
                <a:latin typeface="Antiqua-Bold" pitchFamily="2" charset="0"/>
              </a:rPr>
              <a:t>5. Развивать речь детей, активизировать словарь (корень, посадить, углубление, условия). </a:t>
            </a:r>
            <a:br>
              <a:rPr lang="ru-RU" sz="1500" dirty="0" smtClean="0">
                <a:solidFill>
                  <a:srgbClr val="0000FF"/>
                </a:solidFill>
                <a:latin typeface="Antiqua-Bold" pitchFamily="2" charset="0"/>
              </a:rPr>
            </a:br>
            <a:r>
              <a:rPr lang="ru-RU" sz="1500" dirty="0" smtClean="0">
                <a:solidFill>
                  <a:srgbClr val="0000FF"/>
                </a:solidFill>
                <a:latin typeface="Antiqua-Bold" pitchFamily="2" charset="0"/>
              </a:rPr>
              <a:t>6. Разъяснять значимость труда.</a:t>
            </a:r>
            <a:br>
              <a:rPr lang="ru-RU" sz="1500" dirty="0" smtClean="0">
                <a:solidFill>
                  <a:srgbClr val="0000FF"/>
                </a:solidFill>
                <a:latin typeface="Antiqua-Bold" pitchFamily="2" charset="0"/>
              </a:rPr>
            </a:br>
            <a:r>
              <a:rPr lang="ru-RU" sz="1500" dirty="0" smtClean="0">
                <a:solidFill>
                  <a:srgbClr val="0000FF"/>
                </a:solidFill>
                <a:latin typeface="Antiqua-Bold" pitchFamily="2" charset="0"/>
              </a:rPr>
              <a:t>7. Развивать чувство общности детей в группе и навыки сотрудничества.</a:t>
            </a:r>
            <a:br>
              <a:rPr lang="ru-RU" sz="1500" dirty="0" smtClean="0">
                <a:solidFill>
                  <a:srgbClr val="0000FF"/>
                </a:solidFill>
                <a:latin typeface="Antiqua-Bold" pitchFamily="2" charset="0"/>
              </a:rPr>
            </a:br>
            <a:r>
              <a:rPr lang="ru-RU" sz="1500" dirty="0" smtClean="0">
                <a:solidFill>
                  <a:srgbClr val="0000FF"/>
                </a:solidFill>
                <a:latin typeface="Antiqua-Bold" pitchFamily="2" charset="0"/>
              </a:rPr>
              <a:t>8.</a:t>
            </a:r>
            <a:r>
              <a:rPr lang="ru-RU" sz="1500" dirty="0" smtClean="0">
                <a:latin typeface="Antiqua-Bold" pitchFamily="2" charset="0"/>
              </a:rPr>
              <a:t> </a:t>
            </a:r>
            <a:r>
              <a:rPr lang="ru-RU" sz="1500" dirty="0" smtClean="0">
                <a:solidFill>
                  <a:srgbClr val="0000FF"/>
                </a:solidFill>
                <a:latin typeface="Antiqua-Bold" pitchFamily="2" charset="0"/>
              </a:rPr>
              <a:t>Закреплять знания детей об условиях, необходимых для роста     растения; </a:t>
            </a:r>
            <a:br>
              <a:rPr lang="ru-RU" sz="1500" dirty="0" smtClean="0">
                <a:solidFill>
                  <a:srgbClr val="0000FF"/>
                </a:solidFill>
                <a:latin typeface="Antiqua-Bold" pitchFamily="2" charset="0"/>
              </a:rPr>
            </a:br>
            <a:r>
              <a:rPr lang="ru-RU" sz="1500" dirty="0" smtClean="0">
                <a:solidFill>
                  <a:srgbClr val="0000FF"/>
                </a:solidFill>
                <a:latin typeface="Antiqua-Bold" pitchFamily="2" charset="0"/>
              </a:rPr>
              <a:t>9. Формировать у детей понятия взаимосвязи природа и люди: люди садят, выращивают и ухаживают за растениями, растения вырастают, радуют людей своей красотой, кормят своими плодами.</a:t>
            </a:r>
            <a:br>
              <a:rPr lang="ru-RU" sz="1500" dirty="0" smtClean="0">
                <a:solidFill>
                  <a:srgbClr val="0000FF"/>
                </a:solidFill>
                <a:latin typeface="Antiqua-Bold" pitchFamily="2" charset="0"/>
              </a:rPr>
            </a:br>
            <a:r>
              <a:rPr lang="ru-RU" sz="1500" dirty="0" smtClean="0">
                <a:solidFill>
                  <a:srgbClr val="0000FF"/>
                </a:solidFill>
                <a:latin typeface="Antiqua-Bold" pitchFamily="2" charset="0"/>
              </a:rPr>
              <a:t>10. Формировать  представление о выращивании растений из семян.</a:t>
            </a:r>
            <a:br>
              <a:rPr lang="ru-RU" sz="1500" dirty="0" smtClean="0">
                <a:solidFill>
                  <a:srgbClr val="0000FF"/>
                </a:solidFill>
                <a:latin typeface="Antiqua-Bold" pitchFamily="2" charset="0"/>
              </a:rPr>
            </a:br>
            <a:r>
              <a:rPr lang="ru-RU" sz="1500" dirty="0" smtClean="0">
                <a:solidFill>
                  <a:srgbClr val="0000FF"/>
                </a:solidFill>
                <a:latin typeface="Antiqua-Bold" pitchFamily="2" charset="0"/>
              </a:rPr>
              <a:t>11.Формировать умение договариваться с пом. воспитателя о распределении работы, ответственное отношение к порученному заданию. </a:t>
            </a:r>
            <a:br>
              <a:rPr lang="ru-RU" sz="1500" dirty="0" smtClean="0">
                <a:solidFill>
                  <a:srgbClr val="0000FF"/>
                </a:solidFill>
                <a:latin typeface="Antiqua-Bold" pitchFamily="2" charset="0"/>
              </a:rPr>
            </a:br>
            <a:r>
              <a:rPr lang="ru-RU" sz="1500" dirty="0" smtClean="0">
                <a:solidFill>
                  <a:srgbClr val="0000FF"/>
                </a:solidFill>
                <a:latin typeface="Antiqua-Bold" pitchFamily="2" charset="0"/>
              </a:rPr>
              <a:t>12.Воспитывать интерес к  уходу за растениями ; накапливать опыт внимательного и заботливого отношения к растущим  растениям.</a:t>
            </a:r>
            <a:br>
              <a:rPr lang="ru-RU" sz="1500" dirty="0" smtClean="0">
                <a:solidFill>
                  <a:srgbClr val="0000FF"/>
                </a:solidFill>
                <a:latin typeface="Antiqua-Bold" pitchFamily="2" charset="0"/>
              </a:rPr>
            </a:br>
            <a:r>
              <a:rPr lang="ru-RU" sz="1500" dirty="0" smtClean="0">
                <a:solidFill>
                  <a:srgbClr val="0000FF"/>
                </a:solidFill>
                <a:latin typeface="Antiqua-Bold" pitchFamily="2" charset="0"/>
              </a:rPr>
              <a:t>13.Воспитывать бережное отношение к своему труду, и труду взрослых и детей.</a:t>
            </a:r>
            <a:br>
              <a:rPr lang="ru-RU" sz="1500" dirty="0" smtClean="0">
                <a:solidFill>
                  <a:srgbClr val="0000FF"/>
                </a:solidFill>
                <a:latin typeface="Antiqua-Bold" pitchFamily="2" charset="0"/>
              </a:rPr>
            </a:br>
            <a:r>
              <a:rPr lang="ru-RU" sz="1500" dirty="0" smtClean="0">
                <a:solidFill>
                  <a:srgbClr val="0000FF"/>
                </a:solidFill>
                <a:latin typeface="Antiqua-Bold" pitchFamily="2" charset="0"/>
              </a:rPr>
              <a:t>14. Воспитывать желание добиваться результата, чувство ответственности за  участие в общем деле.</a:t>
            </a:r>
            <a:br>
              <a:rPr lang="ru-RU" sz="1500" dirty="0" smtClean="0">
                <a:solidFill>
                  <a:srgbClr val="0000FF"/>
                </a:solidFill>
                <a:latin typeface="Antiqua-Bold" pitchFamily="2" charset="0"/>
              </a:rPr>
            </a:br>
            <a:r>
              <a:rPr lang="ru-RU" sz="1500" dirty="0" smtClean="0">
                <a:solidFill>
                  <a:srgbClr val="0000FF"/>
                </a:solidFill>
                <a:latin typeface="Antiqua-Bold" pitchFamily="2" charset="0"/>
              </a:rPr>
              <a:t>15. Воспитывать уважительное взаимоотношение ребенка к взрослым. 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FF"/>
                </a:solidFill>
              </a:rPr>
              <a:t> </a:t>
            </a:r>
            <a:br>
              <a:rPr lang="ru-RU" sz="2400" dirty="0" smtClean="0">
                <a:solidFill>
                  <a:srgbClr val="0000FF"/>
                </a:solidFill>
              </a:rPr>
            </a:br>
            <a:endParaRPr lang="ru-RU" sz="2400" dirty="0" smtClean="0">
              <a:solidFill>
                <a:srgbClr val="0000FF"/>
              </a:solidFill>
              <a:latin typeface="Georgia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143240" y="71414"/>
            <a:ext cx="2786082" cy="42862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339933"/>
                </a:solidFill>
                <a:latin typeface="Antiqua-Bold" pitchFamily="2" charset="0"/>
              </a:rPr>
              <a:t>Задачи:</a:t>
            </a:r>
            <a:endParaRPr lang="ru-RU" sz="3200" dirty="0">
              <a:solidFill>
                <a:srgbClr val="339933"/>
              </a:solidFill>
              <a:latin typeface="Antiqua-Bold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Рисунок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1714480" y="214290"/>
            <a:ext cx="5643602" cy="1357322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339933"/>
                </a:solidFill>
                <a:latin typeface="Antiqua-Bold" pitchFamily="2" charset="0"/>
              </a:rPr>
              <a:t>Актуальность</a:t>
            </a:r>
            <a:endParaRPr lang="ru-RU" sz="3600" dirty="0">
              <a:solidFill>
                <a:srgbClr val="339933"/>
              </a:solidFill>
              <a:latin typeface="Antiqua-Bold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1803994"/>
            <a:ext cx="7572428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00FF"/>
                </a:solidFill>
                <a:latin typeface="Antiqua-Bold" pitchFamily="2" charset="0"/>
              </a:rPr>
              <a:t>- Данная работа актуальна тем , что выращивание растений из семян и наблюдение за ними - очень увлекательный и познавательный процесс.</a:t>
            </a:r>
          </a:p>
          <a:p>
            <a:r>
              <a:rPr lang="ru-RU" sz="2400" dirty="0" smtClean="0">
                <a:solidFill>
                  <a:srgbClr val="0000FF"/>
                </a:solidFill>
                <a:latin typeface="Antiqua-Bold" pitchFamily="2" charset="0"/>
              </a:rPr>
              <a:t>-Наблюдение за всеми фазами развития растения от прорастания семечка до появления первых цветов или плодов- волшебство природы в действии.</a:t>
            </a:r>
          </a:p>
          <a:p>
            <a:r>
              <a:rPr lang="ru-RU" sz="2400" dirty="0" smtClean="0">
                <a:solidFill>
                  <a:srgbClr val="0000FF"/>
                </a:solidFill>
                <a:latin typeface="Antiqua-Bold" pitchFamily="2" charset="0"/>
              </a:rPr>
              <a:t>-Требуется много времени и терпения, прежде чем вырастет полноценное растение.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Рисунок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33338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>
          <a:xfrm>
            <a:off x="468313" y="692150"/>
            <a:ext cx="8229600" cy="5184775"/>
          </a:xfrm>
        </p:spPr>
        <p:txBody>
          <a:bodyPr/>
          <a:lstStyle/>
          <a:p>
            <a:pPr algn="l"/>
            <a:r>
              <a:rPr lang="ru-RU" sz="2400" b="1" u="sng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b="1" u="sng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дея: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создать в группе детского сада «Огород на окне» с учетом возрастных особенностей детей.</a:t>
            </a:r>
            <a:b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u="sng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Участники</a:t>
            </a:r>
            <a:r>
              <a:rPr lang="ru-RU" sz="2400" u="sng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подготовительной группы, воспитатели, родители.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u="sng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r>
              <a:rPr lang="ru-RU" sz="2400" u="sng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Беседа с родителями «Огород на окне».</a:t>
            </a:r>
            <a:b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Предложить родителям приобрести для проведения проекта  - контейнеры, почву, семена.</a:t>
            </a:r>
            <a:b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Домашнее задание – с детьми вырастить дома на окне зеленые насаждения, составить рассказ о том, как ухаживали за растениями в домашних условиях.</a:t>
            </a:r>
            <a:b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Рисунок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4"/>
          <p:cNvSpPr>
            <a:spLocks noGrp="1" noChangeArrowheads="1"/>
          </p:cNvSpPr>
          <p:nvPr>
            <p:ph type="title"/>
          </p:nvPr>
        </p:nvSpPr>
        <p:spPr>
          <a:xfrm>
            <a:off x="312738" y="-819150"/>
            <a:ext cx="8331228" cy="7177108"/>
          </a:xfrm>
        </p:spPr>
        <p:txBody>
          <a:bodyPr/>
          <a:lstStyle/>
          <a:p>
            <a:pPr algn="l"/>
            <a:r>
              <a:rPr lang="ru-RU" sz="3600" b="1" u="sng" dirty="0" smtClean="0">
                <a:solidFill>
                  <a:schemeClr val="accent6"/>
                </a:solidFill>
                <a:latin typeface="Antiqua-Bold" pitchFamily="2" charset="0"/>
                <a:cs typeface="Times New Roman" pitchFamily="18" charset="0"/>
              </a:rPr>
              <a:t>Ожидаемый результат</a:t>
            </a:r>
            <a:r>
              <a:rPr lang="ru-RU" sz="3600" u="sng" dirty="0" smtClean="0">
                <a:solidFill>
                  <a:schemeClr val="accent6"/>
                </a:solidFill>
                <a:latin typeface="Antiqua-Bold" pitchFamily="2" charset="0"/>
                <a:cs typeface="Times New Roman" pitchFamily="18" charset="0"/>
              </a:rPr>
              <a:t>: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00FF"/>
                </a:solidFill>
                <a:latin typeface="Antiqua-Bold" pitchFamily="2" charset="0"/>
              </a:rPr>
              <a:t>-Формирование у детей старшего дошкольного возраста экологических знаний в процессе познавательно-исследовательской   деятельности выращивание растений из семян.</a:t>
            </a:r>
            <a:br>
              <a:rPr lang="ru-RU" sz="2000" dirty="0" smtClean="0">
                <a:solidFill>
                  <a:srgbClr val="0000FF"/>
                </a:solidFill>
                <a:latin typeface="Antiqua-Bold" pitchFamily="2" charset="0"/>
              </a:rPr>
            </a:br>
            <a:r>
              <a:rPr lang="ru-RU" sz="2000" dirty="0" smtClean="0">
                <a:solidFill>
                  <a:srgbClr val="0000FF"/>
                </a:solidFill>
                <a:latin typeface="Antiqua-Bold" pitchFamily="2" charset="0"/>
              </a:rPr>
              <a:t>- Развитие познавательных и творческих способностей.</a:t>
            </a:r>
            <a:br>
              <a:rPr lang="ru-RU" sz="2000" dirty="0" smtClean="0">
                <a:solidFill>
                  <a:srgbClr val="0000FF"/>
                </a:solidFill>
                <a:latin typeface="Antiqua-Bold" pitchFamily="2" charset="0"/>
              </a:rPr>
            </a:br>
            <a:r>
              <a:rPr lang="ru-RU" sz="2000" dirty="0" smtClean="0">
                <a:solidFill>
                  <a:srgbClr val="0000FF"/>
                </a:solidFill>
                <a:latin typeface="Antiqua-Bold" pitchFamily="2" charset="0"/>
              </a:rPr>
              <a:t>-Дети научатся ухаживать за растениями и познакомятся с условиями их содержания, будут учиться подмечать красоту растительного мира.</a:t>
            </a:r>
            <a:br>
              <a:rPr lang="ru-RU" sz="2000" dirty="0" smtClean="0">
                <a:solidFill>
                  <a:srgbClr val="0000FF"/>
                </a:solidFill>
                <a:latin typeface="Antiqua-Bold" pitchFamily="2" charset="0"/>
              </a:rPr>
            </a:br>
            <a:r>
              <a:rPr lang="ru-RU" sz="2000" dirty="0" smtClean="0">
                <a:solidFill>
                  <a:srgbClr val="0000FF"/>
                </a:solidFill>
                <a:latin typeface="Antiqua-Bold" pitchFamily="2" charset="0"/>
              </a:rPr>
              <a:t>-У детей сформируются знания о росте растений в комнатных условиях.</a:t>
            </a:r>
            <a:r>
              <a:rPr lang="ru-RU" sz="2000" dirty="0" smtClean="0">
                <a:latin typeface="Antiqua-Bold" pitchFamily="2" charset="0"/>
              </a:rPr>
              <a:t/>
            </a:r>
            <a:br>
              <a:rPr lang="ru-RU" sz="2000" dirty="0" smtClean="0">
                <a:latin typeface="Antiqua-Bold" pitchFamily="2" charset="0"/>
              </a:rPr>
            </a:br>
            <a:r>
              <a:rPr lang="ru-RU" sz="2000" dirty="0" smtClean="0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  <a:t>- Формирование у детей трудолюбия</a:t>
            </a:r>
            <a:br>
              <a:rPr lang="ru-RU" sz="2000" dirty="0" smtClean="0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  <a:t> и бережного отношения к природе.</a:t>
            </a:r>
            <a:r>
              <a:rPr lang="ru-RU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4571984"/>
            <a:ext cx="336160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Рисунок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28597" y="-45203"/>
            <a:ext cx="828680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ntiqua-Bold" pitchFamily="2" charset="0"/>
                <a:cs typeface="Times New Roman" pitchFamily="18" charset="0"/>
              </a:rPr>
              <a:t>Высадка семян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ntiqua-Bold" pitchFamily="2" charset="0"/>
              <a:cs typeface="Times New Roman" pitchFamily="18" charset="0"/>
            </a:endParaRPr>
          </a:p>
        </p:txBody>
      </p:sp>
      <p:sp>
        <p:nvSpPr>
          <p:cNvPr id="11" name="Прямоугольник 4"/>
          <p:cNvSpPr>
            <a:spLocks noChangeArrowheads="1"/>
          </p:cNvSpPr>
          <p:nvPr/>
        </p:nvSpPr>
        <p:spPr bwMode="auto">
          <a:xfrm>
            <a:off x="4929190" y="2571744"/>
            <a:ext cx="35004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Круглые горошины</a:t>
            </a:r>
          </a:p>
          <a:p>
            <a:r>
              <a:rPr lang="ru-RU" b="1" dirty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Были в землю брошены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652040"/>
            <a:ext cx="3960440" cy="198487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218075"/>
            <a:ext cx="5472608" cy="3685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Рисунок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49213"/>
            <a:ext cx="911225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1" descr="j0233040.w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"/>
            <a:ext cx="2879822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962400" y="152400"/>
            <a:ext cx="4876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  <a:t>А ребята лейки брали,</a:t>
            </a:r>
          </a:p>
          <a:p>
            <a:r>
              <a:rPr lang="ru-RU" sz="3200" b="1" dirty="0">
                <a:solidFill>
                  <a:srgbClr val="0000FF"/>
                </a:solidFill>
                <a:latin typeface="Antiqua-Bold" pitchFamily="2" charset="0"/>
                <a:cs typeface="Times New Roman" pitchFamily="18" charset="0"/>
              </a:rPr>
              <a:t>Землю дружно поливали.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2492" y="4388949"/>
            <a:ext cx="3417580" cy="239490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0745" y="1601889"/>
            <a:ext cx="4211960" cy="27870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ГОРОД+НА+подоконнике+-+копия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ОГОРОД+НА+подоконнике+-+копия.ppt</Template>
  <TotalTime>418</TotalTime>
  <Words>261</Words>
  <Application>Microsoft Office PowerPoint</Application>
  <PresentationFormat>Экран (4:3)</PresentationFormat>
  <Paragraphs>39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Antiqua-Bold</vt:lpstr>
      <vt:lpstr>Arial</vt:lpstr>
      <vt:lpstr>Calibri</vt:lpstr>
      <vt:lpstr>Georgia</vt:lpstr>
      <vt:lpstr>Times New Roman</vt:lpstr>
      <vt:lpstr>ОГОРОД+НА+подоконнике+-+копия</vt:lpstr>
      <vt:lpstr>Презентация PowerPoint</vt:lpstr>
      <vt:lpstr>ПРЕЗЕНТАЦИЯ: «Огород  на окне»  Виды работ: краткосрочный, познавательный, творческий.  Продолжительность: 1 месяц.  Участники :  дети подготовительной группы , воспитатели, родители.  </vt:lpstr>
      <vt:lpstr>ЦЕЛЬ</vt:lpstr>
      <vt:lpstr> 1. Учить детей ухаживать за растениями в комнатных условиях. 2. Учить наблюдать изменения в развитии  и роста растений. 3. Углублять знания об условиях, необходимых для роста семян (земля, свет, тепло, вода). 4.Развивать познавательные и творческие способности детей в процессе совместной исследовательской деятельности.  5. Развивать речь детей, активизировать словарь (корень, посадить, углубление, условия).  6. Разъяснять значимость труда. 7. Развивать чувство общности детей в группе и навыки сотрудничества. 8. Закреплять знания детей об условиях, необходимых для роста     растения;  9. Формировать у детей понятия взаимосвязи природа и люди: люди садят, выращивают и ухаживают за растениями, растения вырастают, радуют людей своей красотой, кормят своими плодами. 10. Формировать  представление о выращивании растений из семян. 11.Формировать умение договариваться с пом. воспитателя о распределении работы, ответственное отношение к порученному заданию.  12.Воспитывать интерес к  уходу за растениями ; накапливать опыт внимательного и заботливого отношения к растущим  растениям. 13.Воспитывать бережное отношение к своему труду, и труду взрослых и детей. 14. Воспитывать желание добиваться результата, чувство ответственности за  участие в общем деле. 15. Воспитывать уважительное взаимоотношение ребенка к взрослым.      </vt:lpstr>
      <vt:lpstr>Презентация PowerPoint</vt:lpstr>
      <vt:lpstr>Идея:  создать в группе детского сада «Огород на окне» с учетом возрастных особенностей детей. Участники:   Дети подготовительной группы, воспитатели, родители.  Работа с родителями: - Беседа с родителями «Огород на окне». - Предложить родителям приобрести для проведения проекта  - контейнеры, почву, семена. - Домашнее задание – с детьми вырастить дома на окне зеленые насаждения, составить рассказ о том, как ухаживали за растениями в домашних условиях.  </vt:lpstr>
      <vt:lpstr>Ожидаемый результат:  -Формирование у детей старшего дошкольного возраста экологических знаний в процессе познавательно-исследовательской   деятельности выращивание растений из семян. - Развитие познавательных и творческих способностей. -Дети научатся ухаживать за растениями и познакомятся с условиями их содержания, будут учиться подмечать красоту растительного мира. -У детей сформируются знания о росте растений в комнатных условиях. - Формирование у детей трудолюбия  и бережного отношения к природе.  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  ВНИМАНИЕ!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Future</cp:lastModifiedBy>
  <cp:revision>53</cp:revision>
  <dcterms:created xsi:type="dcterms:W3CDTF">2014-05-11T14:15:39Z</dcterms:created>
  <dcterms:modified xsi:type="dcterms:W3CDTF">2021-04-03T08:04:25Z</dcterms:modified>
</cp:coreProperties>
</file>