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80" r:id="rId20"/>
    <p:sldId id="277" r:id="rId21"/>
    <p:sldId id="278" r:id="rId22"/>
    <p:sldId id="276" r:id="rId23"/>
    <p:sldId id="279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4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355F-C877-46C3-9A9F-BB06CEA3F6BB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68BF-7981-46C4-9E59-BBB99FCF0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785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355F-C877-46C3-9A9F-BB06CEA3F6BB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68BF-7981-46C4-9E59-BBB99FCF0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91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355F-C877-46C3-9A9F-BB06CEA3F6BB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68BF-7981-46C4-9E59-BBB99FCF0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567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355F-C877-46C3-9A9F-BB06CEA3F6BB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68BF-7981-46C4-9E59-BBB99FCF0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663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355F-C877-46C3-9A9F-BB06CEA3F6BB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68BF-7981-46C4-9E59-BBB99FCF0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5165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355F-C877-46C3-9A9F-BB06CEA3F6BB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68BF-7981-46C4-9E59-BBB99FCF0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804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355F-C877-46C3-9A9F-BB06CEA3F6BB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68BF-7981-46C4-9E59-BBB99FCF0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988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355F-C877-46C3-9A9F-BB06CEA3F6BB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68BF-7981-46C4-9E59-BBB99FCF0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35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355F-C877-46C3-9A9F-BB06CEA3F6BB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68BF-7981-46C4-9E59-BBB99FCF0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135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355F-C877-46C3-9A9F-BB06CEA3F6BB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68BF-7981-46C4-9E59-BBB99FCF0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25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8355F-C877-46C3-9A9F-BB06CEA3F6BB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768BF-7981-46C4-9E59-BBB99FCF0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680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8355F-C877-46C3-9A9F-BB06CEA3F6BB}" type="datetimeFigureOut">
              <a:rPr lang="ru-RU" smtClean="0"/>
              <a:t>23.06.2016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768BF-7981-46C4-9E59-BBB99FCF02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274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7" Type="http://schemas.openxmlformats.org/officeDocument/2006/relationships/slide" Target="slide22.xml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6" Type="http://schemas.openxmlformats.org/officeDocument/2006/relationships/slide" Target="slide21.xml"/><Relationship Id="rId5" Type="http://schemas.openxmlformats.org/officeDocument/2006/relationships/slide" Target="slide20.xml"/><Relationship Id="rId4" Type="http://schemas.openxmlformats.org/officeDocument/2006/relationships/image" Target="../media/image2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slide" Target="slide19.xml"/><Relationship Id="rId4" Type="http://schemas.openxmlformats.org/officeDocument/2006/relationships/image" Target="../media/image3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7" Type="http://schemas.openxmlformats.org/officeDocument/2006/relationships/slide" Target="slide18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image" Target="../media/image6.png"/><Relationship Id="rId16" Type="http://schemas.openxmlformats.org/officeDocument/2006/relationships/slide" Target="slide1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1.xml"/><Relationship Id="rId5" Type="http://schemas.openxmlformats.org/officeDocument/2006/relationships/slide" Target="slide10.xml"/><Relationship Id="rId15" Type="http://schemas.openxmlformats.org/officeDocument/2006/relationships/slide" Target="slide15.xml"/><Relationship Id="rId10" Type="http://schemas.openxmlformats.org/officeDocument/2006/relationships/slide" Target="slide9.xml"/><Relationship Id="rId4" Type="http://schemas.openxmlformats.org/officeDocument/2006/relationships/slide" Target="slide6.xml"/><Relationship Id="rId9" Type="http://schemas.openxmlformats.org/officeDocument/2006/relationships/slide" Target="slide7.xml"/><Relationship Id="rId14" Type="http://schemas.openxmlformats.org/officeDocument/2006/relationships/slide" Target="slide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игра для старшеклассников</a:t>
            </a:r>
            <a:r>
              <a:rPr lang="ru-RU" sz="6000" b="1" dirty="0">
                <a:solidFill>
                  <a:prstClr val="black"/>
                </a:solidFill>
              </a:rPr>
              <a:t>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59043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693877" y="3376246"/>
            <a:ext cx="434926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химии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Зиятдинова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Н.Г.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Гимназия 19 г. Казань Приволжский район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119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1837" y="334851"/>
            <a:ext cx="75598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Химия</a:t>
            </a:r>
          </a:p>
          <a:p>
            <a:pPr algn="ctr"/>
            <a:r>
              <a:rPr lang="ru-RU" sz="5400" b="1" dirty="0" smtClean="0"/>
              <a:t>16 баллов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9093" y="2089177"/>
            <a:ext cx="116811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Этот химический термин – один из самых распространенных. В переводе означает « сильный», «здоровый». Назовите термин.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9093" y="5975797"/>
            <a:ext cx="1429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Игровая панель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02297" y="2551249"/>
            <a:ext cx="44947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Валентность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093" y="195943"/>
            <a:ext cx="73593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8</a:t>
            </a:r>
          </a:p>
          <a:p>
            <a:r>
              <a:rPr lang="ru-RU" sz="1400" b="1" dirty="0" smtClean="0"/>
              <a:t>ответ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65746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1837" y="334851"/>
            <a:ext cx="75598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Химия</a:t>
            </a:r>
          </a:p>
          <a:p>
            <a:pPr algn="ctr"/>
            <a:r>
              <a:rPr lang="ru-RU" sz="5400" b="1" dirty="0" smtClean="0"/>
              <a:t>30 баллов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9093" y="2089177"/>
            <a:ext cx="116811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Силикатный </a:t>
            </a:r>
            <a:r>
              <a:rPr lang="ru-RU" sz="3600" dirty="0"/>
              <a:t>кирпич получают из серой глины. Почему же после обжига окраска кирпича </a:t>
            </a:r>
            <a:r>
              <a:rPr lang="ru-RU" sz="3600" dirty="0" smtClean="0"/>
              <a:t>становится </a:t>
            </a:r>
            <a:r>
              <a:rPr lang="ru-RU" sz="3600" dirty="0"/>
              <a:t>красно-оранжевой</a:t>
            </a:r>
            <a:r>
              <a:rPr lang="ru-RU" sz="3600" dirty="0" smtClean="0"/>
              <a:t>? Назовите соединение, чем вызвано изменение цвета.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09093" y="5975797"/>
            <a:ext cx="1429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Игровая панель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9092" y="2920173"/>
            <a:ext cx="52295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обжиге образуется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оксид железа (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9093" y="334851"/>
            <a:ext cx="82424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9</a:t>
            </a:r>
          </a:p>
          <a:p>
            <a:r>
              <a:rPr lang="ru-RU" sz="1400" b="1" dirty="0" smtClean="0"/>
              <a:t>ответ</a:t>
            </a:r>
            <a:endParaRPr lang="ru-RU" sz="1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440" y="2089177"/>
            <a:ext cx="5916001" cy="476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05541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84147" y="-670989"/>
            <a:ext cx="333102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/>
              <a:t/>
            </a:r>
            <a:br>
              <a:rPr lang="en-US" sz="5400" b="1" dirty="0"/>
            </a:br>
            <a:r>
              <a:rPr lang="ru-RU" sz="5400" b="1" dirty="0" smtClean="0"/>
              <a:t>Биология</a:t>
            </a:r>
          </a:p>
          <a:p>
            <a:pPr algn="ctr"/>
            <a:r>
              <a:rPr lang="ru-RU" sz="5400" b="1" dirty="0" smtClean="0"/>
              <a:t>20 баллов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9093" y="2089177"/>
            <a:ext cx="11681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Не рыба, а птица, но крылья в чешуе. Кто это?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9093" y="5975797"/>
            <a:ext cx="1429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Игровая панель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84147" y="5016542"/>
            <a:ext cx="39240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Пингвин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26571"/>
            <a:ext cx="96078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10</a:t>
            </a:r>
          </a:p>
          <a:p>
            <a:r>
              <a:rPr lang="ru-RU" sz="1400" b="1" dirty="0" smtClean="0"/>
              <a:t>ответ</a:t>
            </a:r>
            <a:endParaRPr lang="ru-RU" sz="1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198" y="1914334"/>
            <a:ext cx="4140926" cy="292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32757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4743" y="-670989"/>
            <a:ext cx="92615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/>
              <a:t/>
            </a:r>
            <a:br>
              <a:rPr lang="en-US" sz="5400" b="1" dirty="0"/>
            </a:br>
            <a:r>
              <a:rPr lang="ru-RU" sz="5400" b="1" dirty="0" smtClean="0"/>
              <a:t>Биология и география</a:t>
            </a:r>
          </a:p>
          <a:p>
            <a:pPr algn="ctr"/>
            <a:r>
              <a:rPr lang="ru-RU" sz="5400" b="1" dirty="0" smtClean="0"/>
              <a:t>20 баллов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9093" y="2089177"/>
            <a:ext cx="116811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Щит на гербе Австралии держат два местных животных. Справа кенгуру. А кто слева?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0087" y="5999787"/>
            <a:ext cx="1429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Игровая панель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97132" y="5842337"/>
            <a:ext cx="49167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Страус Эму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26571"/>
            <a:ext cx="99277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11</a:t>
            </a:r>
          </a:p>
          <a:p>
            <a:r>
              <a:rPr lang="ru-RU" sz="1400" b="1" dirty="0" smtClean="0"/>
              <a:t>ответ</a:t>
            </a:r>
            <a:endParaRPr lang="ru-RU" sz="1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1246" y="0"/>
            <a:ext cx="8701543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7051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4743" y="-670989"/>
            <a:ext cx="92615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/>
              <a:t/>
            </a:r>
            <a:br>
              <a:rPr lang="en-US" sz="5400" b="1" dirty="0"/>
            </a:br>
            <a:r>
              <a:rPr lang="ru-RU" sz="5400" b="1" dirty="0" smtClean="0"/>
              <a:t>Химия</a:t>
            </a:r>
          </a:p>
          <a:p>
            <a:pPr algn="ctr"/>
            <a:r>
              <a:rPr lang="ru-RU" sz="5400" b="1" dirty="0"/>
              <a:t>1</a:t>
            </a:r>
            <a:r>
              <a:rPr lang="ru-RU" sz="5400" b="1" dirty="0" smtClean="0"/>
              <a:t>0 баллов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9093" y="2089177"/>
            <a:ext cx="11681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Он входит в состав любого органического вещества.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9093" y="5975797"/>
            <a:ext cx="1429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Игровая панель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932607" y="4984124"/>
            <a:ext cx="49167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Углерод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26571"/>
            <a:ext cx="104502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12</a:t>
            </a:r>
          </a:p>
          <a:p>
            <a:r>
              <a:rPr lang="ru-RU" sz="1400" b="1" dirty="0" smtClean="0"/>
              <a:t>ответ</a:t>
            </a:r>
            <a:endParaRPr lang="ru-RU" sz="1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863" y="184176"/>
            <a:ext cx="4702628" cy="4087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37696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8306" y="-663923"/>
            <a:ext cx="92615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/>
              <a:t/>
            </a:r>
            <a:br>
              <a:rPr lang="en-US" sz="5400" b="1" dirty="0"/>
            </a:br>
            <a:r>
              <a:rPr lang="ru-RU" sz="5400" b="1" dirty="0" smtClean="0"/>
              <a:t>Химия</a:t>
            </a:r>
          </a:p>
          <a:p>
            <a:pPr algn="ctr"/>
            <a:r>
              <a:rPr lang="ru-RU" sz="5400" b="1" dirty="0" smtClean="0"/>
              <a:t>50 баллов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9093" y="2089177"/>
            <a:ext cx="11882907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/>
              <a:t>Эту</a:t>
            </a:r>
            <a:r>
              <a:rPr lang="ru-RU" sz="3600" dirty="0" smtClean="0"/>
              <a:t> </a:t>
            </a:r>
            <a:r>
              <a:rPr lang="ru-RU" sz="3200" dirty="0" smtClean="0"/>
              <a:t>форму существования веществ изображали в виде собаки, глядящей в зеркало. В зеркало смотрела добрая собака, а в отражении была свирепая пасть злой собаки. Это было связано с тем, что вещества имели одинаковые химические свойства, строение и структуру, но отличались противоположным биологическим действием на живой организм. Назовите форму существования веществ, изображавшуюся таким образом. 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09093" y="5975797"/>
            <a:ext cx="1429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Игровая панель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05349" y="4842277"/>
            <a:ext cx="74874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Оптическая изомерия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26571"/>
            <a:ext cx="128144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13</a:t>
            </a:r>
          </a:p>
          <a:p>
            <a:r>
              <a:rPr lang="ru-RU" sz="1400" b="1" dirty="0" smtClean="0"/>
              <a:t>ответ</a:t>
            </a:r>
            <a:endParaRPr lang="ru-RU" sz="1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107" y="322462"/>
            <a:ext cx="5883965" cy="4352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54774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4743" y="-670989"/>
            <a:ext cx="92615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/>
              <a:t/>
            </a:r>
            <a:br>
              <a:rPr lang="en-US" sz="5400" b="1" dirty="0"/>
            </a:br>
            <a:r>
              <a:rPr lang="ru-RU" sz="5400" b="1" dirty="0" smtClean="0"/>
              <a:t>Химия</a:t>
            </a:r>
          </a:p>
          <a:p>
            <a:pPr algn="ctr"/>
            <a:r>
              <a:rPr lang="ru-RU" sz="5400" b="1" dirty="0"/>
              <a:t>2</a:t>
            </a:r>
            <a:r>
              <a:rPr lang="ru-RU" sz="5400" b="1" dirty="0" smtClean="0"/>
              <a:t>0 баллов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9093" y="2089177"/>
            <a:ext cx="11882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Назовите металл, вызывающий «лихорадку».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09093" y="5975797"/>
            <a:ext cx="1429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Игровая панель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62011" y="4533550"/>
            <a:ext cx="25709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Золото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26571"/>
            <a:ext cx="109330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14</a:t>
            </a:r>
          </a:p>
          <a:p>
            <a:pPr algn="ctr"/>
            <a:r>
              <a:rPr lang="ru-RU" sz="1400" b="1" dirty="0" smtClean="0"/>
              <a:t>ответ</a:t>
            </a:r>
            <a:endParaRPr lang="ru-RU" sz="1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0400">
            <a:off x="8363989" y="1905205"/>
            <a:ext cx="3526081" cy="24769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5226">
            <a:off x="457200" y="1846827"/>
            <a:ext cx="3931742" cy="250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18742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1004" y="-684241"/>
            <a:ext cx="92615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/>
              <a:t/>
            </a:r>
            <a:br>
              <a:rPr lang="en-US" sz="5400" b="1" dirty="0"/>
            </a:br>
            <a:r>
              <a:rPr lang="ru-RU" sz="5400" b="1" dirty="0" smtClean="0"/>
              <a:t>Химия</a:t>
            </a:r>
          </a:p>
          <a:p>
            <a:pPr algn="ctr"/>
            <a:r>
              <a:rPr lang="ru-RU" sz="5400" b="1" dirty="0" smtClean="0"/>
              <a:t>40 баллов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9093" y="2089177"/>
            <a:ext cx="1188290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Это изготавливали на Руси еще в древности, собирая и переплавляя смолу елей и сосен. При Александре Македонском для этого использовали веточку мяты, у  эскимосов- китовый жир и кожу, в некоторых областях Восточной Африки – ладан, в Китае – корень женьшеня, в середине 19 в. – свечной воск, в 20-е гг. прошлого столетия- асфальт. Основа современной подобной продукции млечный сок некоторых южных деревьев, остальное- добавки. Статистика  утверждает, что жители Америки предпочитают это с ароматом винограда и корицы, Африки – мускуса, Востока- хризантемы, розы и сирени, Европы-мяты. В одной только  Японии существует около 150 разновидностей этого. Однако популярность этого продукта создает большие проблемы при уборке помещений. Какая это продукция? Из чего изготавливается сейчас?</a:t>
            </a: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309093" y="5975797"/>
            <a:ext cx="1429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Игровая панель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53867" y="5034009"/>
            <a:ext cx="97933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Жевательная резинка, каучук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1182" y="59509"/>
            <a:ext cx="109330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15</a:t>
            </a:r>
          </a:p>
          <a:p>
            <a:r>
              <a:rPr lang="ru-RU" sz="1400" dirty="0" smtClean="0"/>
              <a:t>ответ</a:t>
            </a:r>
          </a:p>
          <a:p>
            <a:endParaRPr lang="ru-RU" sz="1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91" y="1097548"/>
            <a:ext cx="5715000" cy="39364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091" y="1097549"/>
            <a:ext cx="5531391" cy="3936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8338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4743" y="-670989"/>
            <a:ext cx="92615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/>
              <a:t/>
            </a:r>
            <a:br>
              <a:rPr lang="en-US" sz="5400" b="1" dirty="0"/>
            </a:br>
            <a:r>
              <a:rPr lang="ru-RU" sz="5400" b="1" dirty="0" smtClean="0"/>
              <a:t>Химия</a:t>
            </a:r>
          </a:p>
          <a:p>
            <a:pPr algn="ctr"/>
            <a:r>
              <a:rPr lang="ru-RU" sz="5400" b="1" dirty="0"/>
              <a:t>2</a:t>
            </a:r>
            <a:r>
              <a:rPr lang="ru-RU" sz="5400" b="1" dirty="0" smtClean="0"/>
              <a:t>0 баллов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09093" y="2089177"/>
            <a:ext cx="1188290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Два элемента, взятые по отдельности, губительно действуют на организм, а их соединение-это вещество, без которого невозможна жизнь человека. Оно обеспечивает постоянство осмотического давления крови и создает условия для существования красных кровяных телец эритроцитов. Оно необходимо также для процесса пищеварения. Запасы этого вещества практически </a:t>
            </a:r>
            <a:r>
              <a:rPr lang="ru-RU" sz="2400" dirty="0" err="1"/>
              <a:t>неограничены</a:t>
            </a:r>
            <a:r>
              <a:rPr lang="ru-RU" sz="2400" dirty="0"/>
              <a:t>. А применяют его ежедневно все люди и даже дикие и домашние животные. Примерная суточная норма этого вещества для одного человека находится в этом пакете. Вскрыть его вы сможете после того, как дадите свою версию ответа. Это вещество вы можете пощупать руками, понюхать и даже попробовать на вкус, чтобы проверить правильность ответа.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9093" y="5975797"/>
            <a:ext cx="1429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Игровая панель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92952" y="4536001"/>
            <a:ext cx="97933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– натрий и хлор,</a:t>
            </a:r>
          </a:p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оваренная соль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326571"/>
            <a:ext cx="60089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4</a:t>
            </a:r>
          </a:p>
          <a:p>
            <a:r>
              <a:rPr lang="ru-RU" sz="1400" b="1" dirty="0" smtClean="0"/>
              <a:t>ответ</a:t>
            </a:r>
            <a:endParaRPr lang="ru-RU" sz="1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61" y="2061469"/>
            <a:ext cx="3944982" cy="2629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905" y="1942042"/>
            <a:ext cx="42862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8614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872" y="777922"/>
            <a:ext cx="63052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задания</a:t>
            </a:r>
            <a:endParaRPr lang="ru-RU" sz="7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14" y="2384526"/>
            <a:ext cx="3250914" cy="28390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7279" y="2572118"/>
            <a:ext cx="3135503" cy="24639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566" y="3657771"/>
            <a:ext cx="2047875" cy="22288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400" y="5322627"/>
            <a:ext cx="2306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5" action="ppaction://hlinksldjump"/>
              </a:rPr>
              <a:t>Литература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926840" y="6018663"/>
            <a:ext cx="28933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6" action="ppaction://hlinksldjump"/>
              </a:rPr>
              <a:t>Рисование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9526135" y="5322627"/>
            <a:ext cx="23474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hlinkClick r:id="rId7" action="ppaction://hlinksldjump"/>
              </a:rPr>
              <a:t>Актерское мастерство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779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9147" y="-52477"/>
            <a:ext cx="9144000" cy="2387600"/>
          </a:xfrm>
        </p:spPr>
        <p:txBody>
          <a:bodyPr>
            <a:scene3d>
              <a:camera prst="orthographicFront"/>
              <a:lightRig rig="freezing" dir="t"/>
            </a:scene3d>
            <a:sp3d contourW="12700" prstMaterial="matte">
              <a:bevelB w="38100" h="38100"/>
              <a:contourClr>
                <a:srgbClr val="FF0000"/>
              </a:contourClr>
            </a:sp3d>
          </a:bodyPr>
          <a:lstStyle/>
          <a:p>
            <a:r>
              <a:rPr lang="ru-RU" b="1" dirty="0" smtClean="0"/>
              <a:t>Интеллектуальная игра для старшеклассников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9147" y="2176530"/>
            <a:ext cx="9144000" cy="643943"/>
          </a:xfrm>
        </p:spPr>
        <p:txBody>
          <a:bodyPr/>
          <a:lstStyle/>
          <a:p>
            <a:r>
              <a:rPr lang="ru-RU" dirty="0" smtClean="0"/>
              <a:t>11 класс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328" y="3042563"/>
            <a:ext cx="2200275" cy="2381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440" y="3468219"/>
            <a:ext cx="2457450" cy="18573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08" y="2990173"/>
            <a:ext cx="2498106" cy="24623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879" y="3080586"/>
            <a:ext cx="2073715" cy="23718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59876" y="6007524"/>
            <a:ext cx="21226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Математика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989394" y="6020403"/>
            <a:ext cx="18437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Биология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0443147" y="6117465"/>
            <a:ext cx="1418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Химия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609256" y="6020403"/>
            <a:ext cx="17422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География</a:t>
            </a:r>
          </a:p>
        </p:txBody>
      </p:sp>
    </p:spTree>
    <p:extLst>
      <p:ext uri="{BB962C8B-B14F-4D97-AF65-F5344CB8AC3E}">
        <p14:creationId xmlns:p14="http://schemas.microsoft.com/office/powerpoint/2010/main" val="83112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1065" y="1052736"/>
            <a:ext cx="11011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несколько прилагательных, характеризующих элемент.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87788" y="2348881"/>
            <a:ext cx="38164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Например.</a:t>
            </a:r>
          </a:p>
          <a:p>
            <a:pPr marL="285750" indent="-285750"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Металлический</a:t>
            </a:r>
          </a:p>
          <a:p>
            <a:pPr marL="285750" indent="-285750"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Магнитный</a:t>
            </a:r>
          </a:p>
          <a:p>
            <a:pPr marL="285750" indent="-285750"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Ржавый</a:t>
            </a:r>
          </a:p>
          <a:p>
            <a:pPr marL="285750" indent="-285750">
              <a:buFontTx/>
              <a:buChar char="-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Блестящий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59696" y="5140965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 –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железо.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73499" y="321972"/>
            <a:ext cx="8023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Химия, литература и русский язык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1065" y="6018663"/>
            <a:ext cx="1074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 action="ppaction://hlinksldjump"/>
              </a:rPr>
              <a:t>Игровое поле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5271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729" y="1124745"/>
            <a:ext cx="115909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Нарисуйте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картинки, с которыми у вас ассоциируется название вещества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43872" y="2276872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89" y="2710121"/>
            <a:ext cx="2619375" cy="17430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049" y="3493236"/>
            <a:ext cx="3096344" cy="27363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7807" y="2356313"/>
            <a:ext cx="1819275" cy="25050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55640" y="5157193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79060" y="-9379"/>
            <a:ext cx="85458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Химия и рисование</a:t>
            </a:r>
            <a:endParaRPr lang="ru-RU" sz="5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47729" y="6007999"/>
            <a:ext cx="1119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5" action="ppaction://hlinksldjump"/>
              </a:rPr>
              <a:t>Игровое поле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43811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1071" y="360608"/>
            <a:ext cx="9234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Изобразите процесс не произнося ни слова. Пантомима.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572" y="1803042"/>
            <a:ext cx="4185633" cy="37735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4842" y="6005015"/>
            <a:ext cx="1126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3" action="ppaction://hlinksldjump"/>
              </a:rPr>
              <a:t>Игровое поле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17224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1340768"/>
            <a:ext cx="6192688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802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applause.wav"/>
          </p:stSnd>
        </p:sndAc>
      </p:transition>
    </mc:Choice>
    <mc:Fallback xmlns="">
      <p:transition spd="slow"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692" y="2425638"/>
            <a:ext cx="1963711" cy="190375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66591" y="179880"/>
            <a:ext cx="2023672" cy="190375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sz="7200" dirty="0">
              <a:solidFill>
                <a:prstClr val="white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932" y="213998"/>
            <a:ext cx="1975275" cy="1914310"/>
          </a:xfrm>
          <a:prstGeom prst="rect">
            <a:avLst/>
          </a:prstGeom>
          <a:solidFill>
            <a:srgbClr val="00B0F0"/>
          </a:solidFill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471758" y="213998"/>
            <a:ext cx="1975275" cy="1914310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890223" y="174601"/>
            <a:ext cx="1975275" cy="19143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818" y="213998"/>
            <a:ext cx="1975275" cy="19143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611996" y="2457991"/>
            <a:ext cx="1975275" cy="191431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lumMod val="50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900301" y="2441863"/>
            <a:ext cx="1975275" cy="1914310"/>
          </a:xfrm>
          <a:prstGeom prst="rect">
            <a:avLst/>
          </a:prstGeom>
          <a:solidFill>
            <a:schemeClr val="accent6"/>
          </a:solidFill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922486" y="4714405"/>
            <a:ext cx="1975275" cy="19143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0223" y="4742172"/>
            <a:ext cx="1975275" cy="191431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36692" y="4714405"/>
            <a:ext cx="1975275" cy="191431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634930" y="4714405"/>
            <a:ext cx="1975275" cy="191431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F00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7518057" y="4742172"/>
            <a:ext cx="1975275" cy="191431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471758" y="2441863"/>
            <a:ext cx="1975275" cy="1914310"/>
          </a:xfrm>
          <a:prstGeom prst="rect">
            <a:avLst/>
          </a:prstGeom>
          <a:solidFill>
            <a:schemeClr val="accent2"/>
          </a:solidFill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7030A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9890223" y="2441864"/>
            <a:ext cx="1975275" cy="1914310"/>
          </a:xfrm>
          <a:prstGeom prst="rect">
            <a:avLst/>
          </a:prstGeom>
        </p:spPr>
      </p:pic>
      <p:sp>
        <p:nvSpPr>
          <p:cNvPr id="17" name="TextBox 16">
            <a:hlinkClick r:id="rId3" action="ppaction://hlinksldjump"/>
          </p:cNvPr>
          <p:cNvSpPr txBox="1"/>
          <p:nvPr/>
        </p:nvSpPr>
        <p:spPr>
          <a:xfrm>
            <a:off x="931479" y="577757"/>
            <a:ext cx="7741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hlinkClick r:id="rId3" action="ppaction://hlinksldjump"/>
              </a:rPr>
              <a:t>1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72413" y="531591"/>
            <a:ext cx="603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chemeClr val="bg1"/>
                </a:solidFill>
                <a:hlinkClick r:id="rId4" action="ppaction://hlinksldjump"/>
              </a:rPr>
              <a:t>3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165078" y="2828836"/>
            <a:ext cx="11326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7200" dirty="0" smtClean="0">
                <a:solidFill>
                  <a:prstClr val="white"/>
                </a:solidFill>
                <a:hlinkClick r:id="rId5" action="ppaction://hlinksldjump"/>
              </a:rPr>
              <a:t>8</a:t>
            </a:r>
            <a:endParaRPr lang="ru-RU" sz="7200" dirty="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66008" y="577757"/>
            <a:ext cx="7345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hlinkClick r:id="rId6" action="ppaction://hlinksldjump"/>
              </a:rPr>
              <a:t>2</a:t>
            </a:r>
            <a:endParaRPr lang="ru-RU" sz="6600" dirty="0"/>
          </a:p>
        </p:txBody>
      </p:sp>
      <p:sp>
        <p:nvSpPr>
          <p:cNvPr id="21" name="TextBox 20"/>
          <p:cNvSpPr txBox="1"/>
          <p:nvPr/>
        </p:nvSpPr>
        <p:spPr>
          <a:xfrm>
            <a:off x="8165206" y="577757"/>
            <a:ext cx="4893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hlinkClick r:id="rId7" action="ppaction://hlinksldjump"/>
              </a:rPr>
              <a:t>4</a:t>
            </a:r>
            <a:endParaRPr lang="ru-RU" sz="6600" dirty="0"/>
          </a:p>
        </p:txBody>
      </p:sp>
      <p:sp>
        <p:nvSpPr>
          <p:cNvPr id="23" name="TextBox 22"/>
          <p:cNvSpPr txBox="1"/>
          <p:nvPr/>
        </p:nvSpPr>
        <p:spPr>
          <a:xfrm>
            <a:off x="10457645" y="515523"/>
            <a:ext cx="48939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hlinkClick r:id="rId8" action="ppaction://hlinksldjump"/>
              </a:rPr>
              <a:t>5</a:t>
            </a:r>
            <a:endParaRPr lang="ru-RU" sz="6600" dirty="0"/>
          </a:p>
        </p:txBody>
      </p:sp>
      <p:sp>
        <p:nvSpPr>
          <p:cNvPr id="24" name="TextBox 23"/>
          <p:cNvSpPr txBox="1"/>
          <p:nvPr/>
        </p:nvSpPr>
        <p:spPr>
          <a:xfrm>
            <a:off x="865637" y="2875002"/>
            <a:ext cx="4953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hlinkClick r:id="rId9" action="ppaction://hlinksldjump"/>
              </a:rPr>
              <a:t>6</a:t>
            </a:r>
            <a:endParaRPr lang="ru-RU" sz="6600" dirty="0"/>
          </a:p>
        </p:txBody>
      </p:sp>
      <p:sp>
        <p:nvSpPr>
          <p:cNvPr id="25" name="TextBox 24"/>
          <p:cNvSpPr txBox="1"/>
          <p:nvPr/>
        </p:nvSpPr>
        <p:spPr>
          <a:xfrm>
            <a:off x="3266008" y="2875002"/>
            <a:ext cx="7345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hlinkClick r:id="rId10" action="ppaction://hlinksldjump"/>
              </a:rPr>
              <a:t>7</a:t>
            </a:r>
            <a:endParaRPr lang="ru-RU" sz="6600" dirty="0"/>
          </a:p>
        </p:txBody>
      </p:sp>
      <p:sp>
        <p:nvSpPr>
          <p:cNvPr id="26" name="TextBox 25"/>
          <p:cNvSpPr txBox="1"/>
          <p:nvPr/>
        </p:nvSpPr>
        <p:spPr>
          <a:xfrm>
            <a:off x="7995755" y="2823516"/>
            <a:ext cx="9272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hlinkClick r:id="rId11" action="ppaction://hlinksldjump"/>
              </a:rPr>
              <a:t>9</a:t>
            </a:r>
            <a:endParaRPr lang="ru-RU" sz="6600" dirty="0"/>
          </a:p>
        </p:txBody>
      </p:sp>
      <p:sp>
        <p:nvSpPr>
          <p:cNvPr id="27" name="TextBox 26"/>
          <p:cNvSpPr txBox="1"/>
          <p:nvPr/>
        </p:nvSpPr>
        <p:spPr>
          <a:xfrm>
            <a:off x="10149942" y="2861544"/>
            <a:ext cx="11048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hlinkClick r:id="rId12" action="ppaction://hlinksldjump"/>
              </a:rPr>
              <a:t>10</a:t>
            </a:r>
            <a:endParaRPr lang="ru-RU" sz="6600" dirty="0"/>
          </a:p>
        </p:txBody>
      </p:sp>
      <p:sp>
        <p:nvSpPr>
          <p:cNvPr id="28" name="TextBox 27"/>
          <p:cNvSpPr txBox="1"/>
          <p:nvPr/>
        </p:nvSpPr>
        <p:spPr>
          <a:xfrm>
            <a:off x="865637" y="5164428"/>
            <a:ext cx="10790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hlinkClick r:id="rId13" action="ppaction://hlinksldjump"/>
              </a:rPr>
              <a:t>11</a:t>
            </a:r>
            <a:endParaRPr lang="ru-RU" sz="6600" dirty="0"/>
          </a:p>
        </p:txBody>
      </p:sp>
      <p:sp>
        <p:nvSpPr>
          <p:cNvPr id="29" name="TextBox 28"/>
          <p:cNvSpPr txBox="1"/>
          <p:nvPr/>
        </p:nvSpPr>
        <p:spPr>
          <a:xfrm>
            <a:off x="2948988" y="5145329"/>
            <a:ext cx="11911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hlinkClick r:id="rId14" action="ppaction://hlinksldjump"/>
              </a:rPr>
              <a:t>12</a:t>
            </a:r>
            <a:endParaRPr lang="ru-RU" sz="6600" dirty="0"/>
          </a:p>
        </p:txBody>
      </p:sp>
      <p:sp>
        <p:nvSpPr>
          <p:cNvPr id="30" name="TextBox 29"/>
          <p:cNvSpPr txBox="1"/>
          <p:nvPr/>
        </p:nvSpPr>
        <p:spPr>
          <a:xfrm>
            <a:off x="5240579" y="5145329"/>
            <a:ext cx="11651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hlinkClick r:id="rId15" action="ppaction://hlinksldjump"/>
              </a:rPr>
              <a:t>13</a:t>
            </a:r>
            <a:endParaRPr lang="ru-RU" sz="6600" dirty="0"/>
          </a:p>
        </p:txBody>
      </p:sp>
      <p:sp>
        <p:nvSpPr>
          <p:cNvPr id="31" name="TextBox 30"/>
          <p:cNvSpPr txBox="1"/>
          <p:nvPr/>
        </p:nvSpPr>
        <p:spPr>
          <a:xfrm>
            <a:off x="7864941" y="5164428"/>
            <a:ext cx="105809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hlinkClick r:id="rId16" action="ppaction://hlinksldjump"/>
              </a:rPr>
              <a:t>14</a:t>
            </a:r>
            <a:endParaRPr lang="ru-RU" sz="6600" dirty="0"/>
          </a:p>
        </p:txBody>
      </p:sp>
      <p:sp>
        <p:nvSpPr>
          <p:cNvPr id="32" name="TextBox 31"/>
          <p:cNvSpPr txBox="1"/>
          <p:nvPr/>
        </p:nvSpPr>
        <p:spPr>
          <a:xfrm>
            <a:off x="10380371" y="5164428"/>
            <a:ext cx="11333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hlinkClick r:id="rId17" action="ppaction://hlinksldjump"/>
              </a:rPr>
              <a:t>15</a:t>
            </a:r>
            <a:endParaRPr lang="ru-RU" sz="6600" dirty="0"/>
          </a:p>
        </p:txBody>
      </p:sp>
      <p:sp>
        <p:nvSpPr>
          <p:cNvPr id="22" name="TextBox 21"/>
          <p:cNvSpPr txBox="1"/>
          <p:nvPr/>
        </p:nvSpPr>
        <p:spPr>
          <a:xfrm>
            <a:off x="5537863" y="6500725"/>
            <a:ext cx="1558344" cy="36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3" name="Пятно 2 32">
            <a:hlinkClick r:id="rId18" action="ppaction://hlinksldjump"/>
          </p:cNvPr>
          <p:cNvSpPr/>
          <p:nvPr/>
        </p:nvSpPr>
        <p:spPr>
          <a:xfrm>
            <a:off x="4260241" y="1623519"/>
            <a:ext cx="3724850" cy="1392636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7030A0"/>
                </a:solidFill>
                <a:hlinkClick r:id="rId18" action="ppaction://hlinksldjump"/>
              </a:rPr>
              <a:t>Продолжение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36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7595" y="0"/>
            <a:ext cx="6606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Химия и биология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3813" y="923330"/>
            <a:ext cx="3902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баллов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9093" y="1569661"/>
            <a:ext cx="10972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«Многолетнее сорное растение, листья супротивные, черешковые, яйцевидно-ланцетовидной формы, по краю крупнозубчатые. Растет в затененных местах, оврагах, у дорог, вблизи жилья. Листья, помещенные в молоко, предохраняют его от скисания. Свежие мясо и рыба, переложенные этим растением, дольше сохраняются. Из волокон этого растения можно изготовить сети, которые не гниют в воде, а из корней получить желтый краситель. Листья же-неистощимая основа для фантазии хозяйки по приготовлению здоровой и полезной пищи.» Мы с детства знаем это растение по сказке Г.А. Андерсена, личный же опыт общения с ним для многих оказывается плачевным. Какое вещество, содержащееся в этом растении, способно довести до слез?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93" y="1569661"/>
            <a:ext cx="11456126" cy="49606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43630" y="3302153"/>
            <a:ext cx="375146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Крапива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610906" y="6001644"/>
            <a:ext cx="11292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Игровая панель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04949" y="287383"/>
            <a:ext cx="68687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1</a:t>
            </a:r>
            <a:endParaRPr lang="en-US" sz="5400" b="1" dirty="0" smtClean="0"/>
          </a:p>
          <a:p>
            <a:r>
              <a:rPr lang="ru-RU" sz="1400" b="1" dirty="0" smtClean="0"/>
              <a:t>ответ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402075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897" y="450574"/>
            <a:ext cx="59899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Физика</a:t>
            </a:r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баллов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8870" y="2544418"/>
            <a:ext cx="10866781" cy="3319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ноябре 1895 </a:t>
            </a:r>
            <a:r>
              <a:rPr lang="ru-RU" sz="280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 он 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открыл странный вид излучения, отличный от известных ранее </a:t>
            </a:r>
            <a:r>
              <a:rPr lang="ru-RU" sz="280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световых лучей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Новые лучи свободно проникали через непрозрачные тела, бумагу, металл, живую ткань. Уже в январе следующего года с помощью новооткрытых лучей он получил на фотографической пластинке изображение своей руки, на котором были видны кости. А 17 февраля 1928г. В Ленинграде открыли ему памятник на улице его имени. Кто это?  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0087" y="6122504"/>
            <a:ext cx="1192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Игровая панель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714" y="0"/>
            <a:ext cx="505206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1521" y="450574"/>
            <a:ext cx="598625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2</a:t>
            </a:r>
          </a:p>
          <a:p>
            <a:r>
              <a:rPr lang="ru-RU" sz="1400" b="1" dirty="0" smtClean="0"/>
              <a:t>ответ</a:t>
            </a:r>
          </a:p>
          <a:p>
            <a:endParaRPr lang="ru-RU" sz="5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32781" y="5863916"/>
            <a:ext cx="47310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Вильгельм Рентген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1352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  <p:sndAc>
          <p:stSnd>
            <p:snd r:embed="rId2" name="click.wav"/>
          </p:stSnd>
        </p:sndAc>
      </p:transition>
    </mc:Choice>
    <mc:Fallback xmlns="">
      <p:transition spd="slow">
        <p:blinds dir="vert"/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79714" y="233500"/>
            <a:ext cx="36841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Биология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баллов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9270" y="1987826"/>
            <a:ext cx="115625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/>
              <a:t>Пища, которую потребляет человек, состоит из  семи основных компонентов: жиров, витаминов, углеводов минеральных веществ, клетчатки, воды. Что не названо в списке?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7729" y="5962919"/>
            <a:ext cx="1339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Игровая панель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2310991"/>
            <a:ext cx="26659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Белки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7729" y="233500"/>
            <a:ext cx="67585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3</a:t>
            </a:r>
          </a:p>
          <a:p>
            <a:r>
              <a:rPr lang="ru-RU" sz="1400" b="1" dirty="0" smtClean="0"/>
              <a:t>ответ</a:t>
            </a:r>
            <a:endParaRPr lang="ru-RU" sz="1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457" y="2438400"/>
            <a:ext cx="6252786" cy="361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59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  <p:sndAc>
          <p:stSnd>
            <p:snd r:embed="rId2" name="click.wav"/>
          </p:stSnd>
        </p:sndAc>
      </p:transition>
    </mc:Choice>
    <mc:Fallback xmlns="">
      <p:transition spd="slow">
        <p:blinds dir="vert"/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1691" y="0"/>
            <a:ext cx="448184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cs typeface="Traditional Arabic" panose="02020603050405020304" pitchFamily="18" charset="-78"/>
              </a:rPr>
              <a:t>Физика</a:t>
            </a:r>
          </a:p>
          <a:p>
            <a:pPr algn="ctr"/>
            <a:r>
              <a:rPr lang="ru-RU" sz="5400" b="1" dirty="0" smtClean="0">
                <a:cs typeface="Traditional Arabic" panose="02020603050405020304" pitchFamily="18" charset="-78"/>
              </a:rPr>
              <a:t>20 баллов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7426" y="1635616"/>
            <a:ext cx="1171977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февраля 1980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Зимнем дворце взорвалась бомба. Неудачное (пятое!) покушение на жизнь Александра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организовал революционер-народоволец Степан Николаевич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Халтурин.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Ему удалось  устроиться  во дворец столяром и поселиться в одном из подвальных помещений, расположенных под царской столовой. Рассчитывая осуществить взрыв в тот момент, когда царь будет находиться в столовой,  Халтурин  сумел в несколько приемов пронести в свою  комнату нечто. Взрыв прогремел, но царь в этот день опоздал к обеду. Это нечто – изобретение Альфреда Нобеля. Оно прославило его на весь мир как злого гения и сделало мультимиллионером. Назовите это </a:t>
            </a:r>
            <a:r>
              <a:rPr lang="ru-RU" dirty="0"/>
              <a:t>нечто.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7578" y="5889491"/>
            <a:ext cx="1068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Игровая панель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62152" y="5051936"/>
            <a:ext cx="32325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Динамит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426" y="145774"/>
            <a:ext cx="76283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6</a:t>
            </a:r>
          </a:p>
          <a:p>
            <a:r>
              <a:rPr lang="ru-RU" sz="1400" b="1" dirty="0" smtClean="0"/>
              <a:t>ответ</a:t>
            </a:r>
            <a:endParaRPr lang="ru-RU" sz="1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892" y="1635616"/>
            <a:ext cx="6824870" cy="320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53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0327" y="296214"/>
            <a:ext cx="457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Химия</a:t>
            </a:r>
          </a:p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баллов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3336" y="2009104"/>
            <a:ext cx="117068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К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1841г. в лаборатории Монетного двора в Санкт – Петербурге скопилось довольно много отходов от производства монет. Профессор химии Казанского университета Карл Клаус обнаружил в них до 10% платины и небольшое количество палладия и осмия, а также еще один новый металл, с которым химик поступил, как истинный патриот. Какой это металл?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3336" y="5988676"/>
            <a:ext cx="1275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Игровая панель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58344" y="2675348"/>
            <a:ext cx="31424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Рутений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7322" y="296214"/>
            <a:ext cx="7553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705394" y="296214"/>
            <a:ext cx="85295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5</a:t>
            </a:r>
          </a:p>
          <a:p>
            <a:r>
              <a:rPr lang="ru-RU" sz="1400" b="1" dirty="0" smtClean="0"/>
              <a:t>ответ</a:t>
            </a:r>
            <a:endParaRPr lang="ru-RU" sz="14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865" y="1872507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9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1837" y="334851"/>
            <a:ext cx="75598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Биология и математика</a:t>
            </a:r>
          </a:p>
          <a:p>
            <a:pPr algn="ctr"/>
            <a:r>
              <a:rPr lang="ru-RU" sz="5400" b="1" dirty="0" smtClean="0"/>
              <a:t>16 баллов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30310" y="2089177"/>
            <a:ext cx="101099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равное количество у геометрического тела- куба и в теле человека. Сколько их?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9093" y="5975797"/>
            <a:ext cx="1429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Игровая панель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584878" y="2181509"/>
            <a:ext cx="30007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ребер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334851"/>
            <a:ext cx="67926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7</a:t>
            </a:r>
          </a:p>
          <a:p>
            <a:r>
              <a:rPr lang="ru-RU" sz="1400" b="1" dirty="0" smtClean="0"/>
              <a:t>ответ</a:t>
            </a:r>
            <a:endParaRPr lang="ru-RU" sz="14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0" y="1473624"/>
            <a:ext cx="4247322" cy="391625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81"/>
          <a:stretch/>
        </p:blipFill>
        <p:spPr>
          <a:xfrm>
            <a:off x="8216348" y="2817339"/>
            <a:ext cx="3684105" cy="3916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2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975</Words>
  <Application>Microsoft Office PowerPoint</Application>
  <PresentationFormat>Широкоэкранный</PresentationFormat>
  <Paragraphs>153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Traditional Arabic</vt:lpstr>
      <vt:lpstr>Тема Office</vt:lpstr>
      <vt:lpstr>Интеллектуальная игра для старшеклассников.</vt:lpstr>
      <vt:lpstr>Интеллектуальная игра для старшеклассников.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Интеллектуальная игра для старшеклассников.</dc:title>
  <dc:creator>Наиля</dc:creator>
  <cp:lastModifiedBy>Семья Зиятдиновых</cp:lastModifiedBy>
  <cp:revision>85</cp:revision>
  <dcterms:created xsi:type="dcterms:W3CDTF">2015-01-26T08:24:26Z</dcterms:created>
  <dcterms:modified xsi:type="dcterms:W3CDTF">2016-06-23T11:59:15Z</dcterms:modified>
</cp:coreProperties>
</file>