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6" r:id="rId9"/>
    <p:sldId id="262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11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0480-365F-48BF-8F07-1578CA14F950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0CD7D-9E56-4652-8860-6981141A7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469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0480-365F-48BF-8F07-1578CA14F950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0CD7D-9E56-4652-8860-6981141A7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692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0480-365F-48BF-8F07-1578CA14F950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0CD7D-9E56-4652-8860-6981141A7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908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0480-365F-48BF-8F07-1578CA14F950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0CD7D-9E56-4652-8860-6981141A7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881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0480-365F-48BF-8F07-1578CA14F950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0CD7D-9E56-4652-8860-6981141A7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447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0480-365F-48BF-8F07-1578CA14F950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0CD7D-9E56-4652-8860-6981141A7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712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0480-365F-48BF-8F07-1578CA14F950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0CD7D-9E56-4652-8860-6981141A7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066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0480-365F-48BF-8F07-1578CA14F950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0CD7D-9E56-4652-8860-6981141A7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224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0480-365F-48BF-8F07-1578CA14F950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0CD7D-9E56-4652-8860-6981141A7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316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0480-365F-48BF-8F07-1578CA14F950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0CD7D-9E56-4652-8860-6981141A7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548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0480-365F-48BF-8F07-1578CA14F950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0CD7D-9E56-4652-8860-6981141A7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995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10480-365F-48BF-8F07-1578CA14F950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0CD7D-9E56-4652-8860-6981141A7C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008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620689"/>
            <a:ext cx="6766520" cy="1152128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b="1" dirty="0"/>
              <a:t>Новое в подготовке </a:t>
            </a:r>
            <a:r>
              <a:rPr lang="ru-RU" sz="2400" b="1" dirty="0" smtClean="0"/>
              <a:t>преподавателя </a:t>
            </a:r>
            <a:r>
              <a:rPr lang="ru-RU" sz="2400" b="1" dirty="0"/>
              <a:t>к </a:t>
            </a:r>
            <a:r>
              <a:rPr lang="ru-RU" sz="2400" b="1" dirty="0" smtClean="0"/>
              <a:t>учебному занятию </a:t>
            </a:r>
            <a:r>
              <a:rPr lang="ru-RU" sz="2400" b="1" dirty="0"/>
              <a:t>(по ФГОС)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492896"/>
            <a:ext cx="8352928" cy="314590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Технологическая карта урока</a:t>
            </a:r>
            <a:endParaRPr lang="ru-RU" sz="60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User\Desktop\owl-wearing-graduation-cap-and-reading-book_70172-1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88640"/>
            <a:ext cx="1224135" cy="148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572000" y="1556792"/>
            <a:ext cx="41764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1015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116632"/>
            <a:ext cx="5266928" cy="72008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ХОД УРОКА</a:t>
            </a:r>
            <a:endParaRPr lang="ru-RU" sz="1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9108918"/>
              </p:ext>
            </p:extLst>
          </p:nvPr>
        </p:nvGraphicFramePr>
        <p:xfrm>
          <a:off x="251520" y="1332697"/>
          <a:ext cx="8424935" cy="50877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77232"/>
                <a:gridCol w="2033579"/>
                <a:gridCol w="1714124"/>
              </a:tblGrid>
              <a:tr h="594066">
                <a:tc>
                  <a:txBody>
                    <a:bodyPr/>
                    <a:lstStyle/>
                    <a:p>
                      <a:r>
                        <a:rPr lang="ru-RU" dirty="0" smtClean="0"/>
                        <a:t>Этап урока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Методы,</a:t>
                      </a:r>
                    </a:p>
                    <a:p>
                      <a:r>
                        <a:rPr lang="ru-RU" dirty="0" smtClean="0"/>
                        <a:t>приемы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I.</a:t>
                      </a:r>
                      <a:r>
                        <a:rPr lang="ru-RU" sz="1200" dirty="0" smtClean="0"/>
                        <a:t>Организационный.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4333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II.Всесторонняя проверка степени уровня содержания учебного материала.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4333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III.Подготовка учащихся к активному и осознанному усвоению учебного материала.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433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IV.</a:t>
                      </a:r>
                      <a:r>
                        <a:rPr lang="ru-RU" sz="1200" dirty="0" smtClean="0"/>
                        <a:t>Постановка познавательной</a:t>
                      </a:r>
                    </a:p>
                    <a:p>
                      <a:r>
                        <a:rPr lang="ru-RU" sz="1200" dirty="0" smtClean="0"/>
                        <a:t>задачи.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V.Усвоение новых знаний и способов действий.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4333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VI.Первичная проверка понимания и коррекция усвоения учащимися нового материала.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4333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VII.Закрепление знаний и способов действий, самопроверка знаний.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VIII.</a:t>
                      </a:r>
                      <a:r>
                        <a:rPr lang="ru-RU" sz="1200" dirty="0" smtClean="0"/>
                        <a:t>Обобщение и систематизация знаний.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IX.</a:t>
                      </a:r>
                      <a:r>
                        <a:rPr lang="ru-RU" sz="1200" dirty="0" smtClean="0"/>
                        <a:t>Рефлексия.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X.</a:t>
                      </a:r>
                      <a:r>
                        <a:rPr lang="ru-RU" sz="1200" dirty="0" smtClean="0"/>
                        <a:t>Подведение итогов.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XI.</a:t>
                      </a:r>
                      <a:r>
                        <a:rPr lang="ru-RU" sz="1200" dirty="0" smtClean="0"/>
                        <a:t>Домашнее задание.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1"/>
            <a:ext cx="720080" cy="865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1512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9"/>
            <a:ext cx="7355160" cy="77809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Определение технологической карты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 на производстве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4857403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ТЕХНОЛОГИЧЕСКАЯ КАРТА – форма технологической </a:t>
            </a:r>
            <a:r>
              <a:rPr lang="ru-RU" dirty="0" smtClean="0">
                <a:solidFill>
                  <a:srgbClr val="FF0000"/>
                </a:solidFill>
              </a:rPr>
              <a:t>документации</a:t>
            </a:r>
            <a:r>
              <a:rPr lang="ru-RU" dirty="0" smtClean="0"/>
              <a:t>, в которой </a:t>
            </a:r>
            <a:r>
              <a:rPr lang="ru-RU" dirty="0" smtClean="0">
                <a:solidFill>
                  <a:srgbClr val="FF0000"/>
                </a:solidFill>
              </a:rPr>
              <a:t>записан весь процесс обработки изделия </a:t>
            </a:r>
            <a:r>
              <a:rPr lang="ru-RU" dirty="0" smtClean="0"/>
              <a:t>(темы), </a:t>
            </a:r>
            <a:r>
              <a:rPr lang="ru-RU" dirty="0" smtClean="0">
                <a:solidFill>
                  <a:srgbClr val="FF0000"/>
                </a:solidFill>
              </a:rPr>
              <a:t>указаны операции </a:t>
            </a:r>
            <a:r>
              <a:rPr lang="ru-RU" dirty="0" smtClean="0"/>
              <a:t>и их составные части, </a:t>
            </a:r>
            <a:r>
              <a:rPr lang="ru-RU" dirty="0" smtClean="0">
                <a:solidFill>
                  <a:srgbClr val="FF0000"/>
                </a:solidFill>
              </a:rPr>
              <a:t>материалы</a:t>
            </a:r>
            <a:r>
              <a:rPr lang="ru-RU" dirty="0" smtClean="0"/>
              <a:t>, производственное </a:t>
            </a:r>
            <a:r>
              <a:rPr lang="ru-RU" dirty="0" smtClean="0">
                <a:solidFill>
                  <a:srgbClr val="FF0000"/>
                </a:solidFill>
              </a:rPr>
              <a:t>оборудование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инструмент</a:t>
            </a:r>
            <a:r>
              <a:rPr lang="ru-RU" dirty="0" smtClean="0"/>
              <a:t>, технологические </a:t>
            </a:r>
            <a:r>
              <a:rPr lang="ru-RU" dirty="0" smtClean="0">
                <a:solidFill>
                  <a:srgbClr val="FF0000"/>
                </a:solidFill>
              </a:rPr>
              <a:t>режимы</a:t>
            </a:r>
            <a:r>
              <a:rPr lang="ru-RU" dirty="0" smtClean="0"/>
              <a:t>, необходимое для изготовления изделия (прохождения темы) время, квалификация работников и т.п. </a:t>
            </a:r>
          </a:p>
          <a:p>
            <a:pPr marL="0" indent="0" algn="just">
              <a:buNone/>
            </a:pPr>
            <a:r>
              <a:rPr lang="ru-RU" sz="1900" i="1" dirty="0" smtClean="0"/>
              <a:t>				(Политехнический энциклопедический 					словарь. – М.: Советская энциклопедия, 1989).</a:t>
            </a:r>
            <a:endParaRPr lang="ru-RU" sz="19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4693"/>
            <a:ext cx="770909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923928" y="1130797"/>
            <a:ext cx="4896544" cy="0"/>
          </a:xfrm>
          <a:prstGeom prst="line">
            <a:avLst/>
          </a:prstGeom>
          <a:ln w="38100">
            <a:solidFill>
              <a:srgbClr val="00B050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C:\Users\User\Desktop\1454993-200_2535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572" y="5445224"/>
            <a:ext cx="127000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60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067128" cy="122899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Технологическая карта и конспект: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 чем они отличаются друг от друга</a:t>
            </a: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96753"/>
            <a:ext cx="4040188" cy="64807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Технологическая карта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1628800"/>
            <a:ext cx="3960440" cy="44973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1800" dirty="0"/>
              <a:t>Представляет собой описание деятельности и учителя, и учеников на всех этапах урока, предоставляет возможность понять, как </a:t>
            </a:r>
            <a:r>
              <a:rPr lang="ru-RU" sz="1800" dirty="0"/>
              <a:t> </a:t>
            </a:r>
            <a:r>
              <a:rPr lang="ru-RU" sz="1800" dirty="0" smtClean="0"/>
              <a:t>преподаватель</a:t>
            </a:r>
            <a:r>
              <a:rPr lang="ru-RU" sz="1800" dirty="0" smtClean="0"/>
              <a:t> </a:t>
            </a:r>
            <a:r>
              <a:rPr lang="ru-RU" sz="1800" dirty="0"/>
              <a:t>взаимодействует с </a:t>
            </a:r>
            <a:r>
              <a:rPr lang="ru-RU" sz="1800" dirty="0" smtClean="0"/>
              <a:t>учениками.</a:t>
            </a:r>
          </a:p>
          <a:p>
            <a:pPr algn="just"/>
            <a:r>
              <a:rPr lang="ru-RU" sz="1800" dirty="0"/>
              <a:t>Содержит описание деятельности учеников с указанием универсальных учебных действий </a:t>
            </a:r>
            <a:r>
              <a:rPr lang="ru-RU" sz="1800" dirty="0">
                <a:solidFill>
                  <a:srgbClr val="0070C0"/>
                </a:solidFill>
              </a:rPr>
              <a:t>(УУД) </a:t>
            </a:r>
            <a:r>
              <a:rPr lang="ru-RU" sz="1800" dirty="0"/>
              <a:t>после каждого  этапа </a:t>
            </a:r>
            <a:r>
              <a:rPr lang="ru-RU" sz="1800" dirty="0" smtClean="0"/>
              <a:t>урока.</a:t>
            </a:r>
          </a:p>
          <a:p>
            <a:pPr algn="just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>Позволяет отмечать результаты после каждого этапа  урока и, если требуется, вносить коррективы в образовательный процесс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 smtClean="0"/>
          </a:p>
          <a:p>
            <a:endParaRPr lang="ru-RU" sz="1400" dirty="0"/>
          </a:p>
          <a:p>
            <a:r>
              <a:rPr lang="ru-RU" sz="1400" i="1" dirty="0">
                <a:solidFill>
                  <a:srgbClr val="0070C0"/>
                </a:solidFill>
              </a:rPr>
              <a:t>универсальные учебные действия (УУД)</a:t>
            </a:r>
            <a:br>
              <a:rPr lang="ru-RU" sz="1400" i="1" dirty="0">
                <a:solidFill>
                  <a:srgbClr val="0070C0"/>
                </a:solidFill>
              </a:rPr>
            </a:br>
            <a:endParaRPr lang="ru-RU" sz="1400" i="1" dirty="0">
              <a:solidFill>
                <a:srgbClr val="0070C0"/>
              </a:solidFill>
            </a:endParaRPr>
          </a:p>
          <a:p>
            <a:endParaRPr lang="ru-RU" sz="1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68761"/>
            <a:ext cx="4041775" cy="72008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>
                <a:solidFill>
                  <a:srgbClr val="00B050"/>
                </a:solidFill>
              </a:rPr>
              <a:t>Конспект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99992" y="1700809"/>
            <a:ext cx="4392487" cy="2952328"/>
          </a:xfrm>
        </p:spPr>
        <p:txBody>
          <a:bodyPr>
            <a:normAutofit/>
          </a:bodyPr>
          <a:lstStyle/>
          <a:p>
            <a:r>
              <a:rPr lang="ru-RU" sz="1800" dirty="0"/>
              <a:t>Представляет собой описание того, что должен делать учитель на уроке, и то в </a:t>
            </a:r>
            <a:r>
              <a:rPr lang="ru-RU" sz="1800" dirty="0" smtClean="0"/>
              <a:t>общем</a:t>
            </a:r>
          </a:p>
          <a:p>
            <a:r>
              <a:rPr lang="ru-RU" sz="1800" dirty="0"/>
              <a:t>Содержит только формы </a:t>
            </a:r>
            <a:r>
              <a:rPr lang="ru-RU" sz="1800" dirty="0" smtClean="0"/>
              <a:t>преподнесения </a:t>
            </a:r>
            <a:r>
              <a:rPr lang="ru-RU" sz="1800" dirty="0"/>
              <a:t>материала на </a:t>
            </a:r>
            <a:r>
              <a:rPr lang="ru-RU" sz="1800" dirty="0" smtClean="0"/>
              <a:t>уроке</a:t>
            </a:r>
          </a:p>
          <a:p>
            <a:r>
              <a:rPr lang="ru-RU" sz="1800" dirty="0"/>
              <a:t>Позволяет отмечать результаты только после урока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6503"/>
            <a:ext cx="720080" cy="874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C:\Users\User\Desktop\depositphotos_79306436-stock-photo-3d-man-near-red-quest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653136"/>
            <a:ext cx="194421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283968" y="1100886"/>
            <a:ext cx="4464496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4582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Любая технологическая карта отвечает на вопросы: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183" y="1556792"/>
            <a:ext cx="8229600" cy="4525963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какие операции </a:t>
            </a:r>
            <a:r>
              <a:rPr lang="ru-RU" dirty="0" smtClean="0"/>
              <a:t>необходимо выполнить;</a:t>
            </a:r>
          </a:p>
          <a:p>
            <a:r>
              <a:rPr lang="ru-RU" dirty="0" smtClean="0"/>
              <a:t> в </a:t>
            </a:r>
            <a:r>
              <a:rPr lang="ru-RU" dirty="0" smtClean="0">
                <a:solidFill>
                  <a:srgbClr val="FF0000"/>
                </a:solidFill>
              </a:rPr>
              <a:t>какой последовательности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 с </a:t>
            </a:r>
            <a:r>
              <a:rPr lang="ru-RU" dirty="0" smtClean="0">
                <a:solidFill>
                  <a:srgbClr val="FF0000"/>
                </a:solidFill>
              </a:rPr>
              <a:t>какой периодичностью</a:t>
            </a:r>
            <a:r>
              <a:rPr lang="ru-RU" dirty="0" smtClean="0"/>
              <a:t>; 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сколько </a:t>
            </a:r>
            <a:r>
              <a:rPr lang="ru-RU" dirty="0" smtClean="0"/>
              <a:t>на это уходит </a:t>
            </a:r>
            <a:r>
              <a:rPr lang="ru-RU" dirty="0" smtClean="0">
                <a:solidFill>
                  <a:srgbClr val="FF0000"/>
                </a:solidFill>
              </a:rPr>
              <a:t>время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результаты</a:t>
            </a:r>
            <a:r>
              <a:rPr lang="ru-RU" dirty="0" smtClean="0"/>
              <a:t> выполнения </a:t>
            </a:r>
            <a:r>
              <a:rPr lang="ru-RU" dirty="0" smtClean="0">
                <a:solidFill>
                  <a:srgbClr val="FF0000"/>
                </a:solidFill>
              </a:rPr>
              <a:t>каждой операции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 какие </a:t>
            </a:r>
            <a:r>
              <a:rPr lang="ru-RU" dirty="0" smtClean="0">
                <a:solidFill>
                  <a:srgbClr val="FF0000"/>
                </a:solidFill>
              </a:rPr>
              <a:t>необходимы инструменты </a:t>
            </a:r>
            <a:r>
              <a:rPr lang="ru-RU" dirty="0" smtClean="0"/>
              <a:t>и </a:t>
            </a:r>
            <a:r>
              <a:rPr lang="ru-RU" dirty="0" smtClean="0">
                <a:solidFill>
                  <a:srgbClr val="FF0000"/>
                </a:solidFill>
              </a:rPr>
              <a:t>материалы</a:t>
            </a:r>
            <a:r>
              <a:rPr lang="ru-RU" dirty="0" smtClean="0"/>
              <a:t> для выполнения операции.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933450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373216"/>
            <a:ext cx="1043558" cy="1043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779912" y="1556792"/>
            <a:ext cx="5076006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313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Технологическая карта урока: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это </a:t>
            </a:r>
            <a:r>
              <a:rPr lang="ru-RU" b="1" dirty="0" smtClean="0"/>
              <a:t>современная форма планирования </a:t>
            </a:r>
            <a:r>
              <a:rPr lang="ru-RU" dirty="0" smtClean="0"/>
              <a:t>педагогического взаимодействия учителя и учащихся; </a:t>
            </a:r>
          </a:p>
          <a:p>
            <a:r>
              <a:rPr lang="ru-RU" dirty="0" smtClean="0"/>
              <a:t>это </a:t>
            </a:r>
            <a:r>
              <a:rPr lang="ru-RU" b="1" dirty="0" smtClean="0"/>
              <a:t>обобщенно-графическое выражение сценария урока</a:t>
            </a:r>
            <a:r>
              <a:rPr lang="ru-RU" dirty="0" smtClean="0"/>
              <a:t>, основа его проектирования, средство представления </a:t>
            </a:r>
            <a:r>
              <a:rPr lang="ru-RU" b="1" dirty="0" smtClean="0"/>
              <a:t>индивидуальных методов работы</a:t>
            </a:r>
            <a:r>
              <a:rPr lang="ru-RU" dirty="0" smtClean="0"/>
              <a:t>; </a:t>
            </a:r>
          </a:p>
          <a:p>
            <a:r>
              <a:rPr lang="ru-RU" dirty="0" smtClean="0"/>
              <a:t> это способ графического проектирования урока; таблица, позволяющая структурировать урок по выбранным учителем параметрам.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64096" cy="104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 flipV="1">
            <a:off x="2339752" y="908720"/>
            <a:ext cx="6347048" cy="1"/>
          </a:xfrm>
          <a:prstGeom prst="line">
            <a:avLst/>
          </a:prstGeom>
          <a:ln w="38100">
            <a:solidFill>
              <a:srgbClr val="F511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250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Требования, предъявляемые к проектированию урока деятельностной направленности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приоритетность планируемых образовательных результатов; </a:t>
            </a:r>
          </a:p>
          <a:p>
            <a:r>
              <a:rPr lang="ru-RU" dirty="0" smtClean="0"/>
              <a:t>использование видов учебной деятельности, направленных на достижение планируемых образовательных результатов; </a:t>
            </a:r>
          </a:p>
          <a:p>
            <a:r>
              <a:rPr lang="ru-RU" b="1" dirty="0" smtClean="0"/>
              <a:t>деятельностный характер обучения</a:t>
            </a:r>
            <a:r>
              <a:rPr lang="ru-RU" dirty="0" smtClean="0"/>
              <a:t>; </a:t>
            </a:r>
          </a:p>
          <a:p>
            <a:r>
              <a:rPr lang="ru-RU" dirty="0" smtClean="0"/>
              <a:t> акцент на </a:t>
            </a:r>
            <a:r>
              <a:rPr lang="ru-RU" b="1" dirty="0" smtClean="0"/>
              <a:t>самостоятельность в обучении</a:t>
            </a:r>
            <a:r>
              <a:rPr lang="ru-RU" dirty="0" smtClean="0"/>
              <a:t>; </a:t>
            </a:r>
          </a:p>
          <a:p>
            <a:r>
              <a:rPr lang="ru-RU" dirty="0" smtClean="0"/>
              <a:t> содержание урока – инструмент в достижении запланированных образовательных результатов.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29" y="116632"/>
            <a:ext cx="792088" cy="96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6970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Назначение технологической карты урока: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отражение деятельностной составляющей взаимодействия преподавателя и обучающегося на уроке; </a:t>
            </a:r>
          </a:p>
          <a:p>
            <a:r>
              <a:rPr lang="ru-RU" dirty="0" smtClean="0"/>
              <a:t>описание всего процесса деятельности; - указаны все операции, их составные части;</a:t>
            </a:r>
          </a:p>
          <a:p>
            <a:r>
              <a:rPr lang="ru-RU" dirty="0" smtClean="0"/>
              <a:t> формы взаимодействия участников.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В технологической карте урока </a:t>
            </a:r>
            <a:r>
              <a:rPr lang="ru-RU" b="1" i="1" dirty="0" smtClean="0">
                <a:solidFill>
                  <a:srgbClr val="00B050"/>
                </a:solidFill>
              </a:rPr>
              <a:t>должен быть описан</a:t>
            </a:r>
            <a:r>
              <a:rPr lang="ru-RU" b="1" i="1" dirty="0" smtClean="0">
                <a:solidFill>
                  <a:srgbClr val="002060"/>
                </a:solidFill>
              </a:rPr>
              <a:t> весь </a:t>
            </a:r>
            <a:r>
              <a:rPr lang="ru-RU" b="1" i="1" dirty="0" smtClean="0">
                <a:solidFill>
                  <a:srgbClr val="00B050"/>
                </a:solidFill>
              </a:rPr>
              <a:t>процесс деятельности</a:t>
            </a:r>
            <a:r>
              <a:rPr lang="ru-RU" b="1" i="1" dirty="0" smtClean="0">
                <a:solidFill>
                  <a:srgbClr val="002060"/>
                </a:solidFill>
              </a:rPr>
              <a:t>, указаны операции, их составные части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792088" cy="96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0950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1"/>
            <a:ext cx="7355160" cy="432047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Основные этапы, из которых состоит технологическая карта урока: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897" y="764705"/>
            <a:ext cx="8764591" cy="59046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1</a:t>
            </a:r>
            <a:r>
              <a:rPr lang="ru-RU" sz="1800" dirty="0"/>
              <a:t>. </a:t>
            </a:r>
            <a:r>
              <a:rPr lang="ru-RU" sz="1800" b="1" dirty="0">
                <a:solidFill>
                  <a:srgbClr val="00B050"/>
                </a:solidFill>
              </a:rPr>
              <a:t>Подготовка к уроку</a:t>
            </a:r>
            <a:r>
              <a:rPr lang="ru-RU" sz="1800" dirty="0"/>
              <a:t>. На этой стадии </a:t>
            </a:r>
            <a:r>
              <a:rPr lang="ru-RU" sz="1800" dirty="0" smtClean="0"/>
              <a:t>преподаватель </a:t>
            </a:r>
            <a:r>
              <a:rPr lang="ru-RU" sz="1800" dirty="0"/>
              <a:t>активизирует </a:t>
            </a:r>
            <a:r>
              <a:rPr lang="ru-RU" sz="1800" dirty="0" smtClean="0"/>
              <a:t>обучающихся небольшим </a:t>
            </a:r>
            <a:r>
              <a:rPr lang="ru-RU" sz="1800" dirty="0"/>
              <a:t>вступлением в устной форме, а </a:t>
            </a:r>
            <a:r>
              <a:rPr lang="ru-RU" sz="1800" dirty="0" smtClean="0"/>
              <a:t>обучающиеся </a:t>
            </a:r>
            <a:r>
              <a:rPr lang="ru-RU" sz="1800" dirty="0"/>
              <a:t>включаются в деловой </a:t>
            </a:r>
            <a:r>
              <a:rPr lang="ru-RU" sz="1800" dirty="0" smtClean="0"/>
              <a:t>ритм. </a:t>
            </a:r>
          </a:p>
          <a:p>
            <a:pPr marL="0" indent="0">
              <a:buNone/>
            </a:pPr>
            <a:r>
              <a:rPr lang="ru-RU" sz="1800" dirty="0" smtClean="0"/>
              <a:t>2</a:t>
            </a:r>
            <a:r>
              <a:rPr lang="ru-RU" sz="1800" dirty="0"/>
              <a:t>. </a:t>
            </a:r>
            <a:r>
              <a:rPr lang="ru-RU" sz="1800" b="1" dirty="0">
                <a:solidFill>
                  <a:srgbClr val="00B050"/>
                </a:solidFill>
              </a:rPr>
              <a:t>Выявление сильных и слабых сторон ребят</a:t>
            </a:r>
            <a:r>
              <a:rPr lang="ru-RU" sz="1800" dirty="0"/>
              <a:t>. На этой стадии преподаватель устанавливает, насколько хорошо усвоился старый материал, а </a:t>
            </a:r>
            <a:r>
              <a:rPr lang="ru-RU" sz="1800" dirty="0" smtClean="0"/>
              <a:t>обучающиеся </a:t>
            </a:r>
            <a:r>
              <a:rPr lang="ru-RU" sz="1800" dirty="0"/>
              <a:t>делают задание на проверку какого-то навыка.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3</a:t>
            </a:r>
            <a:r>
              <a:rPr lang="ru-RU" sz="1800" dirty="0"/>
              <a:t>. </a:t>
            </a:r>
            <a:r>
              <a:rPr lang="ru-RU" sz="1800" b="1" dirty="0">
                <a:solidFill>
                  <a:srgbClr val="00B050"/>
                </a:solidFill>
              </a:rPr>
              <a:t>Постановка </a:t>
            </a:r>
            <a:r>
              <a:rPr lang="ru-RU" sz="1800" b="1" dirty="0" smtClean="0">
                <a:solidFill>
                  <a:srgbClr val="00B050"/>
                </a:solidFill>
              </a:rPr>
              <a:t>главной </a:t>
            </a:r>
            <a:r>
              <a:rPr lang="ru-RU" sz="1800" b="1" dirty="0">
                <a:solidFill>
                  <a:srgbClr val="00B050"/>
                </a:solidFill>
              </a:rPr>
              <a:t>цели урока</a:t>
            </a:r>
            <a:r>
              <a:rPr lang="ru-RU" sz="1800" dirty="0"/>
              <a:t>. На этой стадии </a:t>
            </a:r>
            <a:r>
              <a:rPr lang="ru-RU" sz="1800" dirty="0" smtClean="0"/>
              <a:t>преподаватель </a:t>
            </a:r>
            <a:r>
              <a:rPr lang="ru-RU" sz="1800" dirty="0"/>
              <a:t>создает проблему, которая должна быть решена по завершении занятия, а </a:t>
            </a:r>
            <a:r>
              <a:rPr lang="ru-RU" sz="1800" dirty="0" smtClean="0"/>
              <a:t>обучающиеся </a:t>
            </a:r>
            <a:r>
              <a:rPr lang="ru-RU" sz="1800" dirty="0"/>
              <a:t>ставят подцели и, если есть необходимость, задают вопросы уточняющего характера.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4</a:t>
            </a:r>
            <a:r>
              <a:rPr lang="ru-RU" sz="1800" dirty="0"/>
              <a:t>. </a:t>
            </a:r>
            <a:r>
              <a:rPr lang="ru-RU" sz="1800" b="1" dirty="0">
                <a:solidFill>
                  <a:srgbClr val="00B050"/>
                </a:solidFill>
              </a:rPr>
              <a:t>Разработка проекта решения проблемы</a:t>
            </a:r>
            <a:r>
              <a:rPr lang="ru-RU" sz="1800" dirty="0"/>
              <a:t>. На этой стадии </a:t>
            </a:r>
            <a:r>
              <a:rPr lang="ru-RU" sz="1800" dirty="0" smtClean="0"/>
              <a:t>преподаватель </a:t>
            </a:r>
            <a:r>
              <a:rPr lang="ru-RU" sz="1800" dirty="0"/>
              <a:t>в общих чертах объясняет, как решить проблему (предлагает несколько вариантов), а </a:t>
            </a:r>
            <a:r>
              <a:rPr lang="ru-RU" sz="1800" dirty="0" smtClean="0"/>
              <a:t>обучающиеся </a:t>
            </a:r>
            <a:r>
              <a:rPr lang="ru-RU" sz="1800" dirty="0"/>
              <a:t>выбирают наиболее оптимальные средства для этого (алгоритм, модель и т.д.).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5</a:t>
            </a:r>
            <a:r>
              <a:rPr lang="ru-RU" sz="1800" b="1" dirty="0">
                <a:solidFill>
                  <a:srgbClr val="00B050"/>
                </a:solidFill>
              </a:rPr>
              <a:t>. Закрепление нового материала</a:t>
            </a:r>
            <a:r>
              <a:rPr lang="ru-RU" sz="1800" dirty="0"/>
              <a:t>. На этом этапе </a:t>
            </a:r>
            <a:r>
              <a:rPr lang="ru-RU" sz="1800" dirty="0" smtClean="0"/>
              <a:t>преподаватель </a:t>
            </a:r>
            <a:r>
              <a:rPr lang="ru-RU" sz="1800" dirty="0"/>
              <a:t>обобщает то, что было пройдено, а </a:t>
            </a:r>
            <a:r>
              <a:rPr lang="ru-RU" sz="1800" dirty="0" smtClean="0"/>
              <a:t>обучающиеся </a:t>
            </a:r>
            <a:r>
              <a:rPr lang="ru-RU" sz="1800" dirty="0"/>
              <a:t>выполняют стандартные упражнения.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6</a:t>
            </a:r>
            <a:r>
              <a:rPr lang="ru-RU" sz="1800" dirty="0"/>
              <a:t>. </a:t>
            </a:r>
            <a:r>
              <a:rPr lang="ru-RU" sz="1800" b="1" dirty="0">
                <a:solidFill>
                  <a:srgbClr val="00B050"/>
                </a:solidFill>
              </a:rPr>
              <a:t>Самостоятельная работа по новому материалу </a:t>
            </a:r>
            <a:r>
              <a:rPr lang="ru-RU" sz="1800" dirty="0"/>
              <a:t>(индивидуально или в группах). На этой </a:t>
            </a:r>
            <a:r>
              <a:rPr lang="ru-RU" sz="1800" dirty="0" smtClean="0"/>
              <a:t>стадии преподаватель </a:t>
            </a:r>
            <a:r>
              <a:rPr lang="ru-RU" sz="1800" dirty="0"/>
              <a:t>учитель создает условия для использования нового материала, а </a:t>
            </a:r>
            <a:r>
              <a:rPr lang="ru-RU" sz="1800" dirty="0" smtClean="0"/>
              <a:t>обучающиеся </a:t>
            </a:r>
            <a:r>
              <a:rPr lang="ru-RU" sz="1800" dirty="0"/>
              <a:t>контролируют себя, обращаясь к эталону.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7</a:t>
            </a:r>
            <a:r>
              <a:rPr lang="ru-RU" sz="1800" dirty="0"/>
              <a:t>. </a:t>
            </a:r>
            <a:r>
              <a:rPr lang="ru-RU" sz="1800" b="1" dirty="0">
                <a:solidFill>
                  <a:srgbClr val="00B050"/>
                </a:solidFill>
              </a:rPr>
              <a:t>Рефлексия урока, т.е. подведение итогов</a:t>
            </a:r>
            <a:r>
              <a:rPr lang="ru-RU" sz="1800" dirty="0"/>
              <a:t>. На этой стадии </a:t>
            </a:r>
            <a:r>
              <a:rPr lang="ru-RU" sz="1800" dirty="0" smtClean="0"/>
              <a:t>преподаватель  </a:t>
            </a:r>
            <a:r>
              <a:rPr lang="ru-RU" sz="1800" dirty="0"/>
              <a:t>создает условия для рефлексии, а </a:t>
            </a:r>
            <a:r>
              <a:rPr lang="ru-RU" sz="1800" dirty="0" smtClean="0"/>
              <a:t>обучающиеся </a:t>
            </a:r>
            <a:r>
              <a:rPr lang="ru-RU" sz="1800" dirty="0"/>
              <a:t>сравнивают, соответствует ли </a:t>
            </a:r>
            <a:r>
              <a:rPr lang="ru-RU" sz="1800" dirty="0" smtClean="0"/>
              <a:t>главная </a:t>
            </a:r>
            <a:r>
              <a:rPr lang="ru-RU" sz="1800" dirty="0"/>
              <a:t>цель урока тому, чего они </a:t>
            </a:r>
            <a:r>
              <a:rPr lang="ru-RU" sz="1800" dirty="0" smtClean="0"/>
              <a:t>достигли.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97" y="49065"/>
            <a:ext cx="648651" cy="787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779912" y="832723"/>
            <a:ext cx="5256584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090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Технологическая карта урока… (предмет, группа) </a:t>
            </a:r>
          </a:p>
          <a:p>
            <a:r>
              <a:rPr lang="ru-RU" sz="2000" dirty="0" smtClean="0"/>
              <a:t> Преподаватель: ФИО </a:t>
            </a:r>
          </a:p>
          <a:p>
            <a:r>
              <a:rPr lang="ru-RU" sz="2000" dirty="0" smtClean="0"/>
              <a:t> Тема урока </a:t>
            </a:r>
          </a:p>
          <a:p>
            <a:r>
              <a:rPr lang="ru-RU" sz="2000" dirty="0" smtClean="0"/>
              <a:t> Цель урока </a:t>
            </a:r>
          </a:p>
          <a:p>
            <a:r>
              <a:rPr lang="ru-RU" sz="2000" dirty="0" smtClean="0"/>
              <a:t> Планируемые результаты </a:t>
            </a:r>
          </a:p>
          <a:p>
            <a:r>
              <a:rPr lang="ru-RU" sz="2000" dirty="0" smtClean="0"/>
              <a:t> Тип урока </a:t>
            </a:r>
          </a:p>
          <a:p>
            <a:r>
              <a:rPr lang="ru-RU" sz="2000" dirty="0" smtClean="0"/>
              <a:t> Базовая технология</a:t>
            </a:r>
          </a:p>
          <a:p>
            <a:endParaRPr lang="ru-RU" sz="1800" dirty="0"/>
          </a:p>
          <a:p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336178"/>
              </p:ext>
            </p:extLst>
          </p:nvPr>
        </p:nvGraphicFramePr>
        <p:xfrm>
          <a:off x="323528" y="2996952"/>
          <a:ext cx="8496944" cy="2674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2376264"/>
                <a:gridCol w="1944216"/>
                <a:gridCol w="2376264"/>
              </a:tblGrid>
              <a:tr h="38884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Этапы урока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Деятельность преподавателя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Деятельность обучающихся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Планируемые результаты (предметные, метапредметные: познавательные, регулятивные, коммуникативные, личностные)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8884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88640"/>
            <a:ext cx="717426" cy="87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32944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693</Words>
  <Application>Microsoft Office PowerPoint</Application>
  <PresentationFormat>Экран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Новое в подготовке преподавателя к учебному занятию (по ФГОС) </vt:lpstr>
      <vt:lpstr>Определение технологической карты  на производстве</vt:lpstr>
      <vt:lpstr>Технологическая карта и конспект:  чем они отличаются друг от друга </vt:lpstr>
      <vt:lpstr>Любая технологическая карта отвечает на вопросы:</vt:lpstr>
      <vt:lpstr>Технологическая карта урока: </vt:lpstr>
      <vt:lpstr>Требования, предъявляемые к проектированию урока деятельностной направленности:</vt:lpstr>
      <vt:lpstr>Назначение технологической карты урока:</vt:lpstr>
      <vt:lpstr>Основные этапы, из которых состоит технологическая карта урока:</vt:lpstr>
      <vt:lpstr>Презентация PowerPoint</vt:lpstr>
      <vt:lpstr>ХОД УРОКА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2021-02-26T08:23:23Z</dcterms:created>
  <dcterms:modified xsi:type="dcterms:W3CDTF">2021-03-01T07:15:56Z</dcterms:modified>
</cp:coreProperties>
</file>