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71" r:id="rId3"/>
    <p:sldId id="256" r:id="rId4"/>
    <p:sldId id="259" r:id="rId5"/>
    <p:sldId id="267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5731F-F782-4036-A329-AA3454D6EC04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256A6-9E56-455B-8DDF-B64D852B9E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15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4D2ED-896F-4A47-8BB8-A16E4FE70AC7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258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982ED-D2B4-4688-85A9-B06B071DCD93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874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368D9-4E22-4B52-8FCF-5A9F7A277C50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5644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A48A5-B87F-47AE-ADB8-C43BA27A56B9}" type="datetime1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9528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9798F-81E0-417A-8F5D-8367E49FC060}" type="datetime1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7748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C3103-5341-401A-B295-EBB3A42D0823}" type="datetime1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76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9E1A4-15C7-4846-B271-964F07A56CF2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165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22255-AB55-41F3-A252-742C28FDBCB0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83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5A4B9-B60F-43D0-B462-8C00DC248174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58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84157-224B-4A79-A0D8-A035427D5B08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623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30AF9-266A-4FC8-827B-E9629CEBECEB}" type="datetime1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84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42ACD-6AC6-4AAA-8CA1-97788202BA41}" type="datetime1">
              <a:rPr lang="ru-RU" smtClean="0"/>
              <a:t>06.04.2021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974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D6EC8-9B21-431C-9B5C-AD072F9DF5B1}" type="datetime1">
              <a:rPr lang="ru-RU" smtClean="0"/>
              <a:t>06.04.2021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729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AAA93-3E74-477C-9BE6-BB10D4D5F07D}" type="datetime1">
              <a:rPr lang="ru-RU" smtClean="0"/>
              <a:t>06.04.2021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2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4725-ABDB-43D7-8F22-BB2DE4EA7752}" type="datetime1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9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AE203-408D-426A-B19D-306BB587FBE2}" type="datetime1">
              <a:rPr lang="ru-RU" smtClean="0"/>
              <a:t>06.04.2021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854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01E6D-4AA2-41DF-A2FD-9A9FB73D9246}" type="datetime1">
              <a:rPr lang="ru-RU" smtClean="0"/>
              <a:t>06.04.2021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4D9B609-7591-48A0-8129-5BB30A35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891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mlspb.ru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F41A8C-7CCC-43F9-964D-E5873D4CB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930" y="206858"/>
            <a:ext cx="9045496" cy="3157777"/>
          </a:xfrm>
        </p:spPr>
        <p:txBody>
          <a:bodyPr>
            <a:normAutofit/>
          </a:bodyPr>
          <a:lstStyle/>
          <a:p>
            <a:br>
              <a:rPr lang="ru-RU" dirty="0"/>
            </a:br>
            <a:r>
              <a:rPr lang="ru-RU" dirty="0"/>
              <a:t>Основные положения теории строения органических соединений А.М. Бутлерова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2139D9-9BCE-421B-9888-553E7E6956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32" r="14340" b="1867"/>
          <a:stretch/>
        </p:blipFill>
        <p:spPr>
          <a:xfrm>
            <a:off x="6245708" y="3127160"/>
            <a:ext cx="5651612" cy="3409442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88F4314A-65C3-49B2-AA60-7917363EE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</a:t>
            </a:fld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CD992D-DA43-4332-AB9E-BE98BF62AEEF}"/>
              </a:ext>
            </a:extLst>
          </p:cNvPr>
          <p:cNvSpPr txBox="1"/>
          <p:nvPr/>
        </p:nvSpPr>
        <p:spPr>
          <a:xfrm>
            <a:off x="1123294" y="5133721"/>
            <a:ext cx="37730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ru-RU" dirty="0"/>
              <a:t>Леонтьева Екатерина Сергеевна </a:t>
            </a:r>
            <a:br>
              <a:rPr lang="ru-RU" dirty="0"/>
            </a:br>
            <a:r>
              <a:rPr lang="ru-RU" dirty="0"/>
              <a:t>преподаватель химии </a:t>
            </a:r>
            <a:r>
              <a:rPr lang="ru-RU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СПб ГБПОУ «Автомеханический колледж»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833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2A954-8531-4A3C-A4B9-39F5C283B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1487" y="304514"/>
            <a:ext cx="8911687" cy="1280890"/>
          </a:xfrm>
        </p:spPr>
        <p:txBody>
          <a:bodyPr>
            <a:noAutofit/>
          </a:bodyPr>
          <a:lstStyle/>
          <a:p>
            <a:r>
              <a:rPr lang="ru-RU" sz="4800" dirty="0"/>
              <a:t>Изомерия положения кратной связи ( двойной = или тройной    )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1AB5D23-02E6-4468-8D19-9B4BB6BF49F0}"/>
              </a:ext>
            </a:extLst>
          </p:cNvPr>
          <p:cNvCxnSpPr/>
          <p:nvPr/>
        </p:nvCxnSpPr>
        <p:spPr>
          <a:xfrm>
            <a:off x="6001202" y="2041865"/>
            <a:ext cx="426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298EFAD9-036B-46BA-9A93-AA402A5E384E}"/>
              </a:ext>
            </a:extLst>
          </p:cNvPr>
          <p:cNvCxnSpPr/>
          <p:nvPr/>
        </p:nvCxnSpPr>
        <p:spPr>
          <a:xfrm>
            <a:off x="5992427" y="2192784"/>
            <a:ext cx="4261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F9AF4542-52A6-4769-84C6-A76433DD0029}"/>
              </a:ext>
            </a:extLst>
          </p:cNvPr>
          <p:cNvCxnSpPr/>
          <p:nvPr/>
        </p:nvCxnSpPr>
        <p:spPr>
          <a:xfrm>
            <a:off x="5980590" y="2352583"/>
            <a:ext cx="4349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15B4DF0-7616-4FEF-AD02-F9104F81EF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37" r="2940" b="13860"/>
          <a:stretch/>
        </p:blipFill>
        <p:spPr>
          <a:xfrm>
            <a:off x="2581131" y="2866859"/>
            <a:ext cx="7668724" cy="3277115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2F56AC0E-7C41-4B15-AF68-5033060D8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54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80D48E-ED1E-4B0A-976F-3B5035F03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695" y="446556"/>
            <a:ext cx="8911687" cy="1280890"/>
          </a:xfrm>
        </p:spPr>
        <p:txBody>
          <a:bodyPr>
            <a:noAutofit/>
          </a:bodyPr>
          <a:lstStyle/>
          <a:p>
            <a:r>
              <a:rPr lang="ru-RU" sz="4800" dirty="0"/>
              <a:t>Изомерия положения функциональной группы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0E601D-046A-405D-8A1C-78BFB8B4FB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71" r="8223" b="23863"/>
          <a:stretch/>
        </p:blipFill>
        <p:spPr>
          <a:xfrm>
            <a:off x="2467992" y="2619667"/>
            <a:ext cx="8123068" cy="3104396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02EBED86-27E6-42FE-AF18-12D4F3147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B56FDD-F682-4724-9915-C3D41C634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err="1"/>
              <a:t>Межлассовая</a:t>
            </a:r>
            <a:r>
              <a:rPr lang="ru-RU" sz="4800" dirty="0"/>
              <a:t> изомерия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15F2BA-4A03-477C-B1E8-F20B10F035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t="26250" r="4124" b="5296"/>
          <a:stretch/>
        </p:blipFill>
        <p:spPr>
          <a:xfrm>
            <a:off x="2325950" y="1550213"/>
            <a:ext cx="8348665" cy="47973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F118E0E7-5788-4CE5-B850-6941AFAD2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44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BB692F-BDF4-413C-9430-B7E619597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6" y="668498"/>
            <a:ext cx="9341522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3 положение</a:t>
            </a:r>
            <a:br>
              <a:rPr lang="ru-RU" dirty="0"/>
            </a:br>
            <a:r>
              <a:rPr lang="ru-RU" sz="5300" dirty="0"/>
              <a:t>Атомы в молекулах веществ взаимно влияют друг на друга.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78ED29D-8B01-4B75-B5D6-E9E05FC05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4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89041-DA4C-4B84-9F2E-8F9B7BC15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7678" y="14733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Задание 1. </a:t>
            </a:r>
            <a:r>
              <a:rPr lang="ru-RU" dirty="0"/>
              <a:t>Сколько различных веществ изображено данными формулами: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F67913-EC61-4297-921E-7EFF1C6785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" t="11073" r="3851" b="21812"/>
          <a:stretch/>
        </p:blipFill>
        <p:spPr>
          <a:xfrm>
            <a:off x="1524308" y="1428227"/>
            <a:ext cx="9538425" cy="5061631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92F5EFE-AC6A-4227-B6E7-2E56F53B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655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54D05-A187-4E65-A7D6-C181D85BE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3833" y="512462"/>
            <a:ext cx="8911687" cy="1280890"/>
          </a:xfrm>
        </p:spPr>
        <p:txBody>
          <a:bodyPr/>
          <a:lstStyle/>
          <a:p>
            <a:r>
              <a:rPr lang="ru-RU" b="1" dirty="0"/>
              <a:t>Задание 2. </a:t>
            </a:r>
            <a:r>
              <a:rPr lang="ru-RU" dirty="0"/>
              <a:t>Являются ли изомерами эти вещества?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7FF09A9-608C-4620-83EB-70373B7DD4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6466" y="1807669"/>
            <a:ext cx="7199790" cy="4612365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7DEF3EF1-AAF7-4961-9A25-300B795E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014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DB15E6-CE70-45CC-B17D-0F0A00650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Задание 3</a:t>
            </a:r>
            <a:r>
              <a:rPr lang="ru-RU" dirty="0"/>
              <a:t>. Составьте 2 изомера и 2 гомолога для данного вещества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D946409-46F3-4EC8-8A8D-B0BEDFED91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" t="45102" r="2894" b="32485"/>
          <a:stretch/>
        </p:blipFill>
        <p:spPr>
          <a:xfrm>
            <a:off x="1141619" y="2477836"/>
            <a:ext cx="10745582" cy="1902327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5CD99248-3DBC-49C4-A9BC-204C11506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539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78B8F5B2-220A-44AD-B1C4-5852A3EA0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2</a:t>
            </a:fld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500D8F7-B7A0-4551-B224-AD99E71FC8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01" t="24077" r="50356" b="4079"/>
          <a:stretch/>
        </p:blipFill>
        <p:spPr>
          <a:xfrm>
            <a:off x="1886821" y="1661389"/>
            <a:ext cx="3643967" cy="43399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53AC86-B48B-4399-BD4F-0B7245903D70}"/>
              </a:ext>
            </a:extLst>
          </p:cNvPr>
          <p:cNvSpPr txBox="1"/>
          <p:nvPr/>
        </p:nvSpPr>
        <p:spPr>
          <a:xfrm>
            <a:off x="1580226" y="2952"/>
            <a:ext cx="10422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Бутлеров Александр Михайлович –основоположник «Теории строения органических соединений»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9C8EB0-9F96-43FA-ABCC-C980CC48DC73}"/>
              </a:ext>
            </a:extLst>
          </p:cNvPr>
          <p:cNvSpPr txBox="1"/>
          <p:nvPr/>
        </p:nvSpPr>
        <p:spPr>
          <a:xfrm>
            <a:off x="2965143" y="6223247"/>
            <a:ext cx="6094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/>
              <a:t>1828 г. –1886 г.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5F257A-27E8-4210-8C23-38F51CC86E9C}"/>
              </a:ext>
            </a:extLst>
          </p:cNvPr>
          <p:cNvSpPr txBox="1"/>
          <p:nvPr/>
        </p:nvSpPr>
        <p:spPr>
          <a:xfrm>
            <a:off x="6409677" y="1661389"/>
            <a:ext cx="448618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/>
              <a:t>Сообщение о своей теории химического строения Бутлеров сделал на 36-м съезде немецких естествоиспытателей и врачей в </a:t>
            </a:r>
            <a:r>
              <a:rPr lang="ru-RU" sz="2400" b="1" i="1" dirty="0" err="1"/>
              <a:t>Шпейере</a:t>
            </a:r>
            <a:r>
              <a:rPr lang="ru-RU" sz="2400" b="1" i="1" dirty="0"/>
              <a:t> в сентябре 1861 года. Его доклад перед химической секцией носил крайне скромное название: «Нечто о химическом строении тел».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281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474EF5-BD64-452B-B631-6C9F45F0FBC2}"/>
              </a:ext>
            </a:extLst>
          </p:cNvPr>
          <p:cNvSpPr txBox="1"/>
          <p:nvPr/>
        </p:nvSpPr>
        <p:spPr>
          <a:xfrm>
            <a:off x="1535837" y="163176"/>
            <a:ext cx="95213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1-е положение</a:t>
            </a:r>
          </a:p>
          <a:p>
            <a:r>
              <a:rPr lang="ru-RU" sz="3200" dirty="0"/>
              <a:t> </a:t>
            </a:r>
            <a:r>
              <a:rPr lang="ru-RU" sz="3200" b="1" dirty="0"/>
              <a:t>Атомы  в молекулах веществ соединены согласно их валентности.</a:t>
            </a:r>
          </a:p>
          <a:p>
            <a:r>
              <a:rPr lang="ru-RU" sz="3200" dirty="0"/>
              <a:t>Углерод в органических  соединениях всегда четырехвалентен, а его атомы способны соединятся друг с другом в различные цепи.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7655F0C-EA5C-49A9-81E1-9E74F4DBF5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80" r="34166"/>
          <a:stretch/>
        </p:blipFill>
        <p:spPr>
          <a:xfrm>
            <a:off x="3086100" y="3210164"/>
            <a:ext cx="6019800" cy="3265825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2B4FA10F-8BFA-438F-8596-E8450DDBD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52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D1AFE0-896D-4215-8023-CECAEE6EB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3745" y="624110"/>
            <a:ext cx="8980868" cy="24299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Гомологи </a:t>
            </a:r>
            <a:r>
              <a:rPr lang="ru-RU" dirty="0"/>
              <a:t>– вещества, сходные по строению и свойствам, но отличающиеся на гомологическую разность т.е. одну или несколько групп  </a:t>
            </a:r>
            <a:r>
              <a:rPr lang="ru-RU" b="1" dirty="0"/>
              <a:t>-СН</a:t>
            </a:r>
            <a:r>
              <a:rPr lang="ru-RU" b="1" baseline="-25000" dirty="0"/>
              <a:t>2</a:t>
            </a:r>
            <a:r>
              <a:rPr lang="ru-RU" b="1" dirty="0"/>
              <a:t>-</a:t>
            </a:r>
            <a:endParaRPr lang="ru-RU" b="1" baseline="-25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58827C-EFBF-49FC-9444-2884834250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" t="36718" r="293" b="-1972"/>
          <a:stretch/>
        </p:blipFill>
        <p:spPr>
          <a:xfrm>
            <a:off x="3331464" y="3521170"/>
            <a:ext cx="6205728" cy="30510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F1D1E8-4B4D-4249-A700-4D237621B937}"/>
              </a:ext>
            </a:extLst>
          </p:cNvPr>
          <p:cNvSpPr txBox="1"/>
          <p:nvPr/>
        </p:nvSpPr>
        <p:spPr>
          <a:xfrm>
            <a:off x="4330933" y="2918301"/>
            <a:ext cx="35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Гомологический ряд метана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1DDF2030-EE8C-4FF3-8CB2-58518E35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909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790D7E-209F-4D27-98C1-A322E48B8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Структурные и молекулярные формулы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2F5474-5869-40ED-9681-1BC5F170D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081" y="1800410"/>
            <a:ext cx="7010400" cy="4819650"/>
          </a:xfrm>
          <a:prstGeom prst="rect">
            <a:avLst/>
          </a:prstGeom>
        </p:spPr>
      </p:pic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9A0DBA-AE3E-4402-912C-896B831A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95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75E1AD-FE2E-4F27-B1FA-25CA9BCBE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0253" y="276638"/>
            <a:ext cx="9239293" cy="3152362"/>
          </a:xfrm>
        </p:spPr>
        <p:txBody>
          <a:bodyPr>
            <a:normAutofit fontScale="90000"/>
          </a:bodyPr>
          <a:lstStyle/>
          <a:p>
            <a:r>
              <a:rPr lang="en-GB" dirty="0"/>
              <a:t>2</a:t>
            </a:r>
            <a:r>
              <a:rPr lang="ru-RU" dirty="0"/>
              <a:t>-е положение</a:t>
            </a:r>
            <a:br>
              <a:rPr lang="ru-RU" dirty="0"/>
            </a:br>
            <a:r>
              <a:rPr lang="ru-RU" b="1" dirty="0"/>
              <a:t>Свойства веществ определяются </a:t>
            </a:r>
            <a:r>
              <a:rPr lang="ru-RU" dirty="0"/>
              <a:t>не только их качественным и количественным составом, но и порядком соединения атомов в молекуле, </a:t>
            </a:r>
            <a:r>
              <a:rPr lang="ru-RU" b="1" dirty="0"/>
              <a:t>т.е. химическим строением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4305835-BE6B-4096-B12A-2F6EAD4420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" t="29352" r="485" b="4374"/>
          <a:stretch/>
        </p:blipFill>
        <p:spPr>
          <a:xfrm>
            <a:off x="2902998" y="3415842"/>
            <a:ext cx="6498454" cy="3340065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AFC2DB6D-2052-4481-8F23-B6C52E371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23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B6516E-E659-4ADF-BDD7-889450ADA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14966"/>
            <a:ext cx="8911687" cy="215566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Изомеры</a:t>
            </a:r>
            <a:r>
              <a:rPr lang="ru-RU" dirty="0"/>
              <a:t> – вещества, имеющие одинаковую молекулярную формулу, но различное строение и свойства.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F87EF4B-86ED-46E5-BBA0-A1CD197C4B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81" r="2745"/>
          <a:stretch/>
        </p:blipFill>
        <p:spPr>
          <a:xfrm>
            <a:off x="2211797" y="2285553"/>
            <a:ext cx="9980203" cy="3995928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6ABDF3-9157-4B89-977C-AC1999EF3A1F}"/>
              </a:ext>
            </a:extLst>
          </p:cNvPr>
          <p:cNvSpPr txBox="1"/>
          <p:nvPr/>
        </p:nvSpPr>
        <p:spPr>
          <a:xfrm>
            <a:off x="3310128" y="5532120"/>
            <a:ext cx="1856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Жидкость</a:t>
            </a:r>
            <a:br>
              <a:rPr lang="ru-RU" dirty="0"/>
            </a:br>
            <a:r>
              <a:rPr lang="ru-RU" dirty="0" err="1"/>
              <a:t>Ткип</a:t>
            </a:r>
            <a:r>
              <a:rPr lang="ru-RU" dirty="0"/>
              <a:t> = 78.4 </a:t>
            </a:r>
            <a:r>
              <a:rPr lang="ru-RU" baseline="30000" dirty="0"/>
              <a:t>0</a:t>
            </a:r>
            <a:r>
              <a:rPr lang="ru-RU" dirty="0"/>
              <a:t>С</a:t>
            </a:r>
            <a:br>
              <a:rPr lang="ru-RU" dirty="0"/>
            </a:br>
            <a:r>
              <a:rPr lang="ru-RU" dirty="0"/>
              <a:t>растворим в воде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920C3C-E17A-42E9-80C8-84060DE5317A}"/>
              </a:ext>
            </a:extLst>
          </p:cNvPr>
          <p:cNvSpPr txBox="1"/>
          <p:nvPr/>
        </p:nvSpPr>
        <p:spPr>
          <a:xfrm>
            <a:off x="8120671" y="5532120"/>
            <a:ext cx="2276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Газ</a:t>
            </a:r>
            <a:br>
              <a:rPr lang="ru-RU" dirty="0"/>
            </a:br>
            <a:r>
              <a:rPr lang="ru-RU" dirty="0" err="1"/>
              <a:t>Ткип</a:t>
            </a:r>
            <a:r>
              <a:rPr lang="ru-RU" dirty="0"/>
              <a:t> =  -23,7 </a:t>
            </a:r>
            <a:r>
              <a:rPr lang="ru-RU" baseline="30000" dirty="0"/>
              <a:t>0</a:t>
            </a:r>
            <a:r>
              <a:rPr lang="ru-RU" dirty="0"/>
              <a:t>С</a:t>
            </a:r>
          </a:p>
          <a:p>
            <a:r>
              <a:rPr lang="ru-RU" dirty="0"/>
              <a:t>Нерастворим в воде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D1A1BC3A-931A-4C14-9DEB-7C10A7204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29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A3452F-D789-4E5B-8111-7319C310F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6691" y="134130"/>
            <a:ext cx="4006897" cy="1144191"/>
          </a:xfrm>
        </p:spPr>
        <p:txBody>
          <a:bodyPr/>
          <a:lstStyle/>
          <a:p>
            <a:r>
              <a:rPr lang="ru-RU" dirty="0"/>
              <a:t>Изомерия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5CB99BF-6677-4D20-9036-2B35B302D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09954" y="1772640"/>
            <a:ext cx="2911027" cy="1018314"/>
          </a:xfrm>
        </p:spPr>
        <p:txBody>
          <a:bodyPr>
            <a:normAutofit/>
          </a:bodyPr>
          <a:lstStyle/>
          <a:p>
            <a:r>
              <a:rPr lang="ru-RU" sz="2800" b="1" dirty="0"/>
              <a:t>структурная</a:t>
            </a:r>
          </a:p>
        </p:txBody>
      </p:sp>
      <p:cxnSp>
        <p:nvCxnSpPr>
          <p:cNvPr id="6" name="Прямая со стрелкой 5">
            <a:extLst>
              <a:ext uri="{FF2B5EF4-FFF2-40B4-BE49-F238E27FC236}">
                <a16:creationId xmlns:a16="http://schemas.microsoft.com/office/drawing/2014/main" id="{D96729C5-7020-474E-895C-7716059776F2}"/>
              </a:ext>
            </a:extLst>
          </p:cNvPr>
          <p:cNvCxnSpPr/>
          <p:nvPr/>
        </p:nvCxnSpPr>
        <p:spPr>
          <a:xfrm flipH="1">
            <a:off x="4465468" y="1011128"/>
            <a:ext cx="852256" cy="1064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6CE4D940-A399-4C78-B50C-08493F74FD05}"/>
              </a:ext>
            </a:extLst>
          </p:cNvPr>
          <p:cNvCxnSpPr>
            <a:cxnSpLocks/>
          </p:cNvCxnSpPr>
          <p:nvPr/>
        </p:nvCxnSpPr>
        <p:spPr>
          <a:xfrm>
            <a:off x="6874278" y="1028432"/>
            <a:ext cx="840417" cy="5151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38BDBE9-1CED-4CF5-BE50-0BEB5C2A454A}"/>
              </a:ext>
            </a:extLst>
          </p:cNvPr>
          <p:cNvSpPr txBox="1"/>
          <p:nvPr/>
        </p:nvSpPr>
        <p:spPr>
          <a:xfrm>
            <a:off x="6773238" y="1543562"/>
            <a:ext cx="45216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пространственная</a:t>
            </a:r>
          </a:p>
        </p:txBody>
      </p: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07175832-BFE5-47F5-BF5D-1B87D910FFDF}"/>
              </a:ext>
            </a:extLst>
          </p:cNvPr>
          <p:cNvCxnSpPr>
            <a:cxnSpLocks/>
          </p:cNvCxnSpPr>
          <p:nvPr/>
        </p:nvCxnSpPr>
        <p:spPr>
          <a:xfrm flipH="1">
            <a:off x="2157697" y="2671797"/>
            <a:ext cx="1209157" cy="20600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338BE83C-24FC-4ECC-ABD2-2359C001759A}"/>
              </a:ext>
            </a:extLst>
          </p:cNvPr>
          <p:cNvCxnSpPr>
            <a:cxnSpLocks/>
          </p:cNvCxnSpPr>
          <p:nvPr/>
        </p:nvCxnSpPr>
        <p:spPr>
          <a:xfrm>
            <a:off x="4376691" y="2671797"/>
            <a:ext cx="0" cy="7899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id="{40E96B80-7196-444A-8F63-E949728CAEEF}"/>
              </a:ext>
            </a:extLst>
          </p:cNvPr>
          <p:cNvCxnSpPr>
            <a:cxnSpLocks/>
          </p:cNvCxnSpPr>
          <p:nvPr/>
        </p:nvCxnSpPr>
        <p:spPr>
          <a:xfrm>
            <a:off x="5188760" y="2588376"/>
            <a:ext cx="844857" cy="749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A023997-479E-4C2C-9470-4C5D6D35E8FA}"/>
              </a:ext>
            </a:extLst>
          </p:cNvPr>
          <p:cNvSpPr txBox="1"/>
          <p:nvPr/>
        </p:nvSpPr>
        <p:spPr>
          <a:xfrm>
            <a:off x="1125852" y="4854933"/>
            <a:ext cx="2144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Углеродного скелета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4ED03D0-DE78-4447-B592-3D5ED2C721EF}"/>
              </a:ext>
            </a:extLst>
          </p:cNvPr>
          <p:cNvSpPr txBox="1"/>
          <p:nvPr/>
        </p:nvSpPr>
        <p:spPr>
          <a:xfrm>
            <a:off x="3397161" y="3606690"/>
            <a:ext cx="29888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Положения функциональной группы или кратных связей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E5E3C17-8201-446C-A0CE-ACE316ECAF70}"/>
              </a:ext>
            </a:extLst>
          </p:cNvPr>
          <p:cNvSpPr txBox="1"/>
          <p:nvPr/>
        </p:nvSpPr>
        <p:spPr>
          <a:xfrm>
            <a:off x="6158385" y="3240304"/>
            <a:ext cx="3624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межклассовая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76F9CC5-9E59-464A-9CA3-2F1EF5A5D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570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AC0621-8BED-43A2-B61A-DAFDEFA25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2785" y="449802"/>
            <a:ext cx="8673483" cy="2604116"/>
          </a:xfrm>
        </p:spPr>
        <p:txBody>
          <a:bodyPr>
            <a:normAutofit/>
          </a:bodyPr>
          <a:lstStyle/>
          <a:p>
            <a:r>
              <a:rPr lang="ru-RU" dirty="0"/>
              <a:t>Изомерия </a:t>
            </a:r>
            <a:r>
              <a:rPr lang="ru-RU" sz="4800" dirty="0"/>
              <a:t>углеродного скелета</a:t>
            </a:r>
            <a:br>
              <a:rPr lang="ru-RU" sz="4800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4A08035-71D4-4414-B0A4-BAFA1C12E8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82" r="888" b="23022"/>
          <a:stretch/>
        </p:blipFill>
        <p:spPr>
          <a:xfrm>
            <a:off x="1873189" y="2148397"/>
            <a:ext cx="9667047" cy="4068932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E824C3E5-F8FD-440C-9C99-BAC0DC5EE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9B609-7591-48A0-8129-5BB30A3584F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6601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227</TotalTime>
  <Words>300</Words>
  <Application>Microsoft Office PowerPoint</Application>
  <PresentationFormat>Широкоэкранный</PresentationFormat>
  <Paragraphs>47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Century Gothic</vt:lpstr>
      <vt:lpstr>Wingdings 3</vt:lpstr>
      <vt:lpstr>Легкий дым</vt:lpstr>
      <vt:lpstr> Основные положения теории строения органических соединений А.М. Бутлерова</vt:lpstr>
      <vt:lpstr>Презентация PowerPoint</vt:lpstr>
      <vt:lpstr>Презентация PowerPoint</vt:lpstr>
      <vt:lpstr>Гомологи – вещества, сходные по строению и свойствам, но отличающиеся на гомологическую разность т.е. одну или несколько групп  -СН2-</vt:lpstr>
      <vt:lpstr>Структурные и молекулярные формулы</vt:lpstr>
      <vt:lpstr>2-е положение Свойства веществ определяются не только их качественным и количественным составом, но и порядком соединения атомов в молекуле, т.е. химическим строением</vt:lpstr>
      <vt:lpstr>Изомеры – вещества, имеющие одинаковую молекулярную формулу, но различное строение и свойства.</vt:lpstr>
      <vt:lpstr>Изомерия</vt:lpstr>
      <vt:lpstr>Изомерия углеродного скелета </vt:lpstr>
      <vt:lpstr>Изомерия положения кратной связи ( двойной = или тройной    )</vt:lpstr>
      <vt:lpstr>Изомерия положения функциональной группы</vt:lpstr>
      <vt:lpstr>Межлассовая изомерия</vt:lpstr>
      <vt:lpstr>3 положение Атомы в молекулах веществ взаимно влияют друг на друга.</vt:lpstr>
      <vt:lpstr>Задание 1. Сколько различных веществ изображено данными формулами:</vt:lpstr>
      <vt:lpstr>Задание 2. Являются ли изомерами эти вещества?</vt:lpstr>
      <vt:lpstr>Задание 3. Составьте 2 изомера и 2 гомолога для данного вещества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Катерина</cp:lastModifiedBy>
  <cp:revision>14</cp:revision>
  <dcterms:created xsi:type="dcterms:W3CDTF">2020-09-03T19:25:48Z</dcterms:created>
  <dcterms:modified xsi:type="dcterms:W3CDTF">2021-04-06T11:09:17Z</dcterms:modified>
</cp:coreProperties>
</file>