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2" r:id="rId2"/>
    <p:sldId id="274" r:id="rId3"/>
    <p:sldId id="282" r:id="rId4"/>
    <p:sldId id="281" r:id="rId5"/>
    <p:sldId id="283" r:id="rId6"/>
    <p:sldId id="280" r:id="rId7"/>
    <p:sldId id="284" r:id="rId8"/>
    <p:sldId id="285" r:id="rId9"/>
    <p:sldId id="286" r:id="rId10"/>
    <p:sldId id="28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5880-964F-42F8-A241-94579591C1B3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F7C9-6659-49A4-8169-0C0CFC9BC6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5880-964F-42F8-A241-94579591C1B3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F7C9-6659-49A4-8169-0C0CFC9BC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5880-964F-42F8-A241-94579591C1B3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F7C9-6659-49A4-8169-0C0CFC9BC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5880-964F-42F8-A241-94579591C1B3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F7C9-6659-49A4-8169-0C0CFC9BC6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5880-964F-42F8-A241-94579591C1B3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F7C9-6659-49A4-8169-0C0CFC9BC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5880-964F-42F8-A241-94579591C1B3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F7C9-6659-49A4-8169-0C0CFC9BC6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5880-964F-42F8-A241-94579591C1B3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F7C9-6659-49A4-8169-0C0CFC9BC6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5880-964F-42F8-A241-94579591C1B3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F7C9-6659-49A4-8169-0C0CFC9BC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5880-964F-42F8-A241-94579591C1B3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F7C9-6659-49A4-8169-0C0CFC9BC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5880-964F-42F8-A241-94579591C1B3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F7C9-6659-49A4-8169-0C0CFC9BC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5880-964F-42F8-A241-94579591C1B3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F7C9-6659-49A4-8169-0C0CFC9BC6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0675880-964F-42F8-A241-94579591C1B3}" type="datetimeFigureOut">
              <a:rPr lang="ru-RU" smtClean="0"/>
              <a:pPr/>
              <a:t>22.01.2019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47BF7C9-6659-49A4-8169-0C0CFC9BC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3568" y="332656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Моя малая Родина – Кабардино-Балкария.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1556792"/>
            <a:ext cx="504056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Кабардино-Балкарская республика расположена в центральной части северного </a:t>
            </a:r>
            <a:r>
              <a:rPr lang="ru-RU" dirty="0" err="1" smtClean="0"/>
              <a:t>макросклона</a:t>
            </a:r>
            <a:r>
              <a:rPr lang="ru-RU" dirty="0" smtClean="0"/>
              <a:t> Кавказа. </a:t>
            </a:r>
          </a:p>
          <a:p>
            <a:endParaRPr lang="ru-RU" sz="800" dirty="0" smtClean="0"/>
          </a:p>
          <a:p>
            <a:r>
              <a:rPr lang="ru-RU" dirty="0" smtClean="0"/>
              <a:t>Территория республики разделена на три основные геоморфологические зоны — горную, предгорную и равнинную. </a:t>
            </a:r>
          </a:p>
          <a:p>
            <a:r>
              <a:rPr lang="ru-RU" dirty="0" smtClean="0"/>
              <a:t>Через территорию республики параллельно друг от друга протягиваются 5 основных хребтов Большого Кавказа: Пастбищный (или Меловой), Лесистый, Скалистый, Боковой и Главный (или Водораздельный).</a:t>
            </a:r>
          </a:p>
          <a:p>
            <a:endParaRPr lang="ru-RU" sz="800" dirty="0" smtClean="0"/>
          </a:p>
          <a:p>
            <a:pPr>
              <a:buFont typeface="Arial" pitchFamily="34" charset="0"/>
              <a:buChar char="•"/>
            </a:pPr>
            <a:r>
              <a:rPr lang="ru-RU" i="1" dirty="0" smtClean="0"/>
              <a:t>Высочайшая точка</a:t>
            </a:r>
            <a:r>
              <a:rPr lang="ru-RU" dirty="0" smtClean="0"/>
              <a:t>: гора Эльбрус (5 642 м) самая высокая точка России, Кавказа и Европы.</a:t>
            </a:r>
          </a:p>
          <a:p>
            <a:pPr>
              <a:buFont typeface="Arial" pitchFamily="34" charset="0"/>
              <a:buChar char="•"/>
            </a:pPr>
            <a:r>
              <a:rPr lang="ru-RU" i="1" dirty="0" smtClean="0"/>
              <a:t>Максимальная длина с севера на юг</a:t>
            </a:r>
            <a:r>
              <a:rPr lang="ru-RU" dirty="0" smtClean="0"/>
              <a:t>: 167 км;</a:t>
            </a:r>
          </a:p>
          <a:p>
            <a:pPr>
              <a:buFont typeface="Arial" pitchFamily="34" charset="0"/>
              <a:buChar char="•"/>
            </a:pPr>
            <a:r>
              <a:rPr lang="ru-RU" i="1" dirty="0" smtClean="0"/>
              <a:t>Максимальная длина с востока на запад</a:t>
            </a:r>
            <a:r>
              <a:rPr lang="ru-RU" dirty="0" smtClean="0"/>
              <a:t>:123км.</a:t>
            </a:r>
            <a:endParaRPr lang="ru-RU" dirty="0"/>
          </a:p>
        </p:txBody>
      </p:sp>
      <p:pic>
        <p:nvPicPr>
          <p:cNvPr id="6146" name="Picture 2" descr="C:\Users\Alfredo\Desktop\кл час первое сентября\эльбру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276872"/>
            <a:ext cx="3235310" cy="33843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5178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694240" cy="135902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Термальные источники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0" y="1556792"/>
            <a:ext cx="4032448" cy="496855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err="1" smtClean="0"/>
              <a:t>Аушигерский</a:t>
            </a:r>
            <a:r>
              <a:rPr lang="ru-RU" dirty="0" smtClean="0"/>
              <a:t> источник представляет собой уникальный набор минеральных соединений, такую воду можно использовать не только для купания, но и для приема во внутрь.</a:t>
            </a:r>
          </a:p>
          <a:p>
            <a:pPr>
              <a:buNone/>
            </a:pPr>
            <a:r>
              <a:rPr lang="ru-RU" dirty="0" smtClean="0"/>
              <a:t>Термальные воды источников </a:t>
            </a:r>
            <a:r>
              <a:rPr lang="ru-RU" dirty="0" err="1" smtClean="0"/>
              <a:t>Джилы-Су</a:t>
            </a:r>
            <a:r>
              <a:rPr lang="ru-RU" dirty="0" smtClean="0"/>
              <a:t> полезны для укрепления иммунитета, лечебные свойства источника </a:t>
            </a:r>
            <a:r>
              <a:rPr lang="ru-RU" dirty="0" err="1" smtClean="0"/>
              <a:t>Джилы-Су</a:t>
            </a:r>
            <a:r>
              <a:rPr lang="ru-RU" dirty="0" smtClean="0"/>
              <a:t> помогают при лечении хронических заболеваний.</a:t>
            </a:r>
          </a:p>
        </p:txBody>
      </p:sp>
      <p:pic>
        <p:nvPicPr>
          <p:cNvPr id="11266" name="Picture 2" descr="C:\Users\Alfredo\Desktop\кл час первое сентября\serebryanyy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8264" y="4044868"/>
            <a:ext cx="3597711" cy="2408468"/>
          </a:xfrm>
          <a:prstGeom prst="rect">
            <a:avLst/>
          </a:prstGeom>
          <a:noFill/>
        </p:spPr>
      </p:pic>
      <p:pic>
        <p:nvPicPr>
          <p:cNvPr id="11267" name="Picture 3" descr="C:\Users\Alfredo\Desktop\кл час первое сентября\dzhily-su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479984"/>
            <a:ext cx="3600400" cy="23810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920880" cy="114300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Герб, гимн и флаг КБР</a:t>
            </a:r>
            <a:endParaRPr lang="ru-RU" dirty="0"/>
          </a:p>
        </p:txBody>
      </p:sp>
      <p:pic>
        <p:nvPicPr>
          <p:cNvPr id="7170" name="Picture 2" descr="C:\Users\Alfredo\Desktop\кл час первое сентября\gerald_kb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664" y="2435085"/>
            <a:ext cx="2491865" cy="3154155"/>
          </a:xfrm>
          <a:prstGeom prst="rect">
            <a:avLst/>
          </a:prstGeom>
          <a:noFill/>
          <a:effectLst>
            <a:outerShdw blurRad="673100" dist="50800" dir="5400000" algn="ctr" rotWithShape="0">
              <a:srgbClr val="000000">
                <a:alpha val="51000"/>
              </a:srgbClr>
            </a:outerShdw>
          </a:effectLst>
        </p:spPr>
      </p:pic>
      <p:pic>
        <p:nvPicPr>
          <p:cNvPr id="7171" name="Picture 3" descr="C:\Users\Alfredo\Desktop\кл час первое сентября\гимн кбр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2263031"/>
            <a:ext cx="2232248" cy="3542233"/>
          </a:xfrm>
          <a:prstGeom prst="rect">
            <a:avLst/>
          </a:prstGeom>
          <a:noFill/>
          <a:effectLst>
            <a:outerShdw blurRad="673100" dist="50800" dir="5400000" algn="ctr" rotWithShape="0">
              <a:srgbClr val="000000">
                <a:alpha val="45000"/>
              </a:srgbClr>
            </a:outerShdw>
          </a:effectLst>
        </p:spPr>
      </p:pic>
      <p:pic>
        <p:nvPicPr>
          <p:cNvPr id="7172" name="Picture 4" descr="C:\Users\Alfredo\Desktop\кл час первое сентября\flag_kb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92971" y="2961583"/>
            <a:ext cx="3007221" cy="2051593"/>
          </a:xfrm>
          <a:prstGeom prst="rect">
            <a:avLst/>
          </a:prstGeom>
          <a:noFill/>
          <a:effectLst>
            <a:outerShdw blurRad="685800" dist="50800" dir="5400000" algn="ctr" rotWithShape="0">
              <a:srgbClr val="000000">
                <a:alpha val="60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11560" y="1124744"/>
            <a:ext cx="4032448" cy="46805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Согласно Конституции КБР герб представляет собой изображение золотого (жёлтого) орла. На груди орла — малый пересечённый щит, вверху — изображение серебряной (белой) горы о двух вершинах в лазоревом (синем, голубом) поле, внизу — золотой (жёлтый) трилистник с продолговатыми листами в зелёном поле.</a:t>
            </a:r>
          </a:p>
          <a:p>
            <a:endParaRPr lang="ru-RU" dirty="0"/>
          </a:p>
        </p:txBody>
      </p:sp>
      <p:pic>
        <p:nvPicPr>
          <p:cNvPr id="4" name="Picture 2" descr="C:\Users\Alfredo\Desktop\кл час первое сентября\gerald_kb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268760"/>
            <a:ext cx="3528392" cy="4466171"/>
          </a:xfrm>
          <a:prstGeom prst="rect">
            <a:avLst/>
          </a:prstGeom>
          <a:noFill/>
          <a:effectLst>
            <a:outerShdw blurRad="673100" dist="50800" dir="5400000" algn="ctr" rotWithShape="0">
              <a:srgbClr val="000000">
                <a:alpha val="51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Alfredo\Desktop\кл час первое сентября\flag_kbr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3782" y="1800969"/>
            <a:ext cx="4286250" cy="2924175"/>
          </a:xfrm>
          <a:prstGeom prst="rect">
            <a:avLst/>
          </a:prstGeom>
          <a:noFill/>
          <a:effectLst>
            <a:outerShdw blurRad="685800" dist="50800" dir="5400000" algn="ctr" rotWithShape="0">
              <a:srgbClr val="000000">
                <a:alpha val="6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292080" y="1124744"/>
            <a:ext cx="331236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Государственный флаг Кабардино-Балкарской Республики представляет собой полотнище из трёх равновеликих горизонтальных полос: верхней — сине-голубого, средней — белого, нижней — зелёного цветов. В центре полотнища — круг, пересечённый сине-голубым и зелёным полем; на сине-голубом поле — стилизованное изображение горы Эльбрус в белом цвете.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971600" y="731520"/>
            <a:ext cx="3528392" cy="536177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Государственным гимном Кабардино-Балкарской Республики является торжественная музыка, созданная с использованием интонаций и колоритов кабардинских, балкарских и русских народных песен. Гимн исполняется без слов. Автор музыки — Хасан Карданов</a:t>
            </a:r>
            <a:endParaRPr lang="ru-RU" dirty="0"/>
          </a:p>
        </p:txBody>
      </p:sp>
      <p:pic>
        <p:nvPicPr>
          <p:cNvPr id="4" name="Picture 3" descr="C:\Users\Alfredo\Desktop\кл час первое сентября\гимн кбр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765072"/>
            <a:ext cx="3312368" cy="5256216"/>
          </a:xfrm>
          <a:prstGeom prst="rect">
            <a:avLst/>
          </a:prstGeom>
          <a:noFill/>
          <a:effectLst>
            <a:outerShdw blurRad="673100" dist="50800" dir="5400000" algn="ctr" rotWithShape="0">
              <a:srgbClr val="000000">
                <a:alpha val="4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992888" cy="114300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История возникновения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51520" y="1196752"/>
            <a:ext cx="8496944" cy="547260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До образования современной республики, на её территории были расположены две исторические области — Кабарда и Балкария. Кабарда состояла из двух княжеств: Большая Кабарда и Малая Кабарда, и занимала равнинную и предгорную часть современной республики, а также горную и высокогорную зону в верховьях реки Малки и её притоков. Балкария, которая была разделена на пять горских обществ, занимала в основном горные и высокогорные районы современной республики.</a:t>
            </a:r>
          </a:p>
          <a:p>
            <a:pPr>
              <a:buNone/>
            </a:pPr>
            <a:r>
              <a:rPr lang="ru-RU" dirty="0" smtClean="0"/>
              <a:t>В 1921 году Кабарда и Балкария вместе с другими историческими областями Центрального Кавказа вступили в состав Горской АССР. 1 сентября 1921 года Кабардинский округ вышел из состава Горской автономной республики, а затем 16 января1922 года за ним последовала и Балкария.</a:t>
            </a:r>
          </a:p>
          <a:p>
            <a:pPr>
              <a:buNone/>
            </a:pPr>
            <a:r>
              <a:rPr lang="ru-RU" dirty="0" smtClean="0"/>
              <a:t>Кабардино-Балкарская автономная область была образована в 1922 году, в 1936 году преобразована в АССР.</a:t>
            </a:r>
          </a:p>
          <a:p>
            <a:pPr>
              <a:buNone/>
            </a:pPr>
            <a:r>
              <a:rPr lang="ru-RU" dirty="0" smtClean="0"/>
              <a:t>В 1944 году в связи с выселением балкарцев была переименована в Кабардинскую АССР, с 1957 года — снова Кабардино-Балкарская АССР. С 1992 года — Кабардино-Балкарская Республика.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476672"/>
            <a:ext cx="8820471" cy="114300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Достопримечательности КБР. Гора Эльбрус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11560" y="2204864"/>
            <a:ext cx="4032448" cy="424847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На границе Кабардино-Балкарской республики с Карачаево-Черкесией расположена удивительной красоты гора, притягивающая к себе толпы альпинистов, мечтающих покорить высочайшую вершину Европы. Гора эта – Эльбрус. Она является потухшим вулканом, одним из самых огромных на планете. Гора имеет две вершины – западную и восточную, а их высота более пяти тысяч метров, они окутаны снегом, не тающим даже в летние, жаркие дни.</a:t>
            </a:r>
            <a:endParaRPr lang="ru-RU" dirty="0"/>
          </a:p>
        </p:txBody>
      </p:sp>
      <p:pic>
        <p:nvPicPr>
          <p:cNvPr id="8194" name="Picture 2" descr="C:\Users\Alfredo\Desktop\кл час первое сентября\эльбру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276872"/>
            <a:ext cx="3692041" cy="38621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512511" cy="93610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Голубые озера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95536" y="980728"/>
            <a:ext cx="8568952" cy="424847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В составе озёр можно выделить Нижнее Голубое озеро, Верхние Голубые озёра, а также Сухое озеро и Секретное озеро. </a:t>
            </a:r>
          </a:p>
          <a:p>
            <a:pPr>
              <a:buNone/>
            </a:pPr>
            <a:r>
              <a:rPr lang="ru-RU" dirty="0" smtClean="0"/>
              <a:t>Название Нижнего голубого озера, Церик-Кель, переводится с балкарского как «гнилое озеро» - начиная с 25-метровой глубины озеро заражено сероводородом. Глубина — 279 м. Всего пару метров уступает глубочайшему карстовому озеру мира, хорватскому Красному озеру. </a:t>
            </a:r>
          </a:p>
          <a:p>
            <a:pPr>
              <a:buNone/>
            </a:pPr>
            <a:r>
              <a:rPr lang="ru-RU" dirty="0" smtClean="0"/>
              <a:t>К востоку от озера Церик-Кель расположено Сухое озеро, или Кель-Кетчхен. Котловина озера представляет собой глубокую карстовую шахту с отвесными стенками глубиной 177 м. На дне колодца находится водоем площадью 2500 квадратных метров, глубиной 5 м. </a:t>
            </a:r>
          </a:p>
          <a:p>
            <a:pPr>
              <a:buNone/>
            </a:pPr>
            <a:r>
              <a:rPr lang="ru-RU" dirty="0" smtClean="0"/>
              <a:t>К северу от Кель-Кетчхен в огромной карстовой впадине находится Верхнее Голубое озеро. По сравнению с Церик-Кель, это неглубокое озеро (18 м). </a:t>
            </a:r>
          </a:p>
          <a:p>
            <a:pPr>
              <a:buNone/>
            </a:pPr>
            <a:r>
              <a:rPr lang="ru-RU" dirty="0" smtClean="0"/>
              <a:t>Секретное озеро находится на высоте 902 м над уровнем моря, наибольшая глубина—21 м, площадь у озера почти такая же, как у озера Церик-Кель. </a:t>
            </a:r>
            <a:endParaRPr lang="ru-RU" dirty="0"/>
          </a:p>
        </p:txBody>
      </p:sp>
      <p:pic>
        <p:nvPicPr>
          <p:cNvPr id="9218" name="Picture 2" descr="C:\Users\Alfredo\Desktop\кл час первое сентября\голубоеозер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8649" y="4365104"/>
            <a:ext cx="3500626" cy="2186105"/>
          </a:xfrm>
          <a:prstGeom prst="rect">
            <a:avLst/>
          </a:prstGeom>
          <a:noFill/>
        </p:spPr>
      </p:pic>
      <p:pic>
        <p:nvPicPr>
          <p:cNvPr id="9220" name="Picture 4" descr="C:\Users\Alfredo\Desktop\кл час первое сентября\1280px-Нижнее_Голубое_озер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24061" y="4365104"/>
            <a:ext cx="2976331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262192" cy="100811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Чегемские водопады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83568" y="1196752"/>
            <a:ext cx="4248472" cy="54006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Название </a:t>
            </a:r>
            <a:r>
              <a:rPr lang="ru-RU" i="1" dirty="0" smtClean="0"/>
              <a:t>Чегемского ущелья</a:t>
            </a:r>
            <a:r>
              <a:rPr lang="ru-RU" dirty="0" smtClean="0"/>
              <a:t> в буквальном переводе означает поломанную или сломанную землю, что прекрасно подходит для описания рельефа Кабардино-Балкарии и гор, среди которых она находится. Главными достопримечательностями ущелья являются водопады и теснина. Водопады образуют сплошную стену, названную </a:t>
            </a:r>
            <a:r>
              <a:rPr lang="ru-RU" dirty="0" err="1" smtClean="0"/>
              <a:t>Су-Аузу</a:t>
            </a:r>
            <a:r>
              <a:rPr lang="ru-RU" dirty="0" smtClean="0"/>
              <a:t>. Вода стекает с высоты почти в 50 метров, образуя легкие, почти воздушные, невесомые струи. Самым большим является </a:t>
            </a:r>
            <a:r>
              <a:rPr lang="ru-RU" i="1" dirty="0" smtClean="0"/>
              <a:t>водопад Девичья Коса</a:t>
            </a:r>
            <a:r>
              <a:rPr lang="ru-RU" dirty="0" smtClean="0"/>
              <a:t>, который начинается на высоте 200 метров и мощным потоком падает вниз.</a:t>
            </a:r>
            <a:endParaRPr lang="ru-RU" dirty="0"/>
          </a:p>
        </p:txBody>
      </p:sp>
      <p:pic>
        <p:nvPicPr>
          <p:cNvPr id="10242" name="Picture 2" descr="C:\Users\Alfredo\Desktop\кл час первое сентября\водопад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2592" y="1340768"/>
            <a:ext cx="3299092" cy="50033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497</TotalTime>
  <Words>240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Слайд 1</vt:lpstr>
      <vt:lpstr>Герб, гимн и флаг КБР</vt:lpstr>
      <vt:lpstr>Слайд 3</vt:lpstr>
      <vt:lpstr>Слайд 4</vt:lpstr>
      <vt:lpstr>Слайд 5</vt:lpstr>
      <vt:lpstr>История возникновения</vt:lpstr>
      <vt:lpstr>Достопримечательности КБР. Гора Эльбрус  </vt:lpstr>
      <vt:lpstr>Голубые озера</vt:lpstr>
      <vt:lpstr>Чегемские водопады</vt:lpstr>
      <vt:lpstr>Термальные источники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Alfredo</cp:lastModifiedBy>
  <cp:revision>57</cp:revision>
  <dcterms:created xsi:type="dcterms:W3CDTF">2017-08-31T09:07:42Z</dcterms:created>
  <dcterms:modified xsi:type="dcterms:W3CDTF">2019-01-22T18:48:31Z</dcterms:modified>
</cp:coreProperties>
</file>