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x-emf" Extension="emf"/>
  <Default ContentType="application/vnd.ms-excel" Extension="xls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Default ContentType="application/x-fontdata" Extension="fntdata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application/vnd.openxmlformats-officedocument.vmlDrawing" Extension="v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sldIdLst>
    <p:sldId id="257" r:id="rId2"/>
    <p:sldId id="256" r:id="rId3"/>
    <p:sldId id="284" r:id="rId4"/>
    <p:sldId id="285" r:id="rId5"/>
    <p:sldId id="289" r:id="rId6"/>
    <p:sldId id="286" r:id="rId7"/>
    <p:sldId id="287" r:id="rId8"/>
    <p:sldId id="268" r:id="rId9"/>
    <p:sldId id="290" r:id="rId10"/>
    <p:sldId id="291" r:id="rId11"/>
    <p:sldId id="292" r:id="rId12"/>
    <p:sldId id="294" r:id="rId13"/>
    <p:sldId id="278" r:id="rId14"/>
    <p:sldId id="293" r:id="rId15"/>
    <p:sldId id="271" r:id="rId16"/>
    <p:sldId id="277" r:id="rId17"/>
    <p:sldId id="262" r:id="rId18"/>
    <p:sldId id="283" r:id="rId19"/>
    <p:sldId id="295" r:id="rId20"/>
    <p:sldId id="272" r:id="rId21"/>
  </p:sldIdLst>
  <p:sldSz cx="9144000" cy="6858000" type="screen4x3"/>
  <p:notesSz cx="6858000" cy="9144000"/>
  <p:embeddedFontLst>
    <p:embeddedFont>
      <p:font typeface="Garamond" pitchFamily="18" charset="0"/>
      <p:regular r:id="rId23"/>
      <p:bold r:id="rId24"/>
      <p:italic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Georgia" pitchFamily="18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66"/>
    <a:srgbClr val="990000"/>
    <a:srgbClr val="000000"/>
    <a:srgbClr val="660066"/>
    <a:srgbClr val="FFFFFF"/>
    <a:srgbClr val="292929"/>
    <a:srgbClr val="0033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EE15C4-697B-4260-8DA1-7BB63550CD45}" type="datetimeFigureOut">
              <a:rPr lang="ru-RU"/>
              <a:pPr>
                <a:defRPr/>
              </a:pPr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0A6514E-DECC-416E-BB75-9C2B09B0D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7" descr="SD-PanelTitle-R1.pn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1" descr="HDRibbonTitle-UniformTrim.png"/>
            <p:cNvPicPr>
              <a:picLocks noChangeAspect="1"/>
            </p:cNvPicPr>
            <p:nvPr/>
          </p:nvPicPr>
          <p:blipFill>
            <a:blip r:embed="rId3" cstate="email"/>
            <a:srcRect l="-4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 descr="HDRibbonTitle-UniformTrim.png"/>
            <p:cNvPicPr>
              <a:picLocks noChangeAspect="1"/>
            </p:cNvPicPr>
            <p:nvPr/>
          </p:nvPicPr>
          <p:blipFill>
            <a:blip r:embed="rId3" cstate="email"/>
            <a:srcRect l="-4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Connector 14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21811-B759-47EA-B712-82758E670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6DE91-8C43-4E18-A27D-392112913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E0531-E21C-4929-AB23-7F1ACAAB3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720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720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DCAE1-F1CF-4297-BDE9-4054CCFFE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B464B-D883-4EE8-903E-11BFDFCFF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800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800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209E-A822-4B5E-A182-C1A732307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60172-E750-44F8-B6A7-855C9BE2A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70A1F-08CE-4B32-B331-AF9188B0D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C9668-2996-4353-B709-EF2104F93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8AEF8-297D-4E00-8069-89C787987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46823-3B0B-4061-9B92-0C1C103F3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2159C-9D74-4EED-B449-C5FCA3D67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DFFE-1E14-4592-B4B5-3923963DC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E59B7-1D1B-4023-8FCC-FEAF32BD8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15BCA-ECCC-47E9-A7AA-1F2954719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B154-E671-4103-A497-DD58B836F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9BB-D6A1-4604-BEB6-1E369D2DD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2056" name="Picture 7" descr="SD-PanelContent.png"/>
            <p:cNvPicPr>
              <a:picLocks noChangeAspect="1"/>
            </p:cNvPicPr>
            <p:nvPr/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060" name="Picture 9" descr="HDRibbonContent-UniformTrim.png"/>
            <p:cNvPicPr>
              <a:picLocks noChangeAspect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10" descr="HDRibbonContent-UniformTrim.png"/>
            <p:cNvPicPr>
              <a:picLocks noChangeAspect="1"/>
            </p:cNvPicPr>
            <p:nvPr/>
          </p:nvPicPr>
          <p:blipFill>
            <a:blip r:embed="rId21" cstate="email"/>
            <a:srcRect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Garamond" pitchFamily="18" charset="0"/>
              </a:defRPr>
            </a:lvl1pPr>
          </a:lstStyle>
          <a:p>
            <a:pPr>
              <a:defRPr/>
            </a:pPr>
            <a:fld id="{9202C04C-D527-4971-BF5A-1BC4EB361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51" r:id="rId7"/>
    <p:sldLayoutId id="2147483761" r:id="rId8"/>
    <p:sldLayoutId id="2147483752" r:id="rId9"/>
    <p:sldLayoutId id="2147483753" r:id="rId10"/>
    <p:sldLayoutId id="2147483762" r:id="rId11"/>
    <p:sldLayoutId id="2147483763" r:id="rId12"/>
    <p:sldLayoutId id="2147483754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Microsoft_Office_Excel2.xls"/></Relationships>
</file>

<file path=ppt/slides/_rels/slide18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928813"/>
            <a:ext cx="3016250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6350" y="-33338"/>
            <a:ext cx="9007475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 Новоуспенская основная общеобразовательная школа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Ветлужского района Нижегородской области</a:t>
            </a:r>
          </a:p>
          <a:p>
            <a:pPr algn="ctr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практических достижений профессиональной деятельности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796101" y="4392379"/>
            <a:ext cx="2879926" cy="1930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1903413" y="4300538"/>
            <a:ext cx="39163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Образование: высшее.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Категория: первая.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Стаж: 17лет.</a:t>
            </a:r>
          </a:p>
        </p:txBody>
      </p:sp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4211638" y="2060575"/>
            <a:ext cx="41052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Березин Иван Александрович</a:t>
            </a: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3929063" y="3357563"/>
            <a:ext cx="2928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Слесарь, плотник — на все руки работник.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>
          <a:xfrm>
            <a:off x="214313" y="0"/>
            <a:ext cx="8643937" cy="823913"/>
          </a:xfrm>
          <a:solidFill>
            <a:srgbClr val="FFFF00">
              <a:alpha val="45097"/>
            </a:srgbClr>
          </a:solidFill>
        </p:spPr>
        <p:txBody>
          <a:bodyPr/>
          <a:lstStyle/>
          <a:p>
            <a:pPr eaLnBrk="1" hangingPunct="1"/>
            <a:r>
              <a:rPr lang="ru-RU" sz="2800" b="1" smtClean="0">
                <a:ln>
                  <a:noFill/>
                </a:ln>
                <a:latin typeface="Georgia" pitchFamily="18" charset="0"/>
              </a:rPr>
              <a:t>Виды проектов</a:t>
            </a:r>
          </a:p>
        </p:txBody>
      </p:sp>
      <p:sp>
        <p:nvSpPr>
          <p:cNvPr id="25603" name="Объект 3"/>
          <p:cNvSpPr>
            <a:spLocks noGrp="1"/>
          </p:cNvSpPr>
          <p:nvPr>
            <p:ph idx="1"/>
          </p:nvPr>
        </p:nvSpPr>
        <p:spPr>
          <a:xfrm>
            <a:off x="214313" y="571500"/>
            <a:ext cx="8715375" cy="5597525"/>
          </a:xfrm>
          <a:solidFill>
            <a:srgbClr val="92D050">
              <a:alpha val="20000"/>
            </a:srgb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/>
              <a:t> </a:t>
            </a:r>
            <a:r>
              <a:rPr lang="ru-RU" sz="1800" b="1" i="1" smtClean="0">
                <a:latin typeface="Georgia" pitchFamily="18" charset="0"/>
              </a:rPr>
              <a:t>1. Практико-ориентированный проект.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 Нацелен на социальные интересы самих участников проекта. Продукт заранее определен и может быть использован в жизни класса, школы, города и т.п.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 </a:t>
            </a:r>
            <a:r>
              <a:rPr lang="ru-RU" sz="1800" b="1" i="1" smtClean="0">
                <a:latin typeface="Georgia" pitchFamily="18" charset="0"/>
              </a:rPr>
              <a:t>2.Исследовательский проект.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Основные понятия, необходимые для выполнения исследовательского проекта; объект исследования, проблема. Он включает обоснование актуальности избранной темы, обозначение задач исследования, обсуждение полученных результатов.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b="1" i="1" smtClean="0">
                <a:latin typeface="Georgia" pitchFamily="18" charset="0"/>
              </a:rPr>
              <a:t>   3. Информационный проект.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Направлен на сбор информации о каком-либо объекте, явлении с целью ее анализа, обобщения представления для широкой аудитории.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b="1" i="1" smtClean="0">
                <a:latin typeface="Georgia" pitchFamily="18" charset="0"/>
              </a:rPr>
              <a:t>  4. Творческий проект</a:t>
            </a:r>
            <a:r>
              <a:rPr lang="ru-RU" sz="1800" smtClean="0">
                <a:latin typeface="Georgia" pitchFamily="18" charset="0"/>
              </a:rPr>
              <a:t>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 Предполагает максимально свободный и нетрадиционный подход к оформлению результатов.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 Понятие творческого проекта. Особенности и основные этапы проекта.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Georgia" pitchFamily="18" charset="0"/>
              </a:rPr>
              <a:t>    Проработка структуры деятельности участников проекта.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428625" y="357188"/>
            <a:ext cx="8353425" cy="6094412"/>
          </a:xfrm>
          <a:prstGeom prst="rect">
            <a:avLst/>
          </a:prstGeom>
          <a:solidFill>
            <a:srgbClr val="FFFF00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	</a:t>
            </a:r>
            <a:r>
              <a:rPr lang="ru-RU" sz="2800" b="1" i="1">
                <a:latin typeface="Georgia" pitchFamily="18" charset="0"/>
              </a:rPr>
              <a:t>Выполнение творческого проекта обязательно завершается его защитой перед всем классом. Такая защита </a:t>
            </a:r>
          </a:p>
          <a:p>
            <a:r>
              <a:rPr lang="ru-RU">
                <a:latin typeface="Georgia" pitchFamily="18" charset="0"/>
              </a:rPr>
              <a:t>•</a:t>
            </a:r>
            <a:r>
              <a:rPr lang="ru-RU" sz="2400">
                <a:latin typeface="Georgia" pitchFamily="18" charset="0"/>
              </a:rPr>
              <a:t>	помогает выработать единство требований и подходов к проектным работам со стороны руководителя;</a:t>
            </a:r>
          </a:p>
          <a:p>
            <a:r>
              <a:rPr lang="ru-RU" sz="2400">
                <a:latin typeface="Georgia" pitchFamily="18" charset="0"/>
              </a:rPr>
              <a:t>•	стимулирует формирование у учащихся чувства ответственности;</a:t>
            </a:r>
          </a:p>
          <a:p>
            <a:r>
              <a:rPr lang="ru-RU" sz="2400">
                <a:latin typeface="Georgia" pitchFamily="18" charset="0"/>
              </a:rPr>
              <a:t>•	 вносит в учебный процесс дух состязательности;</a:t>
            </a:r>
          </a:p>
          <a:p>
            <a:r>
              <a:rPr lang="ru-RU" sz="2400">
                <a:latin typeface="Georgia" pitchFamily="18" charset="0"/>
              </a:rPr>
              <a:t>•	 позволяет не только знакомить коллектив с работой всех;</a:t>
            </a:r>
          </a:p>
          <a:p>
            <a:r>
              <a:rPr lang="ru-RU" sz="2400">
                <a:latin typeface="Georgia" pitchFamily="18" charset="0"/>
              </a:rPr>
              <a:t>•	делать учащимся определенные выводы по своей работе в сравнении с другими, включая самооценку;</a:t>
            </a:r>
          </a:p>
          <a:p>
            <a:r>
              <a:rPr lang="ru-RU" sz="2400">
                <a:latin typeface="Georgia" pitchFamily="18" charset="0"/>
              </a:rPr>
              <a:t>•	 помогает им развивать способности отстаивать свои творческие идеи.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7"/>
          <p:cNvSpPr/>
          <p:nvPr/>
        </p:nvSpPr>
        <p:spPr>
          <a:xfrm rot="5400013">
            <a:off x="3697288" y="-492125"/>
            <a:ext cx="1295400" cy="3435350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4" name="Стрелка вправо 8"/>
          <p:cNvSpPr/>
          <p:nvPr/>
        </p:nvSpPr>
        <p:spPr>
          <a:xfrm rot="19576111">
            <a:off x="782638" y="4535488"/>
            <a:ext cx="1296987" cy="1917700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5" name="Стрелка вправо 9"/>
          <p:cNvSpPr/>
          <p:nvPr/>
        </p:nvSpPr>
        <p:spPr>
          <a:xfrm rot="2688868">
            <a:off x="501650" y="-38100"/>
            <a:ext cx="1976438" cy="2787650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6" name="Стрелка вправо 10"/>
          <p:cNvSpPr/>
          <p:nvPr/>
        </p:nvSpPr>
        <p:spPr>
          <a:xfrm>
            <a:off x="0" y="2286000"/>
            <a:ext cx="1944688" cy="2009775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7" name="Стрелка вправо 11"/>
          <p:cNvSpPr/>
          <p:nvPr/>
        </p:nvSpPr>
        <p:spPr>
          <a:xfrm rot="13064950">
            <a:off x="7027863" y="4749800"/>
            <a:ext cx="1296987" cy="1695450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8" name="Стрелка вправо 12"/>
          <p:cNvSpPr/>
          <p:nvPr/>
        </p:nvSpPr>
        <p:spPr>
          <a:xfrm rot="16200004">
            <a:off x="5025231" y="4920457"/>
            <a:ext cx="1296987" cy="1943100"/>
          </a:xfrm>
          <a:custGeom>
            <a:avLst>
              <a:gd name="f0" fmla="val 1052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9" name="Стрелка вправо 13"/>
          <p:cNvSpPr/>
          <p:nvPr/>
        </p:nvSpPr>
        <p:spPr>
          <a:xfrm rot="16200004">
            <a:off x="2886869" y="4920457"/>
            <a:ext cx="1296987" cy="1943100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10" name="Стрелка вправо 14"/>
          <p:cNvSpPr/>
          <p:nvPr/>
        </p:nvSpPr>
        <p:spPr>
          <a:xfrm rot="10799991">
            <a:off x="6904038" y="2392363"/>
            <a:ext cx="2074862" cy="1814512"/>
          </a:xfrm>
          <a:custGeom>
            <a:avLst>
              <a:gd name="f0" fmla="val 1215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11" name="Стрелка вправо 15"/>
          <p:cNvSpPr/>
          <p:nvPr/>
        </p:nvSpPr>
        <p:spPr>
          <a:xfrm rot="8081833">
            <a:off x="6511926" y="153987"/>
            <a:ext cx="2178050" cy="2530475"/>
          </a:xfrm>
          <a:custGeom>
            <a:avLst>
              <a:gd name="f0" fmla="val 1080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  <p:txBody>
          <a:bodyPr lIns="82936" tIns="41473" rIns="82936" bIns="41473" anchor="ctr" anchorCtr="1"/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kern="0" dirty="0">
              <a:solidFill>
                <a:srgbClr val="FFFFFF"/>
              </a:solidFill>
              <a:latin typeface="Calibri"/>
              <a:cs typeface="+mn-cs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1285875" y="0"/>
            <a:ext cx="6610350" cy="585788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300" b="1" kern="0" dirty="0">
                <a:solidFill>
                  <a:srgbClr val="FF0000"/>
                </a:solidFill>
                <a:latin typeface="Calibri"/>
                <a:cs typeface="+mn-cs"/>
              </a:rPr>
              <a:t>Организация выполнения проекта</a:t>
            </a:r>
          </a:p>
        </p:txBody>
      </p:sp>
      <p:sp>
        <p:nvSpPr>
          <p:cNvPr id="14" name="TextBox 20"/>
          <p:cNvSpPr txBox="1"/>
          <p:nvPr/>
        </p:nvSpPr>
        <p:spPr>
          <a:xfrm>
            <a:off x="509588" y="749300"/>
            <a:ext cx="1693862" cy="914400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Художественно эстетическое оформление</a:t>
            </a:r>
          </a:p>
        </p:txBody>
      </p:sp>
      <p:sp>
        <p:nvSpPr>
          <p:cNvPr id="15" name="TextBox 21"/>
          <p:cNvSpPr txBox="1"/>
          <p:nvPr/>
        </p:nvSpPr>
        <p:spPr>
          <a:xfrm>
            <a:off x="0" y="3071813"/>
            <a:ext cx="1728788" cy="638175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Себестоимость</a:t>
            </a:r>
          </a:p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экономичность</a:t>
            </a:r>
          </a:p>
        </p:txBody>
      </p:sp>
      <p:sp>
        <p:nvSpPr>
          <p:cNvPr id="17" name="TextBox 23"/>
          <p:cNvSpPr txBox="1"/>
          <p:nvPr/>
        </p:nvSpPr>
        <p:spPr>
          <a:xfrm>
            <a:off x="2916238" y="5632450"/>
            <a:ext cx="1360487" cy="360363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Технология</a:t>
            </a:r>
          </a:p>
        </p:txBody>
      </p:sp>
      <p:sp>
        <p:nvSpPr>
          <p:cNvPr id="19" name="TextBox 25"/>
          <p:cNvSpPr txBox="1"/>
          <p:nvPr/>
        </p:nvSpPr>
        <p:spPr>
          <a:xfrm>
            <a:off x="7107238" y="2974975"/>
            <a:ext cx="2001837" cy="638175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Моделирование, конструирование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7292975" y="5308600"/>
            <a:ext cx="908050" cy="638175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Самооценка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5026025" y="5567363"/>
            <a:ext cx="1490663" cy="638175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 err="1">
                <a:solidFill>
                  <a:srgbClr val="000000"/>
                </a:solidFill>
                <a:latin typeface="Calibri"/>
                <a:cs typeface="+mn-cs"/>
              </a:rPr>
              <a:t>Оборудова</a:t>
            </a: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-    </a:t>
            </a:r>
            <a:r>
              <a:rPr lang="ru-RU" kern="0" dirty="0" err="1">
                <a:solidFill>
                  <a:srgbClr val="000000"/>
                </a:solidFill>
                <a:latin typeface="Calibri"/>
                <a:cs typeface="+mn-cs"/>
              </a:rPr>
              <a:t>ние</a:t>
            </a:r>
            <a:endParaRPr lang="ru-RU" kern="0" dirty="0">
              <a:solidFill>
                <a:srgbClr val="000000"/>
              </a:solidFill>
              <a:latin typeface="Calibri"/>
              <a:cs typeface="+mn-cs"/>
            </a:endParaRPr>
          </a:p>
        </p:txBody>
      </p:sp>
      <p:sp>
        <p:nvSpPr>
          <p:cNvPr id="22" name="TextBox 29"/>
          <p:cNvSpPr txBox="1"/>
          <p:nvPr/>
        </p:nvSpPr>
        <p:spPr>
          <a:xfrm>
            <a:off x="3729038" y="901700"/>
            <a:ext cx="1166812" cy="360363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Материал</a:t>
            </a:r>
          </a:p>
        </p:txBody>
      </p:sp>
      <p:sp>
        <p:nvSpPr>
          <p:cNvPr id="23" name="TextBox 30"/>
          <p:cNvSpPr txBox="1"/>
          <p:nvPr/>
        </p:nvSpPr>
        <p:spPr>
          <a:xfrm>
            <a:off x="827088" y="5438775"/>
            <a:ext cx="1023937" cy="360363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>
            <a:spAutoFit/>
          </a:bodyPr>
          <a:lstStyle/>
          <a:p>
            <a:pPr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kern="0" dirty="0">
                <a:solidFill>
                  <a:srgbClr val="000000"/>
                </a:solidFill>
                <a:latin typeface="Calibri"/>
                <a:cs typeface="+mn-cs"/>
              </a:rPr>
              <a:t>Модель</a:t>
            </a:r>
          </a:p>
        </p:txBody>
      </p:sp>
      <p:sp>
        <p:nvSpPr>
          <p:cNvPr id="27668" name="TextBox 25"/>
          <p:cNvSpPr txBox="1">
            <a:spLocks noChangeArrowheads="1"/>
          </p:cNvSpPr>
          <p:nvPr/>
        </p:nvSpPr>
        <p:spPr bwMode="auto">
          <a:xfrm>
            <a:off x="6732588" y="908050"/>
            <a:ext cx="1727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/>
              <a:t>Потребности,</a:t>
            </a:r>
          </a:p>
          <a:p>
            <a:pPr eaLnBrk="1" hangingPunct="1"/>
            <a:r>
              <a:rPr lang="ru-RU"/>
              <a:t>конкурентно-способность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714488"/>
            <a:ext cx="5184000" cy="34468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571500"/>
            <a:ext cx="9144000" cy="1100138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200" b="1" kern="0" dirty="0">
                <a:solidFill>
                  <a:srgbClr val="000000"/>
                </a:solidFill>
                <a:latin typeface="Calibri"/>
                <a:cs typeface="+mn-cs"/>
              </a:rPr>
              <a:t>Целенаправленная, систематическая работа по оснащению кабинета, создание благоприятных условий для учебной деятельности учеников и учителя</a:t>
            </a:r>
            <a:r>
              <a:rPr lang="ru-RU" b="1" kern="0" dirty="0">
                <a:solidFill>
                  <a:srgbClr val="000000"/>
                </a:solidFill>
                <a:latin typeface="Calibri"/>
                <a:cs typeface="+mn-cs"/>
              </a:rPr>
              <a:t>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0"/>
            <a:ext cx="9144000" cy="641350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kern="0" dirty="0">
                <a:solidFill>
                  <a:srgbClr val="FF0000"/>
                </a:solidFill>
                <a:latin typeface="Calibri"/>
                <a:cs typeface="+mn-cs"/>
              </a:rPr>
              <a:t>Кабинет технологии</a:t>
            </a:r>
          </a:p>
        </p:txBody>
      </p:sp>
      <p:pic>
        <p:nvPicPr>
          <p:cNvPr id="25609" name="Picture 9" descr="F:\фото технология - копия\DSC_02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5" y="1643063"/>
            <a:ext cx="3600450" cy="239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7" name="Picture 10" descr="F:\фото технология - копия\DSC_02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4071938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1" descr="F:\фото технология - копия\DSC_0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813" y="4071938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2" descr="F:\фото технология - копия\DSC_02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75" y="1643063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фото технология - копия\DSC_02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571500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F:\фото технология - копия\SAM_62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571500"/>
            <a:ext cx="40005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F:\фото технология - копия\SAM_6222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6002000" y="-12001500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6" descr="F:\фото технология - копия\SAM_6222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2928938"/>
            <a:ext cx="36210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 descr="F:\фото технология - копия\SAM_62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71938" y="3286125"/>
            <a:ext cx="42846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50" y="0"/>
            <a:ext cx="8072438" cy="5842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</a:rPr>
              <a:t>Творчество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n>
                <a:noFill/>
              </a:ln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187450" y="1125538"/>
            <a:ext cx="69135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rgbClr val="990000"/>
                </a:solidFill>
              </a:rPr>
              <a:t>Новизна</a:t>
            </a:r>
            <a:r>
              <a:rPr lang="ru-RU" sz="3600">
                <a:solidFill>
                  <a:srgbClr val="990000"/>
                </a:solidFill>
              </a:rPr>
              <a:t> подхода в том, что школьникам дается возможность самим конструировать содержание общения, начиная с первого занятия по проекту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1"/>
          <p:cNvSpPr txBox="1"/>
          <p:nvPr/>
        </p:nvSpPr>
        <p:spPr>
          <a:xfrm>
            <a:off x="2143125" y="2786063"/>
            <a:ext cx="5715000" cy="1192212"/>
          </a:xfrm>
          <a:prstGeom prst="rect">
            <a:avLst/>
          </a:prstGeom>
          <a:noFill/>
          <a:ln>
            <a:noFill/>
          </a:ln>
        </p:spPr>
        <p:txBody>
          <a:bodyPr lIns="82936" tIns="41473" rIns="82936" bIns="41473" anchorCtr="1">
            <a:spAutoFit/>
          </a:bodyPr>
          <a:lstStyle/>
          <a:p>
            <a:pPr algn="ctr" defTabSz="829369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600" b="1" kern="0" dirty="0">
                <a:solidFill>
                  <a:srgbClr val="FF0000"/>
                </a:solidFill>
                <a:latin typeface="Calibri"/>
                <a:cs typeface="+mn-cs"/>
              </a:rPr>
              <a:t>Формирование здорового образа жизни:</a:t>
            </a:r>
          </a:p>
        </p:txBody>
      </p:sp>
      <p:grpSp>
        <p:nvGrpSpPr>
          <p:cNvPr id="31747" name="Группа 19"/>
          <p:cNvGrpSpPr>
            <a:grpSpLocks/>
          </p:cNvGrpSpPr>
          <p:nvPr/>
        </p:nvGrpSpPr>
        <p:grpSpPr bwMode="auto">
          <a:xfrm>
            <a:off x="357188" y="1000125"/>
            <a:ext cx="3635375" cy="1582738"/>
            <a:chOff x="0" y="1482259"/>
            <a:chExt cx="3635896" cy="1584176"/>
          </a:xfrm>
        </p:grpSpPr>
        <p:sp>
          <p:nvSpPr>
            <p:cNvPr id="18" name="Облако 17"/>
            <p:cNvSpPr/>
            <p:nvPr/>
          </p:nvSpPr>
          <p:spPr>
            <a:xfrm>
              <a:off x="0" y="1482259"/>
              <a:ext cx="3635896" cy="1584176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28820" y="1626853"/>
              <a:ext cx="2232345" cy="12012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ru-RU" b="1" kern="0" dirty="0">
                  <a:solidFill>
                    <a:schemeClr val="bg1"/>
                  </a:solidFill>
                  <a:latin typeface="Calibri"/>
                </a:rPr>
                <a:t>Благоприятный эмоциональный настрой</a:t>
              </a:r>
            </a:p>
            <a:p>
              <a:pPr eaLnBrk="1" hangingPunct="1">
                <a:defRPr/>
              </a:pPr>
              <a:endParaRPr lang="ru-RU" dirty="0"/>
            </a:p>
          </p:txBody>
        </p:sp>
      </p:grpSp>
      <p:grpSp>
        <p:nvGrpSpPr>
          <p:cNvPr id="31748" name="Группа 22"/>
          <p:cNvGrpSpPr>
            <a:grpSpLocks/>
          </p:cNvGrpSpPr>
          <p:nvPr/>
        </p:nvGrpSpPr>
        <p:grpSpPr bwMode="auto">
          <a:xfrm>
            <a:off x="3143250" y="4214813"/>
            <a:ext cx="3311525" cy="1584325"/>
            <a:chOff x="1928329" y="2923934"/>
            <a:chExt cx="3312368" cy="1584176"/>
          </a:xfrm>
        </p:grpSpPr>
        <p:sp>
          <p:nvSpPr>
            <p:cNvPr id="21" name="Облако 20"/>
            <p:cNvSpPr/>
            <p:nvPr/>
          </p:nvSpPr>
          <p:spPr>
            <a:xfrm>
              <a:off x="1928329" y="2923934"/>
              <a:ext cx="3312368" cy="1584176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14152" y="3138226"/>
              <a:ext cx="2520004" cy="1200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ru-RU" b="1" kern="0" dirty="0">
                  <a:solidFill>
                    <a:schemeClr val="bg1"/>
                  </a:solidFill>
                  <a:latin typeface="Calibri"/>
                </a:rPr>
                <a:t>Включение в тему урока принципов здоровьесбережения</a:t>
              </a:r>
            </a:p>
            <a:p>
              <a:pPr eaLnBrk="1" hangingPunct="1">
                <a:defRPr/>
              </a:pPr>
              <a:endParaRPr lang="ru-RU" dirty="0"/>
            </a:p>
          </p:txBody>
        </p:sp>
      </p:grpSp>
      <p:grpSp>
        <p:nvGrpSpPr>
          <p:cNvPr id="31749" name="Группа 25"/>
          <p:cNvGrpSpPr>
            <a:grpSpLocks/>
          </p:cNvGrpSpPr>
          <p:nvPr/>
        </p:nvGrpSpPr>
        <p:grpSpPr bwMode="auto">
          <a:xfrm>
            <a:off x="4929188" y="928688"/>
            <a:ext cx="3527425" cy="1800225"/>
            <a:chOff x="5430591" y="1284620"/>
            <a:chExt cx="3528392" cy="1800200"/>
          </a:xfrm>
        </p:grpSpPr>
        <p:sp>
          <p:nvSpPr>
            <p:cNvPr id="24" name="Облако 23"/>
            <p:cNvSpPr/>
            <p:nvPr/>
          </p:nvSpPr>
          <p:spPr>
            <a:xfrm>
              <a:off x="5430591" y="1284620"/>
              <a:ext cx="3528392" cy="180020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16419" y="1570366"/>
              <a:ext cx="2880514" cy="14779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ru-RU" b="1" kern="0" dirty="0">
                  <a:solidFill>
                    <a:schemeClr val="bg1"/>
                  </a:solidFill>
                  <a:latin typeface="Calibri"/>
                </a:rPr>
                <a:t>Соблюдение правил техники безопасности и санитарно – гигиенических требований</a:t>
              </a:r>
            </a:p>
            <a:p>
              <a:pPr eaLnBrk="1" hangingPunct="1">
                <a:defRPr/>
              </a:pPr>
              <a:endParaRPr lang="ru-RU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Box 3"/>
          <p:cNvSpPr txBox="1">
            <a:spLocks noChangeArrowheads="1"/>
          </p:cNvSpPr>
          <p:nvPr/>
        </p:nvSpPr>
        <p:spPr bwMode="auto">
          <a:xfrm>
            <a:off x="785813" y="785813"/>
            <a:ext cx="785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Положительная динамика знаний обучающихся за 2012-2014 гг</a:t>
            </a:r>
          </a:p>
        </p:txBody>
      </p:sp>
      <p:graphicFrame>
        <p:nvGraphicFramePr>
          <p:cNvPr id="1026" name="Диаграмма 4"/>
          <p:cNvGraphicFramePr>
            <a:graphicFrameLocks/>
          </p:cNvGraphicFramePr>
          <p:nvPr/>
        </p:nvGraphicFramePr>
        <p:xfrm>
          <a:off x="677863" y="2309813"/>
          <a:ext cx="3857625" cy="3524250"/>
        </p:xfrm>
        <a:graphic>
          <a:graphicData uri="http://schemas.openxmlformats.org/presentationml/2006/ole">
            <p:oleObj spid="_x0000_s1026" name="Диаграмма" r:id="rId3" imgW="3857743" imgH="3524265" progId="Excel.Chart.8">
              <p:embed/>
            </p:oleObj>
          </a:graphicData>
        </a:graphic>
      </p:graphicFrame>
      <p:sp>
        <p:nvSpPr>
          <p:cNvPr id="1029" name="TextBox 5"/>
          <p:cNvSpPr txBox="1">
            <a:spLocks noChangeArrowheads="1"/>
          </p:cNvSpPr>
          <p:nvPr/>
        </p:nvSpPr>
        <p:spPr bwMode="auto">
          <a:xfrm>
            <a:off x="857250" y="1857375"/>
            <a:ext cx="2928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По численности детей</a:t>
            </a:r>
          </a:p>
        </p:txBody>
      </p:sp>
      <p:sp>
        <p:nvSpPr>
          <p:cNvPr id="1030" name="TextBox 6"/>
          <p:cNvSpPr txBox="1">
            <a:spLocks noChangeArrowheads="1"/>
          </p:cNvSpPr>
          <p:nvPr/>
        </p:nvSpPr>
        <p:spPr bwMode="auto">
          <a:xfrm>
            <a:off x="5072063" y="1428750"/>
            <a:ext cx="3571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По качеству знаний и обученности детей</a:t>
            </a:r>
          </a:p>
        </p:txBody>
      </p:sp>
      <p:graphicFrame>
        <p:nvGraphicFramePr>
          <p:cNvPr id="1027" name="Диаграмма 7"/>
          <p:cNvGraphicFramePr>
            <a:graphicFrameLocks/>
          </p:cNvGraphicFramePr>
          <p:nvPr/>
        </p:nvGraphicFramePr>
        <p:xfrm>
          <a:off x="4357688" y="2071688"/>
          <a:ext cx="4071937" cy="4064000"/>
        </p:xfrm>
        <a:graphic>
          <a:graphicData uri="http://schemas.openxmlformats.org/presentationml/2006/ole">
            <p:oleObj spid="_x0000_s1027" r:id="rId4" imgW="4072481" imgH="406638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F:\березин сай\bandicam 2015-04-03 12-11-00-5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928688"/>
            <a:ext cx="7618412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214313"/>
            <a:ext cx="8858250" cy="1096962"/>
          </a:xfrm>
          <a:prstGeom prst="rect">
            <a:avLst/>
          </a:prstGeom>
        </p:spPr>
        <p:txBody>
          <a:bodyPr/>
          <a:lstStyle/>
          <a:p>
            <a:pPr algn="ctr" defTabSz="457200" eaLnBrk="1" hangingPunct="1">
              <a:defRPr/>
            </a:pPr>
            <a:r>
              <a:rPr lang="ru-RU" sz="2400" b="1" dirty="0" err="1">
                <a:ln w="3175" cmpd="sng">
                  <a:noFill/>
                </a:ln>
                <a:solidFill>
                  <a:srgbClr val="262626"/>
                </a:solidFill>
                <a:latin typeface="+mj-lt"/>
                <a:ea typeface="+mj-ea"/>
                <a:cs typeface="+mj-cs"/>
              </a:rPr>
              <a:t>Транслируемость</a:t>
            </a:r>
            <a:r>
              <a:rPr lang="ru-RU" sz="2400" b="1" dirty="0">
                <a:ln w="3175" cmpd="sng">
                  <a:noFill/>
                </a:ln>
                <a:solidFill>
                  <a:srgbClr val="262626"/>
                </a:solidFill>
                <a:latin typeface="+mj-lt"/>
                <a:ea typeface="+mj-ea"/>
                <a:cs typeface="+mj-cs"/>
              </a:rPr>
              <a:t> практических достижений профессиональной деятельности педагогического работника»</a:t>
            </a:r>
          </a:p>
        </p:txBody>
      </p:sp>
      <p:pic>
        <p:nvPicPr>
          <p:cNvPr id="32772" name="Picture 5" descr="F:\березин сай\Свидетельство план - конспект по технологии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50" y="4694238"/>
            <a:ext cx="1814513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 descr="F:\березин сай\Свидетельство Презентация к уроку - Устройство токарного станка-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714875"/>
            <a:ext cx="16430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785813" y="1071563"/>
            <a:ext cx="7358062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cs typeface="Times New Roman" pitchFamily="18" charset="0"/>
              </a:rPr>
              <a:t>Селевко, Г.К. Научи себя учиться/ Г.К.Селевко //Центр “Педагогический поиск”.-2006.-С. 20</a:t>
            </a:r>
          </a:p>
          <a:p>
            <a:r>
              <a:rPr lang="ru-RU" sz="1600">
                <a:cs typeface="Times New Roman" pitchFamily="18" charset="0"/>
              </a:rPr>
              <a:t>2.</a:t>
            </a:r>
            <a:r>
              <a:rPr lang="ru-RU" sz="1600"/>
              <a:t> Шевченко С.Д. Школьный урок: Как научить каждого. – М.: ВЛАДОС, 2004</a:t>
            </a:r>
          </a:p>
          <a:p>
            <a:r>
              <a:rPr lang="ru-RU" sz="1600"/>
              <a:t>3. Котова И. Б., Шиянов Е. Н. Педагогическое взаимодействие. - Ростов-на-Дону: Феникс, 2005.</a:t>
            </a:r>
          </a:p>
          <a:p>
            <a:r>
              <a:rPr lang="ru-RU" sz="1600"/>
              <a:t>4. Блохина, Е.В. Повышение квалификации работника образования на муниципальном уровне /Е.В. Блохина //Народное образование.- 2010.-№8.-С.128-134</a:t>
            </a:r>
          </a:p>
          <a:p>
            <a:r>
              <a:rPr lang="ru-RU" sz="1600"/>
              <a:t>5. Трунцева, Т.Н. О субъектной (личностной) самообразовательной деятельности учителя /Т.Н. Трунцева // Стандарты и мониторинг.-2010.-№3.-С.61-62</a:t>
            </a:r>
          </a:p>
          <a:p>
            <a:r>
              <a:rPr lang="ru-RU" sz="1600"/>
              <a:t>6. Ценарева, И. Учитель в системе повышения квалификации: поиск новых форм/И. Ценарева //Народное образование.- 2009.-№8.-С.91-94</a:t>
            </a:r>
          </a:p>
          <a:p>
            <a:r>
              <a:rPr lang="ru-RU" sz="1600"/>
              <a:t>7. Ясвин, В. Радуга педагогической компетентности, или Модель педагогического портфолио /В. Ясвин // Директор школы.- 2010.-№2.-С.25-32</a:t>
            </a:r>
          </a:p>
          <a:p>
            <a:r>
              <a:rPr lang="ru-RU" sz="1600"/>
              <a:t> </a:t>
            </a:r>
          </a:p>
          <a:p>
            <a:endParaRPr lang="ru-RU" sz="1600"/>
          </a:p>
          <a:p>
            <a:endParaRPr lang="ru-RU" sz="1600"/>
          </a:p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3795" name="TextBox 6"/>
          <p:cNvSpPr txBox="1">
            <a:spLocks noChangeArrowheads="1"/>
          </p:cNvSpPr>
          <p:nvPr/>
        </p:nvSpPr>
        <p:spPr bwMode="auto">
          <a:xfrm>
            <a:off x="2411413" y="582613"/>
            <a:ext cx="483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258888" y="1268413"/>
            <a:ext cx="4752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 rot="-183348">
            <a:off x="1209675" y="1731963"/>
            <a:ext cx="687228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200" u="sng"/>
              <a:t>Тема опыта:</a:t>
            </a:r>
          </a:p>
          <a:p>
            <a:pPr algn="ctr" eaLnBrk="1" hangingPunct="1"/>
            <a:r>
              <a:rPr lang="ru-RU" sz="3200"/>
              <a:t>«Формирование творческих способностей обучающихся  на уроках технологии и во внеурочной деятельности через метод проектов»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611188" y="981075"/>
            <a:ext cx="7777162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800" i="1">
                <a:solidFill>
                  <a:srgbClr val="7030A0"/>
                </a:solidFill>
              </a:rPr>
              <a:t>      </a:t>
            </a:r>
            <a:r>
              <a:rPr lang="ru-RU" sz="2800" b="1" i="1">
                <a:solidFill>
                  <a:srgbClr val="7030A0"/>
                </a:solidFill>
              </a:rPr>
              <a:t>"Все, что я познаю, я знаю, для чего это     мне надо и где и как я могу эти знания   применить"</a:t>
            </a:r>
            <a:r>
              <a:rPr lang="ru-RU" sz="2800" b="1">
                <a:solidFill>
                  <a:srgbClr val="7030A0"/>
                </a:solidFill>
              </a:rPr>
              <a:t> -</a:t>
            </a:r>
            <a:r>
              <a:rPr lang="ru-RU" sz="2800">
                <a:solidFill>
                  <a:srgbClr val="7030A0"/>
                </a:solidFill>
              </a:rPr>
              <a:t>     </a:t>
            </a:r>
            <a:r>
              <a:rPr lang="ru-RU" sz="2800">
                <a:solidFill>
                  <a:srgbClr val="000000"/>
                </a:solidFill>
              </a:rPr>
              <a:t>                                                      </a:t>
            </a:r>
          </a:p>
          <a:p>
            <a:pPr eaLnBrk="1" hangingPunct="1"/>
            <a:endParaRPr lang="ru-RU" sz="2800">
              <a:solidFill>
                <a:srgbClr val="000000"/>
              </a:solidFill>
            </a:endParaRPr>
          </a:p>
          <a:p>
            <a:pPr algn="r" eaLnBrk="1" hangingPunct="1"/>
            <a:r>
              <a:rPr lang="ru-RU" sz="2800" b="1">
                <a:solidFill>
                  <a:srgbClr val="000000"/>
                </a:solidFill>
              </a:rPr>
              <a:t>вот основной тезис современного понимания метода проектов, который и привлекает многие образовательные системы, стремящиеся найти разумный баланс между академическими знаниями и прагматическими умениями.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714375"/>
            <a:ext cx="7553325" cy="1684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Условия формирования личного вклада педагога в развитие образования</a:t>
            </a:r>
            <a:endParaRPr lang="ru-RU" b="1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928688" y="3071813"/>
            <a:ext cx="6858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2400"/>
              <a:t>Собственные навыки работы с древесиной и металлом.</a:t>
            </a:r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Опыт работы с обучающимися по созданию проектов.</a:t>
            </a:r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Изучение методической литературы.</a:t>
            </a:r>
          </a:p>
          <a:p>
            <a:pPr marL="342900" indent="-342900" algn="just">
              <a:buFontTx/>
              <a:buAutoNum type="arabicPeriod"/>
            </a:pPr>
            <a:r>
              <a:rPr lang="ru-RU" sz="2400"/>
              <a:t>Курсы повышения квалификации.</a:t>
            </a:r>
          </a:p>
          <a:p>
            <a:pPr marL="342900" indent="-342900" algn="just"/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214313" y="-857250"/>
            <a:ext cx="8643937" cy="2219325"/>
          </a:xfrm>
        </p:spPr>
        <p:txBody>
          <a:bodyPr/>
          <a:lstStyle/>
          <a:p>
            <a:pPr eaLnBrk="1" hangingPunct="1"/>
            <a:r>
              <a:rPr lang="ru-RU" sz="3600" b="1" smtClean="0">
                <a:ln>
                  <a:noFill/>
                </a:ln>
              </a:rPr>
              <a:t>Актуальность личного вклада педагога в развитие образования</a:t>
            </a: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1500188" y="1643063"/>
            <a:ext cx="5929312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b="1">
                <a:solidFill>
                  <a:srgbClr val="000000"/>
                </a:solidFill>
              </a:rPr>
              <a:t>Проектная деятельность учащихся прописана в стандарте образования. Следовательно, каждый ученик должен быть обучен этой деятельности. Программы всех школьных предметов ориентированы на данный вид деятельности.  Таким образом, проектная деятельность учащихся становится  все более актуальной в современной педагогике. И это не случайно. Ведь именно в процессе правильной самостоятельной работы над созданием проекта ребенок учится работать как самостоятельно, так и в коллективе , при этом лучше всего формируется культура умственного  и физического труда учеников а также развиваются их творческие способности.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428625"/>
            <a:ext cx="6799262" cy="1303338"/>
          </a:xfrm>
        </p:spPr>
        <p:txBody>
          <a:bodyPr/>
          <a:lstStyle/>
          <a:p>
            <a:pPr eaLnBrk="1" hangingPunct="1"/>
            <a:r>
              <a:rPr lang="ru-RU" sz="6000" smtClean="0">
                <a:ln>
                  <a:noFill/>
                </a:ln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643063"/>
            <a:ext cx="7572375" cy="3444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    </a:t>
            </a:r>
            <a:r>
              <a:rPr lang="ru-RU" sz="1800" b="1" smtClean="0"/>
              <a:t>Метод проектов возник еще в 20-е годы </a:t>
            </a:r>
            <a:r>
              <a:rPr lang="en-US" sz="1800" b="1" smtClean="0"/>
              <a:t>XX </a:t>
            </a:r>
            <a:r>
              <a:rPr lang="ru-RU" sz="1800" b="1" smtClean="0"/>
              <a:t>столетия в США. Его называли также методом проблем. И связывался он с идеями, разработанными американским философом и педагогом Дж. Дьюи, а также его учеником      В.Х. Кил-патриком.   Дж. Дьюи предлагал строить обучение на активной основе, через целесообразную деятельность ученика, сообразуясь с его личным интересом именно в этом знании.  </a:t>
            </a:r>
            <a:endParaRPr lang="ru-RU" b="1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57188" y="428625"/>
            <a:ext cx="8358187" cy="10969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 eaLnBrk="1" hangingPunct="1">
              <a:defRPr/>
            </a:pPr>
            <a:r>
              <a:rPr lang="ru-RU" sz="3200" b="1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Теоретическое обоснование личного вклада педагога в развитие образования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85813" y="32146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defTabSz="457200" eaLnBrk="1" hangingPunct="1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262626"/>
                </a:solidFill>
                <a:latin typeface="+mn-lt"/>
                <a:cs typeface="+mn-cs"/>
              </a:rPr>
              <a:t>Метод проектов привлек внимание русских педагогов еще в начале </a:t>
            </a:r>
            <a:r>
              <a:rPr lang="en-US" sz="2000" b="1" dirty="0">
                <a:solidFill>
                  <a:srgbClr val="262626"/>
                </a:solidFill>
                <a:latin typeface="+mn-lt"/>
                <a:cs typeface="+mn-cs"/>
              </a:rPr>
              <a:t>XX </a:t>
            </a:r>
            <a:r>
              <a:rPr lang="ru-RU" sz="2000" b="1" dirty="0">
                <a:solidFill>
                  <a:srgbClr val="262626"/>
                </a:solidFill>
                <a:latin typeface="+mn-lt"/>
                <a:cs typeface="+mn-cs"/>
              </a:rPr>
              <a:t>века. Идеи проектного обучения возникли в России практически параллельно с разработками американских педагогов. Под руководством русского педагога </a:t>
            </a:r>
            <a:r>
              <a:rPr lang="ru-RU" sz="2000" b="1" dirty="0" err="1">
                <a:solidFill>
                  <a:srgbClr val="262626"/>
                </a:solidFill>
                <a:latin typeface="+mn-lt"/>
                <a:cs typeface="+mn-cs"/>
              </a:rPr>
              <a:t>С.Т.Шацкого</a:t>
            </a:r>
            <a:r>
              <a:rPr lang="ru-RU" sz="2000" b="1" dirty="0">
                <a:solidFill>
                  <a:srgbClr val="262626"/>
                </a:solidFill>
                <a:latin typeface="+mn-lt"/>
                <a:cs typeface="+mn-cs"/>
              </a:rPr>
              <a:t> в 1905 году была организована небольшая группа сотрудников, пытавшаяся активно использовать проектные методы в практике преподавания. Позднее, уже при советской власти, эти идеи стали довольно широко внедряться в школу, но недостаточно продуманно и последовательно, в результате чего постановлением ЦК ВКП(б) в 1931 году метод проектов был осужден, и с тех пор в России больше не предпринималось сколько-нибудь серьезных попыток возродить этот метод в школьной практике.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pervclas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429125"/>
            <a:ext cx="1973263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625" y="1428750"/>
            <a:ext cx="8075613" cy="29527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3600" b="1" u="sng" smtClean="0">
                <a:solidFill>
                  <a:srgbClr val="000000"/>
                </a:solidFill>
              </a:rPr>
              <a:t>Цель</a:t>
            </a:r>
          </a:p>
          <a:p>
            <a:pPr marL="609600" indent="-609600" eaLnBrk="1" hangingPunct="1">
              <a:buFontTx/>
              <a:buNone/>
            </a:pPr>
            <a:r>
              <a:rPr lang="ru-RU" sz="3600" b="1" smtClean="0">
                <a:solidFill>
                  <a:srgbClr val="000000"/>
                </a:solidFill>
              </a:rPr>
              <a:t>Формировать творческую личность обучающихся 5-9 классов МОУ Новоуспенская ООШ, используя на уроках технологии  метод проектной деятельности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052512"/>
          </a:xfrm>
        </p:spPr>
        <p:txBody>
          <a:bodyPr/>
          <a:lstStyle/>
          <a:p>
            <a:pPr eaLnBrk="1" hangingPunct="1"/>
            <a:r>
              <a:rPr lang="ru-RU" sz="3200" b="1" smtClean="0">
                <a:ln>
                  <a:noFill/>
                </a:ln>
                <a:solidFill>
                  <a:schemeClr val="tx1"/>
                </a:solidFill>
              </a:rPr>
              <a:t>Задачи проектного обучения:</a:t>
            </a:r>
            <a:endParaRPr lang="ru-RU" sz="3200" smtClean="0">
              <a:ln>
                <a:noFill/>
              </a:ln>
              <a:solidFill>
                <a:srgbClr val="009900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665163"/>
            <a:ext cx="8215313" cy="61928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b="1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ru-RU" sz="2000" b="1" smtClean="0">
                <a:solidFill>
                  <a:schemeClr val="tx1"/>
                </a:solidFill>
              </a:rPr>
              <a:t>способствовать повышению личной уверенности у каждого обучающегося в ходе проектной деятельности;</a:t>
            </a:r>
          </a:p>
          <a:p>
            <a:pPr eaLnBrk="1" hangingPunct="1"/>
            <a:r>
              <a:rPr lang="ru-RU" sz="2000" b="1" smtClean="0">
                <a:solidFill>
                  <a:schemeClr val="tx1"/>
                </a:solidFill>
              </a:rPr>
              <a:t>позволить каждому обучающемуся увидеть себя как человека способного и компетентного;</a:t>
            </a:r>
          </a:p>
          <a:p>
            <a:pPr eaLnBrk="1" hangingPunct="1"/>
            <a:r>
              <a:rPr lang="ru-RU" sz="2000" b="1" smtClean="0">
                <a:solidFill>
                  <a:schemeClr val="tx1"/>
                </a:solidFill>
              </a:rPr>
              <a:t>развивать у каждого ученика позитивный образ себя и других;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</a:rPr>
              <a:t>развивать у учащихся умение истинно оценивать себя;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000" b="1" smtClean="0">
                <a:solidFill>
                  <a:schemeClr val="tx1"/>
                </a:solidFill>
              </a:rPr>
              <a:t>развивать у учащихся «командный дух» и «чувство локтя»,. вдохновлять детей на развитие такого необходимого социального навыка, как коммуникабельность и умение сотрудничать</a:t>
            </a:r>
            <a:br>
              <a:rPr lang="ru-RU" sz="2000" b="1" smtClean="0">
                <a:solidFill>
                  <a:schemeClr val="tx1"/>
                </a:solidFill>
              </a:rPr>
            </a:br>
            <a:endParaRPr lang="ru-RU" sz="2000" b="1" smtClean="0">
              <a:solidFill>
                <a:schemeClr val="tx1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chemeClr val="tx1"/>
                </a:solidFill>
              </a:rPr>
              <a:t>Проектное обучение обеспечивает механизм развития критического мышления ребенка, умение искать путь решения поставленной задачи, развивает у учащихся исследовательские умения (выявление проблем, сбор информации из литературы и т.д.), наблюдение, умение строить гипотезы, обобщать, развивать аналитическое мышление.</a:t>
            </a:r>
            <a:r>
              <a:rPr lang="ru-RU" sz="2000" smtClean="0">
                <a:solidFill>
                  <a:srgbClr val="009900"/>
                </a:solidFill>
              </a:rPr>
              <a:t/>
            </a:r>
            <a:br>
              <a:rPr lang="ru-RU" sz="2000" smtClean="0">
                <a:solidFill>
                  <a:srgbClr val="009900"/>
                </a:solidFill>
              </a:rPr>
            </a:br>
            <a:endParaRPr lang="ru-RU" sz="200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357188" y="1785938"/>
            <a:ext cx="83534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000" b="1">
                <a:solidFill>
                  <a:srgbClr val="7030A0"/>
                </a:solidFill>
              </a:rPr>
              <a:t> </a:t>
            </a:r>
          </a:p>
          <a:p>
            <a:pPr algn="just" eaLnBrk="1" hangingPunct="1"/>
            <a:r>
              <a:rPr lang="ru-RU" sz="3200" b="1">
                <a:solidFill>
                  <a:srgbClr val="7030A0"/>
                </a:solidFill>
              </a:rPr>
              <a:t>  «</a:t>
            </a:r>
            <a:r>
              <a:rPr lang="ru-RU" sz="2800" b="1">
                <a:solidFill>
                  <a:srgbClr val="7030A0"/>
                </a:solidFill>
              </a:rPr>
              <a:t>Истоки творческих способностей и дарований детей на кончиках их пальцев.</a:t>
            </a:r>
          </a:p>
          <a:p>
            <a:pPr algn="just" eaLnBrk="1" hangingPunct="1"/>
            <a:r>
              <a:rPr lang="ru-RU" sz="2800" b="1">
                <a:solidFill>
                  <a:srgbClr val="7030A0"/>
                </a:solidFill>
              </a:rPr>
              <a:t>      От пальцев, образно говоря, идут тончайшие ручейки, которые питают источник творческой мысли.</a:t>
            </a:r>
          </a:p>
          <a:p>
            <a:pPr algn="just" eaLnBrk="1" hangingPunct="1"/>
            <a:r>
              <a:rPr lang="ru-RU" sz="2800" b="1">
                <a:solidFill>
                  <a:srgbClr val="7030A0"/>
                </a:solidFill>
              </a:rPr>
              <a:t>      Другими словами: чем больше мастерства в детской ладошке , тем умнее ребёнок» .</a:t>
            </a:r>
          </a:p>
          <a:p>
            <a:pPr algn="r" eaLnBrk="1" hangingPunct="1"/>
            <a:r>
              <a:rPr lang="ru-RU" sz="3200" b="1">
                <a:solidFill>
                  <a:srgbClr val="000000"/>
                </a:solidFill>
              </a:rPr>
              <a:t>Сухомлинский В.А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642938" y="714375"/>
            <a:ext cx="7631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/>
              <a:t>ВЕДУЩАЯ ПЕДАГОГИЧЕСКАЯ ИДЕЯ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785813"/>
            <a:ext cx="8501063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smtClean="0">
                <a:solidFill>
                  <a:schemeClr val="tx1"/>
                </a:solidFill>
              </a:rPr>
              <a:t>Вся деятельность учащихся сосредоточивается на следующих этапах: подготовка, планирование, исследование, результаты и/или вывод, оценка результатов и процесса.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</a:rPr>
              <a:t>1) Подготовка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а) определение проблемы и вытекающих из нее целей и задач;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б) выдвижение гипотезы их решения;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в) обсуждение методов исследования; </a:t>
            </a:r>
            <a:endParaRPr lang="ru-RU" sz="1800" b="1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</a:rPr>
              <a:t>2) Планирование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а) определение источников информации;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б) определение способов сбора и анализа информации;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в) определение способа представления результатов;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г) установление процедур и критериев оценки результатов и процесса;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д) распределение задач (обязанностей) между членами команды. </a:t>
            </a:r>
            <a:endParaRPr lang="ru-RU" sz="1800" b="1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</a:rPr>
              <a:t>3) Исследование</a:t>
            </a:r>
            <a:r>
              <a:rPr lang="ru-RU" sz="1800" smtClean="0">
                <a:solidFill>
                  <a:schemeClr val="tx1"/>
                </a:solidFill>
              </a:rPr>
              <a:t>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а) сбор информации;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б) решение промежуточных задач. </a:t>
            </a:r>
            <a:endParaRPr lang="ru-RU" sz="1800" b="1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</a:rPr>
              <a:t>4) Результаты и/или выводы. </a:t>
            </a:r>
            <a:r>
              <a:rPr lang="ru-RU" sz="1800" smtClean="0">
                <a:solidFill>
                  <a:schemeClr val="tx1"/>
                </a:solidFill>
              </a:rPr>
              <a:t/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а) анализ полученных данных;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б) формулирование выводов. </a:t>
            </a:r>
            <a:endParaRPr lang="ru-RU" sz="1800" b="1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</a:rPr>
              <a:t>5) Оценка результатов и процесса; </a:t>
            </a:r>
            <a:r>
              <a:rPr lang="ru-RU" sz="1800" smtClean="0">
                <a:solidFill>
                  <a:schemeClr val="tx1"/>
                </a:solidFill>
              </a:rPr>
              <a:t/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а) оформление конечных результатов; 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б) подведение итогов, корректировка, окончательные выводы. </a:t>
            </a:r>
          </a:p>
        </p:txBody>
      </p:sp>
      <p:sp>
        <p:nvSpPr>
          <p:cNvPr id="4" name="Заголовок 4"/>
          <p:cNvSpPr txBox="1">
            <a:spLocks noGrp="1"/>
          </p:cNvSpPr>
          <p:nvPr>
            <p:ph type="title"/>
          </p:nvPr>
        </p:nvSpPr>
        <p:spPr>
          <a:xfrm>
            <a:off x="714375" y="0"/>
            <a:ext cx="7858125" cy="757238"/>
          </a:xfrm>
          <a:solidFill>
            <a:schemeClr val="accent5">
              <a:lumMod val="40000"/>
              <a:lumOff val="60000"/>
            </a:schemeClr>
          </a:solidFill>
          <a:ln w="48000" cap="flat" cmpd="thickThin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b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Деятельностный аспект личного вклада педагога в развитие образования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476</TotalTime>
  <Words>1007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Garamond</vt:lpstr>
      <vt:lpstr>Calibri</vt:lpstr>
      <vt:lpstr>Times New Roman</vt:lpstr>
      <vt:lpstr>Wingdings</vt:lpstr>
      <vt:lpstr>Georgia</vt:lpstr>
      <vt:lpstr>Натуральные материалы</vt:lpstr>
      <vt:lpstr>Диаграмма Microsoft Office Excel</vt:lpstr>
      <vt:lpstr>Слайд 1</vt:lpstr>
      <vt:lpstr>Слайд 2</vt:lpstr>
      <vt:lpstr> Условия формирования личного вклада педагога в развитие образования</vt:lpstr>
      <vt:lpstr>Актуальность личного вклада педагога в развитие образования</vt:lpstr>
      <vt:lpstr> </vt:lpstr>
      <vt:lpstr>Слайд 6</vt:lpstr>
      <vt:lpstr>Задачи проектного обучения:</vt:lpstr>
      <vt:lpstr>Слайд 8</vt:lpstr>
      <vt:lpstr>Деятельностный аспект личного вклада педагога в развитие образования</vt:lpstr>
      <vt:lpstr>Виды проектов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Админ</cp:lastModifiedBy>
  <cp:revision>55</cp:revision>
  <dcterms:created xsi:type="dcterms:W3CDTF">2012-12-22T16:45:59Z</dcterms:created>
  <dcterms:modified xsi:type="dcterms:W3CDTF">2021-04-06T18:40:19Z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2327021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