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4" r:id="rId1"/>
  </p:sldMasterIdLst>
  <p:notesMasterIdLst>
    <p:notesMasterId r:id="rId8"/>
  </p:notesMasterIdLst>
  <p:sldIdLst>
    <p:sldId id="256" r:id="rId2"/>
    <p:sldId id="268" r:id="rId3"/>
    <p:sldId id="269" r:id="rId4"/>
    <p:sldId id="263" r:id="rId5"/>
    <p:sldId id="264" r:id="rId6"/>
    <p:sldId id="265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без заголовка" id="{CA3C232C-8258-423C-A26E-911573538A81}">
          <p14:sldIdLst>
            <p14:sldId id="256"/>
            <p14:sldId id="268"/>
            <p14:sldId id="269"/>
            <p14:sldId id="263"/>
            <p14:sldId id="264"/>
            <p14:sldId id="265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23913E-3046-4996-9EB1-581F3C65B7A2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085006-13B7-4659-8F17-636E2884C7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93869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9C12D3BA-9C6E-46E6-A202-7477B35DD1B5}" type="datetimeFigureOut">
              <a:rPr lang="ru-RU" smtClean="0"/>
              <a:pPr/>
              <a:t>06.04.2021</a:t>
            </a:fld>
            <a:endParaRPr lang="ru-RU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B3F669F-4778-40FA-8C93-1283F472609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129597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2D3BA-9C6E-46E6-A202-7477B35DD1B5}" type="datetimeFigureOut">
              <a:rPr lang="ru-RU" smtClean="0"/>
              <a:pPr/>
              <a:t>06.04.2021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F669F-4778-40FA-8C93-1283F472609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13507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2D3BA-9C6E-46E6-A202-7477B35DD1B5}" type="datetimeFigureOut">
              <a:rPr lang="ru-RU" smtClean="0"/>
              <a:pPr/>
              <a:t>06.04.2021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F669F-4778-40FA-8C93-1283F472609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076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2D3BA-9C6E-46E6-A202-7477B35DD1B5}" type="datetimeFigureOut">
              <a:rPr lang="ru-RU" smtClean="0"/>
              <a:pPr/>
              <a:t>06.04.2021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F669F-4778-40FA-8C93-1283F472609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246249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9C12D3BA-9C6E-46E6-A202-7477B35DD1B5}" type="datetimeFigureOut">
              <a:rPr lang="ru-RU" smtClean="0"/>
              <a:pPr/>
              <a:t>06.04.2021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BB3F669F-4778-40FA-8C93-1283F472609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86926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2D3BA-9C6E-46E6-A202-7477B35DD1B5}" type="datetimeFigureOut">
              <a:rPr lang="ru-RU" smtClean="0"/>
              <a:pPr/>
              <a:t>06.04.2021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F669F-4778-40FA-8C93-1283F472609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743220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2D3BA-9C6E-46E6-A202-7477B35DD1B5}" type="datetimeFigureOut">
              <a:rPr lang="ru-RU" smtClean="0"/>
              <a:pPr/>
              <a:t>06.04.2021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F669F-4778-40FA-8C93-1283F472609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410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2D3BA-9C6E-46E6-A202-7477B35DD1B5}" type="datetimeFigureOut">
              <a:rPr lang="ru-RU" smtClean="0"/>
              <a:pPr/>
              <a:t>06.04.2021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F669F-4778-40FA-8C93-1283F472609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62705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2D3BA-9C6E-46E6-A202-7477B35DD1B5}" type="datetimeFigureOut">
              <a:rPr lang="ru-RU" smtClean="0"/>
              <a:pPr/>
              <a:t>06.04.2021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F669F-4778-40FA-8C93-1283F472609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496696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2D3BA-9C6E-46E6-A202-7477B35DD1B5}" type="datetimeFigureOut">
              <a:rPr lang="ru-RU" smtClean="0"/>
              <a:pPr/>
              <a:t>06.04.2021</a:t>
            </a:fld>
            <a:endParaRPr lang="ru-RU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ru-RU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B3F669F-4778-40FA-8C93-1283F472609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9954362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9C12D3BA-9C6E-46E6-A202-7477B35DD1B5}" type="datetimeFigureOut">
              <a:rPr lang="ru-RU" smtClean="0"/>
              <a:pPr/>
              <a:t>06.04.2021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B3F669F-4778-40FA-8C93-1283F472609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7380695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9C12D3BA-9C6E-46E6-A202-7477B35DD1B5}" type="datetimeFigureOut">
              <a:rPr lang="ru-RU" smtClean="0"/>
              <a:pPr/>
              <a:t>06.04.2021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B3F669F-4778-40FA-8C93-1283F472609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268993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85" r:id="rId1"/>
    <p:sldLayoutId id="2147483886" r:id="rId2"/>
    <p:sldLayoutId id="2147483887" r:id="rId3"/>
    <p:sldLayoutId id="2147483888" r:id="rId4"/>
    <p:sldLayoutId id="2147483889" r:id="rId5"/>
    <p:sldLayoutId id="2147483890" r:id="rId6"/>
    <p:sldLayoutId id="2147483891" r:id="rId7"/>
    <p:sldLayoutId id="2147483892" r:id="rId8"/>
    <p:sldLayoutId id="2147483893" r:id="rId9"/>
    <p:sldLayoutId id="2147483894" r:id="rId10"/>
    <p:sldLayoutId id="21474838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1782" y="817418"/>
            <a:ext cx="9822872" cy="1989649"/>
          </a:xfrm>
          <a:ln w="57150">
            <a:solidFill>
              <a:srgbClr val="92D050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rgbClr val="7030A0"/>
                </a:solidFill>
              </a:rPr>
              <a:t/>
            </a:r>
            <a:br>
              <a:rPr lang="ru-RU" dirty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>
                <a:solidFill>
                  <a:srgbClr val="7030A0"/>
                </a:solidFill>
              </a:rPr>
              <a:t/>
            </a:r>
            <a:br>
              <a:rPr lang="ru-RU" dirty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и самоанализ                                уроков по ФГОС</a:t>
            </a:r>
            <a:b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7030A0"/>
                </a:solidFill>
              </a:rPr>
              <a:t/>
            </a:r>
            <a:br>
              <a:rPr lang="ru-RU" dirty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sz="27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Свистунова Татьяна </a:t>
            </a:r>
            <a:r>
              <a:rPr lang="ru-RU" sz="2700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Эвальдовна</a:t>
            </a:r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solidFill>
                  <a:srgbClr val="7030A0"/>
                </a:solidFill>
              </a:rPr>
              <a:t>Образование – высшее</a:t>
            </a: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sz="2200" dirty="0" smtClean="0">
                <a:solidFill>
                  <a:srgbClr val="7030A0"/>
                </a:solidFill>
              </a:rPr>
              <a:t>Учитель </a:t>
            </a:r>
            <a:r>
              <a:rPr lang="ru-RU" sz="2200" dirty="0">
                <a:solidFill>
                  <a:srgbClr val="7030A0"/>
                </a:solidFill>
              </a:rPr>
              <a:t>высшей </a:t>
            </a:r>
            <a:r>
              <a:rPr lang="ru-RU" sz="2200" dirty="0" smtClean="0">
                <a:solidFill>
                  <a:srgbClr val="7030A0"/>
                </a:solidFill>
              </a:rPr>
              <a:t>категории</a:t>
            </a:r>
            <a:br>
              <a:rPr lang="ru-RU" sz="2200" dirty="0" smtClean="0">
                <a:solidFill>
                  <a:srgbClr val="7030A0"/>
                </a:solidFill>
              </a:rPr>
            </a:br>
            <a:r>
              <a:rPr lang="ru-RU" sz="2200" dirty="0" smtClean="0">
                <a:solidFill>
                  <a:srgbClr val="7030A0"/>
                </a:solidFill>
              </a:rPr>
              <a:t>ГБОУ школы № 7 </a:t>
            </a:r>
            <a:br>
              <a:rPr lang="ru-RU" sz="2200" dirty="0" smtClean="0">
                <a:solidFill>
                  <a:srgbClr val="7030A0"/>
                </a:solidFill>
              </a:rPr>
            </a:br>
            <a:r>
              <a:rPr lang="ru-RU" sz="2200" dirty="0" smtClean="0">
                <a:solidFill>
                  <a:srgbClr val="7030A0"/>
                </a:solidFill>
              </a:rPr>
              <a:t>Красносельского района</a:t>
            </a:r>
            <a:br>
              <a:rPr lang="ru-RU" sz="2200" dirty="0" smtClean="0">
                <a:solidFill>
                  <a:srgbClr val="7030A0"/>
                </a:solidFill>
              </a:rPr>
            </a:br>
            <a:r>
              <a:rPr lang="ru-RU" sz="2200" dirty="0" smtClean="0">
                <a:solidFill>
                  <a:srgbClr val="7030A0"/>
                </a:solidFill>
              </a:rPr>
              <a:t>Санкт-Петербурга</a:t>
            </a:r>
            <a:endParaRPr lang="ru-RU" sz="2200" dirty="0">
              <a:solidFill>
                <a:srgbClr val="7030A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43" t="22889" r="15255" b="29025"/>
          <a:stretch/>
        </p:blipFill>
        <p:spPr>
          <a:xfrm>
            <a:off x="8533708" y="3269673"/>
            <a:ext cx="2922270" cy="3020289"/>
          </a:xfrm>
          <a:solidFill>
            <a:srgbClr val="7030A0"/>
          </a:solidFill>
          <a:ln w="76200">
            <a:solidFill>
              <a:srgbClr val="7030A0"/>
            </a:solidFill>
          </a:ln>
        </p:spPr>
      </p:pic>
      <p:pic>
        <p:nvPicPr>
          <p:cNvPr id="1028" name="Picture 4" descr="https://coollib.net/i/22/410022/cover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47319">
            <a:off x="429260" y="2394039"/>
            <a:ext cx="2178471" cy="1529591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s://w7.pngwing.com/pngs/852/776/png-transparent-book-euclidean-books-and-apple-reading-green-apple-books-vector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15133">
            <a:off x="1138919" y="4435374"/>
            <a:ext cx="2116899" cy="1854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04697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10692" y="997527"/>
            <a:ext cx="9421090" cy="48347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39750" algn="r">
              <a:lnSpc>
                <a:spcPct val="107000"/>
              </a:lnSpc>
              <a:spcAft>
                <a:spcPts val="0"/>
              </a:spcAft>
            </a:pPr>
            <a:r>
              <a:rPr lang="ru-RU" sz="3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«Каждый урок должен быть для наставника задачей,</a:t>
            </a:r>
            <a:endParaRPr lang="ru-RU" sz="3200" b="1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539750" algn="r">
              <a:lnSpc>
                <a:spcPct val="107000"/>
              </a:lnSpc>
              <a:spcAft>
                <a:spcPts val="0"/>
              </a:spcAft>
            </a:pPr>
            <a:r>
              <a:rPr lang="ru-RU" sz="3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которую он должен выполнять, обдумывая это заранее:</a:t>
            </a:r>
            <a:endParaRPr lang="ru-RU" sz="3200" b="1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539750" algn="r">
              <a:lnSpc>
                <a:spcPct val="107000"/>
              </a:lnSpc>
              <a:spcAft>
                <a:spcPts val="0"/>
              </a:spcAft>
            </a:pPr>
            <a:r>
              <a:rPr lang="ru-RU" sz="3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каждом уроке он должен чего-нибудь достигнуть,</a:t>
            </a:r>
            <a:endParaRPr lang="ru-RU" sz="3200" b="1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539750" algn="r">
              <a:lnSpc>
                <a:spcPct val="107000"/>
              </a:lnSpc>
              <a:spcAft>
                <a:spcPts val="0"/>
              </a:spcAft>
            </a:pPr>
            <a:r>
              <a:rPr lang="ru-RU" sz="3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сделать шаг дальше и заставить весь класс сделать этот шаг</a:t>
            </a:r>
            <a:r>
              <a:rPr lang="ru-RU" sz="3200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sz="3200" b="1" i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539750" algn="r">
              <a:lnSpc>
                <a:spcPct val="107000"/>
              </a:lnSpc>
              <a:spcAft>
                <a:spcPts val="0"/>
              </a:spcAft>
            </a:pPr>
            <a:r>
              <a:rPr lang="ru-RU" sz="3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К. Д. </a:t>
            </a:r>
            <a:r>
              <a:rPr lang="ru-RU" sz="3200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Ушинский</a:t>
            </a:r>
            <a:endParaRPr lang="ru-RU" sz="3200" b="1" i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w7.pngwing.com/pngs/852/776/png-transparent-book-euclidean-books-and-apple-reading-green-apple-books-vector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357" y="3934691"/>
            <a:ext cx="2799099" cy="2452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24854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642594"/>
            <a:ext cx="10363200" cy="52118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Цели и задачи самоанализа урока: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98764" y="1385455"/>
            <a:ext cx="5322916" cy="4466705"/>
          </a:xfrm>
        </p:spPr>
        <p:txBody>
          <a:bodyPr>
            <a:normAutofit lnSpcReduction="10000"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С</a:t>
            </a:r>
            <a:r>
              <a:rPr lang="ru-RU" b="1" dirty="0" smtClean="0">
                <a:solidFill>
                  <a:schemeClr val="bg1"/>
                </a:solidFill>
              </a:rPr>
              <a:t>овершенствование </a:t>
            </a:r>
            <a:r>
              <a:rPr lang="ru-RU" b="1" dirty="0">
                <a:solidFill>
                  <a:schemeClr val="bg1"/>
                </a:solidFill>
              </a:rPr>
              <a:t>мастерства учителя и учебного </a:t>
            </a:r>
            <a:r>
              <a:rPr lang="ru-RU" b="1" dirty="0" smtClean="0">
                <a:solidFill>
                  <a:schemeClr val="bg1"/>
                </a:solidFill>
              </a:rPr>
              <a:t>процесса зависит </a:t>
            </a:r>
            <a:r>
              <a:rPr lang="ru-RU" b="1" dirty="0">
                <a:solidFill>
                  <a:schemeClr val="bg1"/>
                </a:solidFill>
              </a:rPr>
              <a:t>от грамотно организованного самоанализа урока. Самоанализ может позволить выявить причины недостаточной эффективности при решении тех или иных учебно-воспитательных задач, принять их во внимание при дальнейшем проектировании учебно-воспитательного процесса.</a:t>
            </a:r>
          </a:p>
          <a:p>
            <a:r>
              <a:rPr lang="ru-RU" b="1" dirty="0">
                <a:solidFill>
                  <a:schemeClr val="bg1"/>
                </a:solidFill>
              </a:rPr>
              <a:t>Учитель, не владеющий навыками осмысления своих профессиональный действий, не умеющий мысленно оглянуться и восстановить ход проведенного урока, не сможет в полной мере соответствовать идеологии стандартов второго поколения.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26727" y="1385455"/>
            <a:ext cx="5818909" cy="4466705"/>
          </a:xfrm>
        </p:spPr>
        <p:txBody>
          <a:bodyPr>
            <a:normAutofit lnSpcReduction="10000"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Самоанализ урока дает возможность:</a:t>
            </a:r>
          </a:p>
          <a:p>
            <a:pPr lvl="0"/>
            <a:r>
              <a:rPr lang="ru-RU" b="1" dirty="0">
                <a:solidFill>
                  <a:schemeClr val="bg1"/>
                </a:solidFill>
              </a:rPr>
              <a:t>правильно формулировать и ставить цели своей деятельности и деятельности учащихся на уроке;</a:t>
            </a:r>
          </a:p>
          <a:p>
            <a:pPr lvl="0"/>
            <a:r>
              <a:rPr lang="ru-RU" b="1" dirty="0">
                <a:solidFill>
                  <a:schemeClr val="bg1"/>
                </a:solidFill>
              </a:rPr>
              <a:t>развивать умения устанавливать связи между условиями своей педагогической деятельности и средствами достижения целей;</a:t>
            </a:r>
          </a:p>
          <a:p>
            <a:pPr lvl="0"/>
            <a:r>
              <a:rPr lang="ru-RU" b="1" dirty="0">
                <a:solidFill>
                  <a:schemeClr val="bg1"/>
                </a:solidFill>
              </a:rPr>
              <a:t>формировать умения четко планировать и предвидеть результаты своего педагогического труда;</a:t>
            </a:r>
          </a:p>
          <a:p>
            <a:pPr lvl="0"/>
            <a:r>
              <a:rPr lang="ru-RU" b="1" dirty="0">
                <a:solidFill>
                  <a:schemeClr val="bg1"/>
                </a:solidFill>
              </a:rPr>
              <a:t>формировать самосознание ученика, когда он начинает видеть связь между способами действий и конечным результатом урока.</a:t>
            </a:r>
          </a:p>
        </p:txBody>
      </p:sp>
    </p:spTree>
    <p:extLst>
      <p:ext uri="{BB962C8B-B14F-4D97-AF65-F5344CB8AC3E}">
        <p14:creationId xmlns:p14="http://schemas.microsoft.com/office/powerpoint/2010/main" val="30170805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6364" y="623455"/>
            <a:ext cx="8769928" cy="1088056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КАЖДОГО Т</a:t>
            </a:r>
            <a:r>
              <a:rPr lang="ru-RU" sz="2800" b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ИПА</a:t>
            </a: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УРОКА ПО </a:t>
            </a: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ФГОС</a:t>
            </a:r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https://w7.pngwing.com/pngs/852/776/png-transparent-book-euclidean-books-and-apple-reading-green-apple-books-vector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191" y="4588423"/>
            <a:ext cx="2078391" cy="1820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cf.ppt-online.org/files/slide/f/fLSJjO1dW8A3gRyrCbT9hiKuztU5vMw7nFGqce/slide-1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5876" y="478031"/>
            <a:ext cx="3246124" cy="2971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8" name="Picture 16" descr="https://ds04.infourok.ru/uploads/ex/0553/0015006a-ec808313/img1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0291" y="2640188"/>
            <a:ext cx="5025447" cy="3769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0" name="Picture 18" descr="https://cf.ppt-online.org/files/slide/g/GCTabnDi37Qv6ryYjKkINAfLsmcOuo0X51PpJq/slide-19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8542" y="1711511"/>
            <a:ext cx="5111749" cy="3828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27167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15490" y="609598"/>
            <a:ext cx="9116291" cy="5597237"/>
          </a:xfrm>
        </p:spPr>
        <p:txBody>
          <a:bodyPr>
            <a:noAutofit/>
          </a:bodyPr>
          <a:lstStyle/>
          <a:p>
            <a:r>
              <a:rPr lang="ru-RU" sz="40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r>
              <a:rPr lang="ru-RU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</a:t>
            </a: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урока усвоения </a:t>
            </a:r>
            <a:r>
              <a:rPr lang="ru-RU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новых</a:t>
            </a:r>
            <a:r>
              <a:rPr lang="ru-RU" sz="3200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знаний:</a:t>
            </a: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1)Организационный </a:t>
            </a: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этап.</a:t>
            </a:r>
            <a:b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2)Постановка </a:t>
            </a: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цели и задач урока. Мотивация учебной деятельности учащихся.</a:t>
            </a:r>
            <a:b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3)Актуализация </a:t>
            </a: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знаний.</a:t>
            </a:r>
            <a:b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4)Первичное </a:t>
            </a: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усвоение новых знаний.</a:t>
            </a:r>
            <a:b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5)Первичная </a:t>
            </a: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проверка </a:t>
            </a:r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понимания.</a:t>
            </a: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6)Первичное </a:t>
            </a: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закрепление.</a:t>
            </a:r>
            <a:b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7)Информация </a:t>
            </a: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домашнем задании, инструктаж по его </a:t>
            </a:r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выполнению.</a:t>
            </a: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8)Рефлексия </a:t>
            </a: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(подведение итогов занятия</a:t>
            </a:r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sz="3200" b="1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https://w7.pngwing.com/pngs/852/776/png-transparent-book-euclidean-books-and-apple-reading-green-apple-books-vector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224" y="4732686"/>
            <a:ext cx="2024303" cy="17734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72051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w7.pngwing.com/pngs/852/776/png-transparent-book-euclidean-books-and-apple-reading-green-apple-books-vector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121" y="4544291"/>
            <a:ext cx="2387933" cy="2092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840182" y="637310"/>
            <a:ext cx="9102436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7945">
              <a:spcBef>
                <a:spcPts val="340"/>
              </a:spcBef>
              <a:spcAft>
                <a:spcPts val="0"/>
              </a:spcAft>
            </a:pPr>
            <a:r>
              <a:rPr lang="ru-RU" sz="2400" b="1" u="sng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Структура </a:t>
            </a:r>
            <a:r>
              <a:rPr lang="ru-RU" sz="2400" b="1" u="sng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урока </a:t>
            </a:r>
            <a:r>
              <a:rPr lang="ru-RU" sz="2400" b="1" u="sng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комплексного</a:t>
            </a: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u="sng" spc="-3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u="sng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применения знаний и умений (</a:t>
            </a:r>
            <a:r>
              <a:rPr lang="ru-RU" sz="2400" b="1" u="sng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урок</a:t>
            </a: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u="sng" spc="-3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u="sng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закрепления)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spcBef>
                <a:spcPts val="745"/>
              </a:spcBef>
              <a:spcAft>
                <a:spcPts val="0"/>
              </a:spcAft>
              <a:buSzPts val="1200"/>
              <a:tabLst>
                <a:tab pos="233045" algn="l"/>
              </a:tabLst>
            </a:pP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1)Организационный</a:t>
            </a:r>
            <a:r>
              <a:rPr lang="ru-RU" sz="2400" spc="-5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этап.</a:t>
            </a:r>
          </a:p>
          <a:p>
            <a:pPr marR="132080" lvl="0">
              <a:spcBef>
                <a:spcPts val="745"/>
              </a:spcBef>
              <a:spcAft>
                <a:spcPts val="0"/>
              </a:spcAft>
              <a:buSzPts val="1200"/>
              <a:tabLst>
                <a:tab pos="233045" algn="l"/>
              </a:tabLst>
            </a:pP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2)Проверка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домашнего задания, воспроизведение и коррекция опорных знаний учащихся. Актуализация</a:t>
            </a:r>
            <a:r>
              <a:rPr lang="ru-RU" sz="2400" spc="-85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знаний.</a:t>
            </a:r>
          </a:p>
          <a:p>
            <a:pPr marR="556260" lvl="0" algn="just">
              <a:spcBef>
                <a:spcPts val="745"/>
              </a:spcBef>
              <a:spcAft>
                <a:spcPts val="0"/>
              </a:spcAft>
              <a:buSzPts val="1200"/>
              <a:tabLst>
                <a:tab pos="233045" algn="l"/>
              </a:tabLst>
            </a:pP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3)Постановка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цели и задач</a:t>
            </a:r>
            <a:r>
              <a:rPr lang="ru-RU" sz="2400" spc="-65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урока. Мотивация учебной деятельности учащихся.</a:t>
            </a:r>
          </a:p>
          <a:p>
            <a:pPr lvl="0" algn="just">
              <a:spcBef>
                <a:spcPts val="755"/>
              </a:spcBef>
              <a:spcAft>
                <a:spcPts val="0"/>
              </a:spcAft>
              <a:buSzPts val="1200"/>
              <a:tabLst>
                <a:tab pos="233045" algn="l"/>
              </a:tabLst>
            </a:pP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4)Первичное</a:t>
            </a:r>
            <a:r>
              <a:rPr lang="ru-RU" sz="2400" spc="-1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закрепление</a:t>
            </a:r>
          </a:p>
          <a:p>
            <a:pPr marL="67945">
              <a:spcBef>
                <a:spcPts val="745"/>
              </a:spcBef>
              <a:spcAft>
                <a:spcPts val="0"/>
              </a:spcAft>
            </a:pP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-в знакомой ситуации (типовые)</a:t>
            </a:r>
          </a:p>
          <a:p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-в изменённой 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ситуации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(конструктивные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5)Творческое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 и добывание знаний в новой ситуации (проблемные задания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6)Информация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домашнем задании, инструктаж по его 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выполнению.</a:t>
            </a:r>
            <a:endParaRPr lang="ru-RU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7)Рефлексия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(подведение итогов занятия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893338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авон">
  <a:themeElements>
    <a:clrScheme name="Савон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Савон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аво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TM03457510[[fn=Савон]]</Template>
  <TotalTime>940</TotalTime>
  <Words>272</Words>
  <Application>Microsoft Office PowerPoint</Application>
  <PresentationFormat>Широкоэкранный</PresentationFormat>
  <Paragraphs>26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Calibri</vt:lpstr>
      <vt:lpstr>Century Gothic</vt:lpstr>
      <vt:lpstr>Garamond</vt:lpstr>
      <vt:lpstr>Times New Roman</vt:lpstr>
      <vt:lpstr>Савон</vt:lpstr>
      <vt:lpstr>     Структура и самоанализ                                уроков по ФГОС   Свистунова Татьяна Эвальдовна Образование – высшее Учитель высшей категории ГБОУ школы № 7  Красносельского района Санкт-Петербурга</vt:lpstr>
      <vt:lpstr>Презентация PowerPoint</vt:lpstr>
      <vt:lpstr>Цели и задачи самоанализа урока:</vt:lpstr>
      <vt:lpstr>СТРУКТУРА КАЖДОГО ТИПА УРОКА ПО ФГОС</vt:lpstr>
      <vt:lpstr> 1.Структура урока усвоения новых знаний: 1)Организационный этап. 2)Постановка цели и задач урока. Мотивация учебной деятельности учащихся. 3)Актуализация знаний. 4)Первичное усвоение новых знаний. 5)Первичная проверка понимания. 6)Первичное закрепление. 7)Информация о домашнем задании, инструктаж по его выполнению. 8)Рефлексия (подведение итогов занятия).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 опыта работы</dc:title>
  <dc:creator>Khorst (Svistunova) Olga</dc:creator>
  <cp:lastModifiedBy>Khorst (Svistunova) Olga</cp:lastModifiedBy>
  <cp:revision>132</cp:revision>
  <dcterms:created xsi:type="dcterms:W3CDTF">2020-03-22T06:21:49Z</dcterms:created>
  <dcterms:modified xsi:type="dcterms:W3CDTF">2021-04-06T20:13:52Z</dcterms:modified>
</cp:coreProperties>
</file>