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9" y="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Как сформулировать тезис в итоговом сочинении</a:t>
            </a:r>
            <a:r>
              <a:rPr lang="ru-RU" sz="3600" b="1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Тезис </a:t>
            </a:r>
            <a:r>
              <a:rPr lang="ru-RU" sz="3600" b="1" dirty="0"/>
              <a:t>- это самое важное в сочинении, ведь от него зависит раскрытие темы</a:t>
            </a:r>
            <a:r>
              <a:rPr lang="ru-RU" sz="3600" b="1" dirty="0" smtClean="0"/>
              <a:t>.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Возьми на заметку!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b="1" dirty="0" smtClean="0"/>
              <a:t>Можно сформулировать два тезиса и более.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b="1" dirty="0" smtClean="0"/>
              <a:t>Связь тезиса и темы.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600" b="1" dirty="0" smtClean="0"/>
              <a:t>Особенности формулировки самого тезиса.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87525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7346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ТЕМА </a:t>
            </a:r>
            <a:r>
              <a:rPr lang="ru-RU" sz="2800" b="1" dirty="0">
                <a:solidFill>
                  <a:srgbClr val="C00000"/>
                </a:solidFill>
              </a:rPr>
              <a:t>И ТЕЗИС</a:t>
            </a:r>
          </a:p>
          <a:p>
            <a:pPr algn="just"/>
            <a:r>
              <a:rPr lang="ru-RU" sz="2800" b="1" dirty="0"/>
              <a:t>Формулировка тезиса, </a:t>
            </a:r>
            <a:r>
              <a:rPr lang="ru-RU" sz="2800" b="1" dirty="0" smtClean="0"/>
              <a:t>зависит </a:t>
            </a:r>
            <a:r>
              <a:rPr lang="ru-RU" sz="2800" b="1" dirty="0"/>
              <a:t>от специфики темы. </a:t>
            </a:r>
            <a:r>
              <a:rPr lang="ru-RU" sz="2800" b="1" dirty="0" smtClean="0">
                <a:solidFill>
                  <a:srgbClr val="C00000"/>
                </a:solidFill>
              </a:rPr>
              <a:t>ТЕМА-ВОПРОС.</a:t>
            </a:r>
            <a:r>
              <a:rPr lang="ru-RU" sz="2800" b="1" dirty="0"/>
              <a:t> </a:t>
            </a:r>
            <a:r>
              <a:rPr lang="ru-RU" sz="2800" b="1" dirty="0" smtClean="0"/>
              <a:t>Требуется </a:t>
            </a:r>
            <a:r>
              <a:rPr lang="ru-RU" sz="2800" b="1" dirty="0"/>
              <a:t>дать на него непосредственный ответ. Как правило, именно этим вопросом заканчивается вступительная часть сочинения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 algn="just"/>
            <a:r>
              <a:rPr lang="ru-RU" sz="2800" b="1" dirty="0" err="1"/>
              <a:t>Тема:«Какие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0000CC"/>
                </a:solidFill>
              </a:rPr>
              <a:t>события</a:t>
            </a:r>
            <a:r>
              <a:rPr lang="ru-RU" sz="2800" b="1" dirty="0"/>
              <a:t> и впечатления жизни помогают </a:t>
            </a:r>
            <a:r>
              <a:rPr lang="ru-RU" sz="2800" b="1" dirty="0">
                <a:solidFill>
                  <a:srgbClr val="C00000"/>
                </a:solidFill>
              </a:rPr>
              <a:t>человеку взрослеть</a:t>
            </a:r>
            <a:r>
              <a:rPr lang="ru-RU" sz="2800" b="1" dirty="0" smtClean="0">
                <a:solidFill>
                  <a:srgbClr val="C00000"/>
                </a:solidFill>
              </a:rPr>
              <a:t>?»</a:t>
            </a:r>
            <a:endParaRPr lang="ru-RU" sz="2800" b="1" dirty="0"/>
          </a:p>
          <a:p>
            <a:pPr algn="just"/>
            <a:r>
              <a:rPr lang="ru-RU" sz="2800" b="1" dirty="0"/>
              <a:t>Тезисы</a:t>
            </a:r>
            <a:r>
              <a:rPr lang="ru-RU" sz="2800" b="1" dirty="0" smtClean="0"/>
              <a:t>:</a:t>
            </a:r>
            <a:endParaRPr lang="ru-RU" sz="2800" b="1" dirty="0"/>
          </a:p>
          <a:p>
            <a:pPr algn="just"/>
            <a:r>
              <a:rPr lang="ru-RU" sz="2800" b="1" dirty="0">
                <a:solidFill>
                  <a:srgbClr val="C00000"/>
                </a:solidFill>
              </a:rPr>
              <a:t>Человек взрослеет, </a:t>
            </a:r>
            <a:r>
              <a:rPr lang="ru-RU" sz="2800" b="1" dirty="0"/>
              <a:t>когда сталкивается </a:t>
            </a:r>
            <a:r>
              <a:rPr lang="ru-RU" sz="2800" b="1" dirty="0">
                <a:solidFill>
                  <a:srgbClr val="0000CC"/>
                </a:solidFill>
              </a:rPr>
              <a:t>с горем, трагедией, недетскими испытаниями,</a:t>
            </a:r>
            <a:r>
              <a:rPr lang="ru-RU" sz="2800" b="1" dirty="0"/>
              <a:t> например в военное время.</a:t>
            </a:r>
          </a:p>
          <a:p>
            <a:pPr algn="just"/>
            <a:r>
              <a:rPr lang="ru-RU" sz="2800" b="1" dirty="0">
                <a:solidFill>
                  <a:srgbClr val="C00000"/>
                </a:solidFill>
              </a:rPr>
              <a:t>Взросление </a:t>
            </a:r>
            <a:r>
              <a:rPr lang="ru-RU" sz="2800" b="1" dirty="0"/>
              <a:t>происходит, когда ребенок </a:t>
            </a:r>
            <a:r>
              <a:rPr lang="ru-RU" sz="2800" b="1" dirty="0">
                <a:solidFill>
                  <a:srgbClr val="0000CC"/>
                </a:solidFill>
              </a:rPr>
              <a:t>учится ответственности за свои поступки.</a:t>
            </a:r>
          </a:p>
          <a:p>
            <a:pPr algn="just"/>
            <a:r>
              <a:rPr lang="ru-RU" sz="2800" b="1" dirty="0">
                <a:solidFill>
                  <a:srgbClr val="C00000"/>
                </a:solidFill>
              </a:rPr>
              <a:t>Взрослеть человеку </a:t>
            </a:r>
            <a:r>
              <a:rPr lang="ru-RU" sz="2800" b="1" dirty="0"/>
              <a:t>помогает </a:t>
            </a:r>
            <a:r>
              <a:rPr lang="ru-RU" sz="2800" b="1" dirty="0">
                <a:solidFill>
                  <a:srgbClr val="0000CC"/>
                </a:solidFill>
              </a:rPr>
              <a:t>забота о близких людях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235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Тема-утверждение </a:t>
            </a:r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(в </a:t>
            </a:r>
            <a:r>
              <a:rPr lang="ru-RU" sz="2400" b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т.ч</a:t>
            </a:r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 цитата)</a:t>
            </a: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В этом </a:t>
            </a:r>
            <a:r>
              <a:rPr lang="ru-RU" sz="2400" b="1" dirty="0">
                <a:latin typeface="Arial Narrow" panose="020B0606020202030204" pitchFamily="34" charset="0"/>
              </a:rPr>
              <a:t>случае требуется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обосновать уже имеющееся утверждение</a:t>
            </a:r>
            <a:r>
              <a:rPr lang="ru-RU" sz="2400" b="1" dirty="0">
                <a:latin typeface="Arial Narrow" panose="020B0606020202030204" pitchFamily="34" charset="0"/>
              </a:rPr>
              <a:t>. Вступительную часть мы закончили вопросами, почему так, а не иначе. В тезисной части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нужно объяснить, почему так.</a:t>
            </a:r>
          </a:p>
          <a:p>
            <a:endParaRPr lang="ru-RU" sz="2400" b="1" dirty="0">
              <a:latin typeface="Arial Narrow" panose="020B0606020202030204" pitchFamily="34" charset="0"/>
            </a:endParaRPr>
          </a:p>
          <a:p>
            <a:r>
              <a:rPr lang="ru-RU" sz="2400" b="1" dirty="0" err="1">
                <a:latin typeface="Arial Narrow" panose="020B0606020202030204" pitchFamily="34" charset="0"/>
              </a:rPr>
              <a:t>Тема</a:t>
            </a:r>
            <a:r>
              <a:rPr lang="ru-RU" sz="2400" b="1" i="1" dirty="0" err="1">
                <a:latin typeface="Arial Narrow" panose="020B0606020202030204" pitchFamily="34" charset="0"/>
              </a:rPr>
              <a:t>:«Война</a:t>
            </a:r>
            <a:r>
              <a:rPr lang="ru-RU" sz="2400" b="1" i="1" dirty="0">
                <a:latin typeface="Arial Narrow" panose="020B0606020202030204" pitchFamily="34" charset="0"/>
              </a:rPr>
              <a:t> – печальней нету слова./ Война – святее нету слова…» (А. Т. Твардовский</a:t>
            </a:r>
            <a:r>
              <a:rPr lang="ru-RU" sz="2400" b="1" i="1" dirty="0" smtClean="0">
                <a:latin typeface="Arial Narrow" panose="020B0606020202030204" pitchFamily="34" charset="0"/>
              </a:rPr>
              <a:t>)</a:t>
            </a:r>
            <a:endParaRPr lang="ru-RU" sz="2400" b="1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(Во вступительной части задаем вопросы: почему "война" - это самое печальное слово, почему это святое слово</a:t>
            </a:r>
            <a:r>
              <a:rPr lang="ru-RU" sz="2400" b="1" dirty="0" smtClean="0">
                <a:latin typeface="Arial Narrow" panose="020B0606020202030204" pitchFamily="34" charset="0"/>
              </a:rPr>
              <a:t>?)</a:t>
            </a:r>
          </a:p>
          <a:p>
            <a:r>
              <a:rPr lang="ru-RU" sz="2400" b="1" dirty="0" smtClean="0">
                <a:latin typeface="Arial Narrow" panose="020B0606020202030204" pitchFamily="34" charset="0"/>
              </a:rPr>
              <a:t>Тезисы:</a:t>
            </a:r>
            <a:endParaRPr lang="ru-RU" sz="2400" b="1" dirty="0">
              <a:latin typeface="Arial Narrow" panose="020B0606020202030204" pitchFamily="34" charset="0"/>
            </a:endParaRPr>
          </a:p>
          <a:p>
            <a:r>
              <a:rPr lang="ru-RU" sz="2400" b="1" dirty="0">
                <a:latin typeface="Arial Narrow" panose="020B0606020202030204" pitchFamily="34" charset="0"/>
              </a:rPr>
              <a:t>«Война – печальней нету слова», ведь она несет смерть, боль, горе.</a:t>
            </a:r>
          </a:p>
          <a:p>
            <a:r>
              <a:rPr lang="ru-RU" sz="2400" b="1" dirty="0">
                <a:latin typeface="Arial Narrow" panose="020B0606020202030204" pitchFamily="34" charset="0"/>
              </a:rPr>
              <a:t>«Война – святее нету слова», потому что человек в годы тяжелых испытаний становится на защиту Отечества, проявляет мужество, самоотверженность, героизм.</a:t>
            </a:r>
          </a:p>
        </p:txBody>
      </p:sp>
    </p:spTree>
    <p:extLst>
      <p:ext uri="{BB962C8B-B14F-4D97-AF65-F5344CB8AC3E}">
        <p14:creationId xmlns:p14="http://schemas.microsoft.com/office/powerpoint/2010/main" val="258346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Тема - номинативное предложение </a:t>
            </a:r>
            <a:r>
              <a:rPr lang="ru-RU" sz="2400" b="1" dirty="0">
                <a:latin typeface="Arial Narrow" panose="020B0606020202030204" pitchFamily="34" charset="0"/>
              </a:rPr>
              <a:t>(ключевые слова</a:t>
            </a:r>
            <a:r>
              <a:rPr lang="ru-RU" sz="2400" b="1" dirty="0" smtClean="0">
                <a:latin typeface="Arial Narrow" panose="020B0606020202030204" pitchFamily="34" charset="0"/>
              </a:rPr>
              <a:t>)</a:t>
            </a:r>
          </a:p>
          <a:p>
            <a:pPr algn="just"/>
            <a:r>
              <a:rPr lang="ru-RU" sz="2400" b="1" dirty="0" smtClean="0">
                <a:latin typeface="Arial Narrow" panose="020B0606020202030204" pitchFamily="34" charset="0"/>
              </a:rPr>
              <a:t>Вступительная </a:t>
            </a:r>
            <a:r>
              <a:rPr lang="ru-RU" sz="2400" b="1" dirty="0">
                <a:latin typeface="Arial Narrow" panose="020B0606020202030204" pitchFamily="34" charset="0"/>
              </a:rPr>
              <a:t>часть заканчивается вопросами о каждом из ключевых понятий. Нам нужно сформулировать свое суждение о каждом из них, дать ответы на поставленные вопросы.</a:t>
            </a:r>
          </a:p>
          <a:p>
            <a:pPr algn="just"/>
            <a:endParaRPr lang="ru-RU" sz="2400" b="1" dirty="0">
              <a:latin typeface="Arial Narrow" panose="020B0606020202030204" pitchFamily="34" charset="0"/>
            </a:endParaRPr>
          </a:p>
          <a:p>
            <a:pPr algn="just"/>
            <a:r>
              <a:rPr lang="ru-RU" sz="2400" b="1" dirty="0" err="1">
                <a:latin typeface="Arial Narrow" panose="020B0606020202030204" pitchFamily="34" charset="0"/>
              </a:rPr>
              <a:t>Тема:«</a:t>
            </a:r>
            <a:r>
              <a:rPr lang="ru-RU" sz="2400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Гармония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ru-RU" sz="2400" b="1" dirty="0">
                <a:latin typeface="Arial Narrow" panose="020B0606020202030204" pitchFamily="34" charset="0"/>
              </a:rPr>
              <a:t>природы и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несовершенство </a:t>
            </a:r>
            <a:r>
              <a:rPr lang="ru-RU" sz="2400" b="1" dirty="0">
                <a:latin typeface="Arial Narrow" panose="020B0606020202030204" pitchFamily="34" charset="0"/>
              </a:rPr>
              <a:t>человека».</a:t>
            </a:r>
          </a:p>
          <a:p>
            <a:pPr algn="just"/>
            <a:endParaRPr lang="ru-RU" sz="2400" b="1" dirty="0">
              <a:latin typeface="Arial Narrow" panose="020B0606020202030204" pitchFamily="34" charset="0"/>
            </a:endParaRPr>
          </a:p>
          <a:p>
            <a:pPr algn="just"/>
            <a:r>
              <a:rPr lang="ru-RU" sz="2400" b="1" dirty="0">
                <a:latin typeface="Arial Narrow" panose="020B0606020202030204" pitchFamily="34" charset="0"/>
              </a:rPr>
              <a:t>(Во вступительной части задаем вопросы: В чем заключается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гармония</a:t>
            </a:r>
            <a:r>
              <a:rPr lang="ru-RU" sz="2400" b="1" dirty="0">
                <a:latin typeface="Arial Narrow" panose="020B0606020202030204" pitchFamily="34" charset="0"/>
              </a:rPr>
              <a:t> природы? В чем состоит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несовершенство</a:t>
            </a:r>
            <a:r>
              <a:rPr lang="ru-RU" sz="2400" b="1" dirty="0">
                <a:latin typeface="Arial Narrow" panose="020B0606020202030204" pitchFamily="34" charset="0"/>
              </a:rPr>
              <a:t> человека? Как они взаимосвязаны?)Тезисы:</a:t>
            </a:r>
          </a:p>
          <a:p>
            <a:pPr algn="just"/>
            <a:endParaRPr lang="ru-RU" sz="2400" b="1" dirty="0">
              <a:latin typeface="Arial Narrow" panose="020B0606020202030204" pitchFamily="34" charset="0"/>
            </a:endParaRPr>
          </a:p>
          <a:p>
            <a:pPr algn="just"/>
            <a:r>
              <a:rPr lang="ru-RU" sz="2400" b="1" dirty="0">
                <a:latin typeface="Arial Narrow" panose="020B0606020202030204" pitchFamily="34" charset="0"/>
              </a:rPr>
              <a:t>Природа – это пример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гармонии</a:t>
            </a:r>
            <a:r>
              <a:rPr lang="ru-RU" sz="2400" b="1" dirty="0">
                <a:latin typeface="Arial Narrow" panose="020B0606020202030204" pitchFamily="34" charset="0"/>
              </a:rPr>
              <a:t>, красоты, совершенства. В ней все разумно и соразмерно. Человек же, напротив, </a:t>
            </a:r>
            <a:r>
              <a:rPr lang="ru-RU" sz="2400" b="1" dirty="0">
                <a:solidFill>
                  <a:srgbClr val="C00000"/>
                </a:solidFill>
                <a:latin typeface="Arial Narrow" panose="020B0606020202030204" pitchFamily="34" charset="0"/>
              </a:rPr>
              <a:t>несовершенен,</a:t>
            </a:r>
            <a:r>
              <a:rPr lang="ru-RU" sz="2400" b="1" dirty="0">
                <a:latin typeface="Arial Narrow" panose="020B0606020202030204" pitchFamily="34" charset="0"/>
              </a:rPr>
              <a:t> имеет множество пороков: жестокость, эгоизм, жадность. Более того, в силу темных сторон своей натуры он может наносить вред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623582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6764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 Narrow" panose="020B0606020202030204" pitchFamily="34" charset="0"/>
              </a:rPr>
              <a:t>СПОСОБЫ ФОРМУЛИРОВКИ </a:t>
            </a:r>
            <a:r>
              <a:rPr lang="ru-RU" sz="2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ТЕЗИСА</a:t>
            </a:r>
          </a:p>
          <a:p>
            <a:endParaRPr lang="ru-RU" sz="2800" b="1" dirty="0">
              <a:latin typeface="Arial Narrow" panose="020B0606020202030204" pitchFamily="34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Прямое </a:t>
            </a:r>
            <a:r>
              <a:rPr lang="ru-RU" sz="2800" b="1" dirty="0">
                <a:solidFill>
                  <a:srgbClr val="C00000"/>
                </a:solidFill>
                <a:latin typeface="Arial Narrow" panose="020B0606020202030204" pitchFamily="34" charset="0"/>
              </a:rPr>
              <a:t>выражение главной мысли</a:t>
            </a:r>
            <a:r>
              <a:rPr lang="ru-RU" sz="2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:</a:t>
            </a:r>
          </a:p>
          <a:p>
            <a:r>
              <a:rPr lang="ru-RU" sz="2800" b="1" dirty="0" smtClean="0">
                <a:latin typeface="Arial Narrow" panose="020B0606020202030204" pitchFamily="34" charset="0"/>
              </a:rPr>
              <a:t>Тема: «Почему нельзя забывать историю своего народа»</a:t>
            </a:r>
          </a:p>
          <a:p>
            <a:r>
              <a:rPr lang="ru-RU" sz="2800" b="1" dirty="0" smtClean="0">
                <a:latin typeface="Arial Narrow" panose="020B0606020202030204" pitchFamily="34" charset="0"/>
              </a:rPr>
              <a:t>Тезисы:</a:t>
            </a:r>
          </a:p>
          <a:p>
            <a:r>
              <a:rPr lang="ru-RU" sz="2800" b="1" dirty="0">
                <a:latin typeface="Arial Narrow" panose="020B0606020202030204" pitchFamily="34" charset="0"/>
              </a:rPr>
              <a:t> </a:t>
            </a:r>
            <a:r>
              <a:rPr lang="ru-RU" sz="2800" b="1" dirty="0" smtClean="0">
                <a:latin typeface="Arial Narrow" panose="020B0606020202030204" pitchFamily="34" charset="0"/>
              </a:rPr>
              <a:t>1.  Ты сам часть этой истории, а значит должен знать свои корни.</a:t>
            </a:r>
          </a:p>
          <a:p>
            <a:r>
              <a:rPr lang="ru-RU" sz="2800" b="1" dirty="0" smtClean="0">
                <a:latin typeface="Arial Narrow" panose="020B0606020202030204" pitchFamily="34" charset="0"/>
              </a:rPr>
              <a:t>2. История своего народа учит нас не повторять ошибки прошлого.</a:t>
            </a:r>
          </a:p>
          <a:p>
            <a:r>
              <a:rPr lang="ru-RU" sz="2800" b="1" dirty="0" smtClean="0">
                <a:latin typeface="Arial Narrow" panose="020B0606020202030204" pitchFamily="34" charset="0"/>
              </a:rPr>
              <a:t>3. Это память и гордость, которые вдохновляют нас на собственные открытия.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96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rial Narrow" panose="020B0606020202030204" pitchFamily="34" charset="0"/>
              </a:rPr>
              <a:t>СПОСОБЫ ФОРМУЛИРОВКИ ТЕЗИСА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2. Вопросно-</a:t>
            </a:r>
            <a:r>
              <a:rPr lang="ru-RU" sz="3200" b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ответный 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ход:</a:t>
            </a:r>
            <a:endParaRPr lang="ru-RU" sz="3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3200" b="1" dirty="0" smtClean="0">
                <a:latin typeface="Arial Narrow" panose="020B0606020202030204" pitchFamily="34" charset="0"/>
              </a:rPr>
              <a:t>Тема</a:t>
            </a:r>
            <a:r>
              <a:rPr lang="ru-RU" sz="3200" b="1" dirty="0">
                <a:latin typeface="Arial Narrow" panose="020B0606020202030204" pitchFamily="34" charset="0"/>
              </a:rPr>
              <a:t>: «</a:t>
            </a:r>
            <a:r>
              <a:rPr lang="ru-RU" sz="3200" b="1" dirty="0" smtClean="0">
                <a:latin typeface="Arial Narrow" panose="020B0606020202030204" pitchFamily="34" charset="0"/>
              </a:rPr>
              <a:t>Почему важно помнить прошлое?»</a:t>
            </a:r>
            <a:endParaRPr lang="ru-RU" sz="3200" b="1" dirty="0">
              <a:latin typeface="Arial Narrow" panose="020B0606020202030204" pitchFamily="34" charset="0"/>
            </a:endParaRPr>
          </a:p>
          <a:p>
            <a:pPr algn="just"/>
            <a:r>
              <a:rPr lang="ru-RU" sz="3200" b="1" dirty="0" smtClean="0">
                <a:latin typeface="Arial Narrow" panose="020B0606020202030204" pitchFamily="34" charset="0"/>
              </a:rPr>
              <a:t>Тезис:</a:t>
            </a:r>
          </a:p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Почему важно помнить прошлое? </a:t>
            </a:r>
            <a:r>
              <a:rPr lang="ru-RU" sz="3200" b="1" dirty="0" smtClean="0">
                <a:latin typeface="Arial Narrow" panose="020B0606020202030204" pitchFamily="34" charset="0"/>
              </a:rPr>
              <a:t>На этот вопрос каждый ответит по-своему. Я считаю, что не стоит забывать определенные события, которые случились несколько тысячелетий назад, </a:t>
            </a:r>
            <a:r>
              <a:rPr lang="ru-RU" sz="3200" b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потому что  прошлое рассматривается  как опыт, урок будущему поколению, это неотъемлемая часть нашей истории.</a:t>
            </a:r>
            <a:endParaRPr lang="ru-RU" sz="3200" b="1" dirty="0">
              <a:solidFill>
                <a:srgbClr val="0000CC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866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Arial Narrow" panose="020B0606020202030204" pitchFamily="34" charset="0"/>
              </a:rPr>
              <a:t>СПОСОБЫ ФОРМУЛИРОВКИ ТЕЗИСА</a:t>
            </a:r>
          </a:p>
          <a:p>
            <a:pPr lvl="0" algn="just"/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3. Аналогия :</a:t>
            </a:r>
            <a:endParaRPr lang="ru-RU" sz="3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lvl="0" algn="just"/>
            <a:r>
              <a:rPr lang="ru-RU" sz="3200" b="1" dirty="0">
                <a:solidFill>
                  <a:prstClr val="black"/>
                </a:solidFill>
                <a:latin typeface="Arial Narrow" panose="020B0606020202030204" pitchFamily="34" charset="0"/>
              </a:rPr>
              <a:t>Тема: </a:t>
            </a:r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«</a:t>
            </a:r>
            <a:r>
              <a:rPr lang="ru-RU" sz="3200" b="1" dirty="0">
                <a:solidFill>
                  <a:prstClr val="black"/>
                </a:solidFill>
                <a:latin typeface="Arial Narrow" panose="020B0606020202030204" pitchFamily="34" charset="0"/>
              </a:rPr>
              <a:t>Беспамятный» человек – неблагодарный или </a:t>
            </a:r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невежественный?»</a:t>
            </a:r>
            <a:endParaRPr lang="ru-RU" sz="32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 algn="just"/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Тезисы:</a:t>
            </a:r>
          </a:p>
          <a:p>
            <a:pPr lvl="0" algn="just"/>
            <a:endParaRPr lang="ru-RU" sz="32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lvl="0" algn="just"/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На мой взгляд,  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«беспамятный человек» </a:t>
            </a:r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—это </a:t>
            </a:r>
            <a:r>
              <a:rPr lang="ru-RU" sz="3200" b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равнодушный</a:t>
            </a:r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человек, </a:t>
            </a:r>
            <a:r>
              <a:rPr lang="ru-RU" sz="3200" b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человек без корней</a:t>
            </a:r>
            <a:r>
              <a:rPr lang="ru-RU" sz="3200" b="1" dirty="0" smtClean="0">
                <a:latin typeface="Arial Narrow" panose="020B0606020202030204" pitchFamily="34" charset="0"/>
              </a:rPr>
              <a:t>,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ru-RU" sz="3200" b="1" dirty="0" smtClean="0">
                <a:latin typeface="Arial Narrow" panose="020B0606020202030204" pitchFamily="34" charset="0"/>
              </a:rPr>
              <a:t>человек не знающий </a:t>
            </a:r>
            <a:r>
              <a:rPr lang="ru-RU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историю своего народа в силу 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невежества</a:t>
            </a:r>
            <a:r>
              <a:rPr lang="ru-RU" sz="3200" b="1" dirty="0">
                <a:solidFill>
                  <a:srgbClr val="C00000"/>
                </a:solidFill>
                <a:latin typeface="Arial Narrow" panose="020B0606020202030204" pitchFamily="34" charset="0"/>
              </a:rPr>
              <a:t>. </a:t>
            </a:r>
            <a:r>
              <a:rPr lang="ru-RU" sz="3200" b="1" dirty="0" smtClean="0">
                <a:latin typeface="Arial Narrow" panose="020B0606020202030204" pitchFamily="34" charset="0"/>
              </a:rPr>
              <a:t>Такое проявление 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неблагодарности</a:t>
            </a:r>
            <a:r>
              <a:rPr lang="ru-RU" sz="3200" b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,  </a:t>
            </a:r>
            <a:r>
              <a:rPr lang="ru-RU" sz="3200" b="1" dirty="0" smtClean="0">
                <a:latin typeface="Arial Narrow" panose="020B0606020202030204" pitchFamily="34" charset="0"/>
              </a:rPr>
              <a:t>невнимания </a:t>
            </a:r>
            <a:r>
              <a:rPr lang="ru-RU" sz="3200" b="1" dirty="0">
                <a:latin typeface="Arial Narrow" panose="020B0606020202030204" pitchFamily="34" charset="0"/>
              </a:rPr>
              <a:t>к своим корням и предкам может привести к повторению ошибок прошлых лет</a:t>
            </a:r>
            <a:r>
              <a:rPr lang="ru-RU" sz="3200" b="1" dirty="0" smtClean="0">
                <a:latin typeface="Arial Narrow" panose="020B0606020202030204" pitchFamily="34" charset="0"/>
              </a:rPr>
              <a:t>.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75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</a:t>
            </a:r>
            <a:r>
              <a:rPr lang="ru-RU" sz="3600" b="1" dirty="0" smtClean="0">
                <a:solidFill>
                  <a:srgbClr val="C00000"/>
                </a:solidFill>
              </a:rPr>
              <a:t>формулируй тезисы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/>
              <a:t>Что происходит с человеком, который не хочет развиваться?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/>
              <a:t>Что помогает человеку найти свой путь?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/>
              <a:t>Почему появляются «умные ненужности» («лишние люди»)?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44091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584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2020-11-16T19:13:36Z</dcterms:created>
  <dcterms:modified xsi:type="dcterms:W3CDTF">2021-04-05T23:27:02Z</dcterms:modified>
</cp:coreProperties>
</file>