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76" r:id="rId5"/>
    <p:sldId id="260" r:id="rId6"/>
    <p:sldId id="257" r:id="rId7"/>
    <p:sldId id="261" r:id="rId8"/>
    <p:sldId id="262" r:id="rId9"/>
    <p:sldId id="264" r:id="rId10"/>
    <p:sldId id="263" r:id="rId11"/>
    <p:sldId id="268" r:id="rId12"/>
    <p:sldId id="269" r:id="rId13"/>
    <p:sldId id="272" r:id="rId14"/>
    <p:sldId id="273" r:id="rId15"/>
    <p:sldId id="271" r:id="rId16"/>
    <p:sldId id="265" r:id="rId17"/>
    <p:sldId id="258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9754" autoAdjust="0"/>
  </p:normalViewPr>
  <p:slideViewPr>
    <p:cSldViewPr snapToGrid="0">
      <p:cViewPr>
        <p:scale>
          <a:sx n="50" d="100"/>
          <a:sy n="50" d="100"/>
        </p:scale>
        <p:origin x="-1746" y="-13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5617" y="0"/>
            <a:ext cx="7678783" cy="48958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Государственное бюджетное общеобразовательное учреждение средняя общеобразовательная школа № 201 Фрунзенского района Санкт-Петербург</a:t>
            </a:r>
            <a: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/>
            </a:r>
            <a:b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</a:br>
            <a: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/>
            </a:r>
            <a:b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</a:br>
            <a: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/>
            </a:r>
            <a:br>
              <a:rPr lang="ru-RU" sz="2400" b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49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«СТОРИТЕЛЛИНГ </a:t>
            </a:r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и другие современные методы преподавания»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57474" y="1504950"/>
            <a:ext cx="3829050" cy="1247775"/>
          </a:xfrm>
        </p:spPr>
        <p:txBody>
          <a:bodyPr>
            <a:normAutofit fontScale="40000" lnSpcReduction="20000"/>
          </a:bodyPr>
          <a:lstStyle/>
          <a:p>
            <a:pPr>
              <a:spcBef>
                <a:spcPct val="0"/>
              </a:spcBef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Педсовет</a:t>
            </a:r>
          </a:p>
          <a:p>
            <a:pPr>
              <a:spcBef>
                <a:spcPct val="0"/>
              </a:spcBef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13 февраля </a:t>
            </a:r>
          </a:p>
          <a:p>
            <a:pPr>
              <a:spcBef>
                <a:spcPct val="0"/>
              </a:spcBef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2020 г.</a:t>
            </a:r>
          </a:p>
          <a:p>
            <a:pPr>
              <a:spcBef>
                <a:spcPct val="0"/>
              </a:spcBef>
            </a:pPr>
            <a:endParaRPr lang="ru-RU" sz="4400" dirty="0" smtClean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5314950" y="5610225"/>
            <a:ext cx="3829050" cy="12477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ru-RU" sz="3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Педагогическая команда </a:t>
            </a:r>
          </a:p>
          <a:p>
            <a:pPr>
              <a:spcBef>
                <a:spcPct val="0"/>
              </a:spcBef>
            </a:pPr>
            <a:r>
              <a:rPr lang="ru-RU" sz="3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школы 201</a:t>
            </a: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78465" y="430090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Активный </a:t>
            </a: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9415" y="2009104"/>
            <a:ext cx="7432765" cy="215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100" b="1" dirty="0" smtClean="0"/>
              <a:t>Педагогом задаётся основа события, цели и проблемы. Слушатели вовлекаются в формирование  и пересказ истории. Предполагает собой передачу умений и навыков.</a:t>
            </a:r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1377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074" t="20864" r="25147" b="37532"/>
          <a:stretch>
            <a:fillRect/>
          </a:stretch>
        </p:blipFill>
        <p:spPr bwMode="auto">
          <a:xfrm>
            <a:off x="1014611" y="585347"/>
            <a:ext cx="8129389" cy="5435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18438" t="21289" r="14844" b="8594"/>
          <a:stretch>
            <a:fillRect/>
          </a:stretch>
        </p:blipFill>
        <p:spPr bwMode="auto">
          <a:xfrm>
            <a:off x="815163" y="19050"/>
            <a:ext cx="813435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AFAFA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6246" y="97468"/>
            <a:ext cx="5530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«О том как попугай летал в гости»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84" y="1706319"/>
            <a:ext cx="6688605" cy="3373354"/>
          </a:xfrm>
          <a:prstGeom prst="rect">
            <a:avLst/>
          </a:prstGeom>
        </p:spPr>
      </p:pic>
      <p:sp>
        <p:nvSpPr>
          <p:cNvPr id="6" name="Круговая стрелка 5"/>
          <p:cNvSpPr/>
          <p:nvPr/>
        </p:nvSpPr>
        <p:spPr>
          <a:xfrm flipH="1">
            <a:off x="3491880" y="2780928"/>
            <a:ext cx="1471010" cy="122413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971525"/>
              <a:gd name="adj5" fmla="val 125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13984"/>
            <a:ext cx="1950720" cy="14630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99" y="1998744"/>
            <a:ext cx="1973580" cy="1478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149080"/>
            <a:ext cx="2654424" cy="1990818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5364088" y="476672"/>
            <a:ext cx="2599053" cy="1657210"/>
          </a:xfrm>
          <a:prstGeom prst="cloudCallout">
            <a:avLst>
              <a:gd name="adj1" fmla="val 33347"/>
              <a:gd name="adj2" fmla="val 709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Интересно, а как там  у моего двоюродного брата в Ю. Америке</a:t>
            </a:r>
            <a:r>
              <a:rPr lang="ru-RU" dirty="0" smtClean="0">
                <a:solidFill>
                  <a:schemeClr val="tx1"/>
                </a:solidFill>
              </a:rPr>
              <a:t>!?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6760944" y="3573016"/>
            <a:ext cx="2404393" cy="1278432"/>
          </a:xfrm>
          <a:prstGeom prst="cloudCallout">
            <a:avLst>
              <a:gd name="adj1" fmla="val -53658"/>
              <a:gd name="adj2" fmla="val 688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1,2,3,4!!!! СТОП!!! Я же теперь умею летать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0" y="586236"/>
            <a:ext cx="3851920" cy="1378056"/>
          </a:xfrm>
          <a:prstGeom prst="cloudCallout">
            <a:avLst>
              <a:gd name="adj1" fmla="val -700"/>
              <a:gd name="adj2" fmla="val 956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Друзья, я так удивлен!!!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Ю. Америка удивительный материк</a:t>
            </a:r>
            <a:r>
              <a:rPr lang="ru-RU" sz="16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!</a:t>
            </a:r>
            <a:endParaRPr lang="ru-RU" sz="16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5079673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Ребята, помогите написать письмо попугаю, друзьям в Африку. Попугаю очень хочется поделиться впечатлением о путешествии!!!!</a:t>
            </a:r>
            <a:endParaRPr lang="ru-RU" sz="20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097" y="5949280"/>
            <a:ext cx="905479" cy="6874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4540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28" y="3042920"/>
            <a:ext cx="4068972" cy="3252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875" y="342981"/>
            <a:ext cx="3901153" cy="31244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77735" y="869391"/>
            <a:ext cx="3863558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+mj-lt"/>
                <a:ea typeface="+mj-ea"/>
                <a:cs typeface="+mj-cs"/>
              </a:rPr>
              <a:t>Детективная история </a:t>
            </a:r>
          </a:p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+mj-lt"/>
                <a:ea typeface="+mj-ea"/>
                <a:cs typeface="+mj-cs"/>
              </a:rPr>
              <a:t>о тайнах реакции</a:t>
            </a:r>
          </a:p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+mj-lt"/>
                <a:ea typeface="+mj-ea"/>
                <a:cs typeface="+mj-cs"/>
              </a:rPr>
              <a:t> замещения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3919" y="4321337"/>
            <a:ext cx="2961067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+mj-lt"/>
                <a:ea typeface="+mj-ea"/>
                <a:cs typeface="+mj-cs"/>
              </a:rPr>
              <a:t>Обезьянка – </a:t>
            </a:r>
            <a:endParaRPr lang="ru-RU" sz="3200" b="1" dirty="0" smtClean="0">
              <a:latin typeface="+mj-lt"/>
              <a:ea typeface="+mj-ea"/>
              <a:cs typeface="+mj-cs"/>
            </a:endParaRPr>
          </a:p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 smtClean="0">
                <a:latin typeface="+mj-lt"/>
                <a:ea typeface="+mj-ea"/>
                <a:cs typeface="+mj-cs"/>
              </a:rPr>
              <a:t>главный </a:t>
            </a:r>
            <a:r>
              <a:rPr lang="ru-RU" sz="3200" b="1" dirty="0">
                <a:latin typeface="+mj-lt"/>
                <a:ea typeface="+mj-ea"/>
                <a:cs typeface="+mj-cs"/>
              </a:rPr>
              <a:t>герой </a:t>
            </a:r>
          </a:p>
          <a:p>
            <a:pPr algn="ctr" defTabSz="514350">
              <a:lnSpc>
                <a:spcPct val="90000"/>
              </a:lnSpc>
              <a:spcBef>
                <a:spcPct val="0"/>
              </a:spcBef>
            </a:pPr>
            <a:r>
              <a:rPr lang="ru-RU" sz="3200" b="1" dirty="0">
                <a:latin typeface="+mj-lt"/>
                <a:ea typeface="+mj-ea"/>
                <a:cs typeface="+mj-cs"/>
              </a:rPr>
              <a:t>этого  детектива</a:t>
            </a:r>
          </a:p>
        </p:txBody>
      </p:sp>
      <p:sp>
        <p:nvSpPr>
          <p:cNvPr id="8" name="Круговая стрелка 7"/>
          <p:cNvSpPr/>
          <p:nvPr/>
        </p:nvSpPr>
        <p:spPr>
          <a:xfrm rot="12856315" flipH="1">
            <a:off x="3630563" y="3136784"/>
            <a:ext cx="1634619" cy="122413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971525"/>
              <a:gd name="adj5" fmla="val 1250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147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Расскажи от имени Слоненка как проходила встреча с Бабушкой Удава</a:t>
            </a:r>
            <a:endParaRPr lang="ru-RU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927" r="21338"/>
          <a:stretch/>
        </p:blipFill>
        <p:spPr>
          <a:xfrm>
            <a:off x="2533650" y="1847850"/>
            <a:ext cx="4705350" cy="4310063"/>
          </a:xfrm>
        </p:spPr>
      </p:pic>
    </p:spTree>
    <p:extLst>
      <p:ext uri="{BB962C8B-B14F-4D97-AF65-F5344CB8AC3E}">
        <p14:creationId xmlns="" xmlns:p14="http://schemas.microsoft.com/office/powerpoint/2010/main" val="18296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78465" y="430090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Что важно учесть?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79415" y="2009104"/>
            <a:ext cx="7432765" cy="215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2243222" y="1244508"/>
            <a:ext cx="6632581" cy="1077914"/>
            <a:chOff x="1728" y="1260"/>
            <a:chExt cx="4178" cy="679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7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29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0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1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2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3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4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0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1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2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3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4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5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6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7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8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0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1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2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3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4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5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6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7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8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59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</p:grpSp>
        <p:sp>
          <p:nvSpPr>
            <p:cNvPr id="8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000"/>
            </a:p>
          </p:txBody>
        </p:sp>
        <p:sp>
          <p:nvSpPr>
            <p:cNvPr id="9" name="Text Box 59"/>
            <p:cNvSpPr txBox="1">
              <a:spLocks noChangeArrowheads="1"/>
            </p:cNvSpPr>
            <p:nvPr/>
          </p:nvSpPr>
          <p:spPr bwMode="auto">
            <a:xfrm>
              <a:off x="2192" y="1260"/>
              <a:ext cx="3714" cy="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dirty="0" smtClean="0"/>
                <a:t>Возрастные и интеллектуальные</a:t>
              </a:r>
            </a:p>
            <a:p>
              <a:pPr algn="l"/>
              <a:r>
                <a:rPr lang="ru-RU" sz="3200" b="1" dirty="0" smtClean="0"/>
                <a:t>особенности</a:t>
              </a:r>
              <a:r>
                <a:rPr lang="ru-RU" sz="3200" dirty="0" smtClean="0"/>
                <a:t> </a:t>
              </a:r>
              <a:r>
                <a:rPr lang="ru-RU" sz="3200" b="1" dirty="0" smtClean="0"/>
                <a:t>аудитории</a:t>
              </a:r>
              <a:endParaRPr lang="en-US" sz="3200" b="1" dirty="0"/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2216856" y="2432843"/>
            <a:ext cx="7067558" cy="1570039"/>
            <a:chOff x="1728" y="1634"/>
            <a:chExt cx="4452" cy="989"/>
          </a:xfrm>
        </p:grpSpPr>
        <p:sp>
          <p:nvSpPr>
            <p:cNvPr id="63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000"/>
            </a:p>
          </p:txBody>
        </p:sp>
        <p:sp>
          <p:nvSpPr>
            <p:cNvPr id="64" name="Text Box 62"/>
            <p:cNvSpPr txBox="1">
              <a:spLocks noChangeArrowheads="1"/>
            </p:cNvSpPr>
            <p:nvPr/>
          </p:nvSpPr>
          <p:spPr bwMode="auto">
            <a:xfrm>
              <a:off x="2218" y="1634"/>
              <a:ext cx="3962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dirty="0" smtClean="0"/>
                <a:t>Наличие </a:t>
              </a:r>
              <a:r>
                <a:rPr lang="ru-RU" sz="3200" b="1" dirty="0" smtClean="0"/>
                <a:t>героя</a:t>
              </a:r>
            </a:p>
            <a:p>
              <a:pPr algn="l"/>
              <a:r>
                <a:rPr lang="ru-RU" sz="3200" dirty="0" smtClean="0"/>
                <a:t>с особенными чертами характера, </a:t>
              </a:r>
            </a:p>
            <a:p>
              <a:pPr algn="l"/>
              <a:r>
                <a:rPr lang="ru-RU" sz="3200" b="1" dirty="0" smtClean="0"/>
                <a:t>вызывающего симпатию</a:t>
              </a:r>
              <a:endParaRPr lang="en-US" sz="3200" b="1" dirty="0"/>
            </a:p>
          </p:txBody>
        </p:sp>
        <p:grpSp>
          <p:nvGrpSpPr>
            <p:cNvPr id="65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6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67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68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69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0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1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2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3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4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5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6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7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8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79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0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1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2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3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4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5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6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7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8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89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0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1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2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3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4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5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6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7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8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99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0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2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3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4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5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09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3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</p:grpSp>
      </p:grpSp>
      <p:grpSp>
        <p:nvGrpSpPr>
          <p:cNvPr id="118" name="Group 116"/>
          <p:cNvGrpSpPr>
            <a:grpSpLocks/>
          </p:cNvGrpSpPr>
          <p:nvPr/>
        </p:nvGrpSpPr>
        <p:grpSpPr bwMode="auto">
          <a:xfrm>
            <a:off x="2216856" y="4141549"/>
            <a:ext cx="4800602" cy="1077913"/>
            <a:chOff x="1728" y="2439"/>
            <a:chExt cx="3024" cy="679"/>
          </a:xfrm>
        </p:grpSpPr>
        <p:sp>
          <p:nvSpPr>
            <p:cNvPr id="119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000"/>
            </a:p>
          </p:txBody>
        </p:sp>
        <p:sp>
          <p:nvSpPr>
            <p:cNvPr id="120" name="Text Box 118"/>
            <p:cNvSpPr txBox="1">
              <a:spLocks noChangeArrowheads="1"/>
            </p:cNvSpPr>
            <p:nvPr/>
          </p:nvSpPr>
          <p:spPr bwMode="auto">
            <a:xfrm>
              <a:off x="2221" y="2439"/>
              <a:ext cx="2395" cy="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3200" dirty="0" smtClean="0"/>
                <a:t>Сухие факты – это ещё </a:t>
              </a:r>
              <a:r>
                <a:rPr lang="ru-RU" sz="3200" b="1" dirty="0" smtClean="0"/>
                <a:t>не история</a:t>
              </a:r>
              <a:r>
                <a:rPr lang="ru-RU" sz="3200" dirty="0" smtClean="0"/>
                <a:t>!</a:t>
              </a:r>
              <a:endParaRPr lang="en-US" sz="3200" dirty="0"/>
            </a:p>
          </p:txBody>
        </p:sp>
        <p:grpSp>
          <p:nvGrpSpPr>
            <p:cNvPr id="121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22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3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4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5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6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7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8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29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0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1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2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3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4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5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6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7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8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39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0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1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2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3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4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5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6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7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8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49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0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1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2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3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4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5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6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7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8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59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0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1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2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3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4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5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6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7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8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69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70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71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72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173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</p:grpSp>
      </p:grpSp>
      <p:grpSp>
        <p:nvGrpSpPr>
          <p:cNvPr id="342" name="Group 116"/>
          <p:cNvGrpSpPr>
            <a:grpSpLocks/>
          </p:cNvGrpSpPr>
          <p:nvPr/>
        </p:nvGrpSpPr>
        <p:grpSpPr bwMode="auto">
          <a:xfrm>
            <a:off x="2183701" y="5489583"/>
            <a:ext cx="5710244" cy="1077913"/>
            <a:chOff x="1728" y="2439"/>
            <a:chExt cx="3597" cy="679"/>
          </a:xfrm>
        </p:grpSpPr>
        <p:sp>
          <p:nvSpPr>
            <p:cNvPr id="343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2000"/>
            </a:p>
          </p:txBody>
        </p:sp>
        <p:sp>
          <p:nvSpPr>
            <p:cNvPr id="344" name="Text Box 118"/>
            <p:cNvSpPr txBox="1">
              <a:spLocks noChangeArrowheads="1"/>
            </p:cNvSpPr>
            <p:nvPr/>
          </p:nvSpPr>
          <p:spPr bwMode="auto">
            <a:xfrm>
              <a:off x="2221" y="2439"/>
              <a:ext cx="3104" cy="6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Поощрение воображения </a:t>
              </a:r>
            </a:p>
            <a:p>
              <a:pPr algn="l"/>
              <a:r>
                <a:rPr lang="ru-RU" sz="3200" dirty="0" smtClean="0"/>
                <a:t>детей</a:t>
              </a:r>
              <a:endParaRPr lang="en-US" sz="3200" dirty="0"/>
            </a:p>
          </p:txBody>
        </p:sp>
        <p:grpSp>
          <p:nvGrpSpPr>
            <p:cNvPr id="345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346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47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48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49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0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1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2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3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4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5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6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7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8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59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0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1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2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3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4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5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6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7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8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69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0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1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2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3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4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5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6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7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8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79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0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1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2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3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4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5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6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7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8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89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0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1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2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3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4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5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6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  <p:sp>
            <p:nvSpPr>
              <p:cNvPr id="397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200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200881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Проект решения педсовета </a:t>
            </a:r>
            <a:r>
              <a:rPr lang="ru-RU" sz="49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13.02.2020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604768" y="2408229"/>
            <a:ext cx="6800856" cy="1595438"/>
            <a:chOff x="1728" y="1472"/>
            <a:chExt cx="4284" cy="1005"/>
          </a:xfrm>
        </p:grpSpPr>
        <p:grpSp>
          <p:nvGrpSpPr>
            <p:cNvPr id="5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8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3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4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5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6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8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9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0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1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2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3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4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5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6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7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8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9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4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5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6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7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8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9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  <p:sp>
          <p:nvSpPr>
            <p:cNvPr id="6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7" name="Text Box 59"/>
            <p:cNvSpPr txBox="1">
              <a:spLocks noChangeArrowheads="1"/>
            </p:cNvSpPr>
            <p:nvPr/>
          </p:nvSpPr>
          <p:spPr bwMode="auto">
            <a:xfrm>
              <a:off x="2352" y="1488"/>
              <a:ext cx="3660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Провести научно-практический</a:t>
              </a:r>
            </a:p>
            <a:p>
              <a:pPr algn="l"/>
              <a:r>
                <a:rPr lang="ru-RU" sz="3200" b="1" dirty="0" smtClean="0"/>
                <a:t>семинар «Современные </a:t>
              </a:r>
            </a:p>
            <a:p>
              <a:pPr algn="l"/>
              <a:r>
                <a:rPr lang="ru-RU" sz="3200" b="1" dirty="0" smtClean="0"/>
                <a:t>образовательные технологии»</a:t>
              </a:r>
              <a:endParaRPr lang="en-US" sz="3200" b="1" dirty="0"/>
            </a:p>
          </p:txBody>
        </p:sp>
      </p:grpSp>
      <p:grpSp>
        <p:nvGrpSpPr>
          <p:cNvPr id="60" name="Group 60"/>
          <p:cNvGrpSpPr>
            <a:grpSpLocks/>
          </p:cNvGrpSpPr>
          <p:nvPr/>
        </p:nvGrpSpPr>
        <p:grpSpPr bwMode="auto">
          <a:xfrm>
            <a:off x="1537376" y="4353854"/>
            <a:ext cx="7000883" cy="2087563"/>
            <a:chOff x="1728" y="2048"/>
            <a:chExt cx="4410" cy="1315"/>
          </a:xfrm>
        </p:grpSpPr>
        <p:sp>
          <p:nvSpPr>
            <p:cNvPr id="61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62" name="Text Box 62"/>
            <p:cNvSpPr txBox="1">
              <a:spLocks noChangeArrowheads="1"/>
            </p:cNvSpPr>
            <p:nvPr/>
          </p:nvSpPr>
          <p:spPr bwMode="auto">
            <a:xfrm>
              <a:off x="2352" y="2064"/>
              <a:ext cx="3786" cy="1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Провести фестиваль открытых </a:t>
              </a:r>
            </a:p>
            <a:p>
              <a:pPr algn="l"/>
              <a:r>
                <a:rPr lang="ru-RU" sz="3200" b="1" dirty="0"/>
                <a:t>у</a:t>
              </a:r>
              <a:r>
                <a:rPr lang="ru-RU" sz="3200" b="1" dirty="0" smtClean="0"/>
                <a:t>роков с использованием </a:t>
              </a:r>
            </a:p>
            <a:p>
              <a:pPr algn="l"/>
              <a:r>
                <a:rPr lang="ru-RU" sz="3200" b="1" dirty="0"/>
                <a:t>с</a:t>
              </a:r>
              <a:r>
                <a:rPr lang="ru-RU" sz="3200" b="1" dirty="0" smtClean="0"/>
                <a:t>овременных образовательных </a:t>
              </a:r>
            </a:p>
            <a:p>
              <a:pPr algn="l"/>
              <a:r>
                <a:rPr lang="ru-RU" sz="3200" b="1" dirty="0" smtClean="0"/>
                <a:t>технологий</a:t>
              </a:r>
              <a:endParaRPr lang="en-US" sz="3200" b="1" dirty="0"/>
            </a:p>
          </p:txBody>
        </p:sp>
        <p:grpSp>
          <p:nvGrpSpPr>
            <p:cNvPr id="63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9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3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5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6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7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9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1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3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4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5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6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7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8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9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0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1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2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3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4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5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6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7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8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9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0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1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2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3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4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5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6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7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8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9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0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1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2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3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4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5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3"/>
          <p:cNvSpPr txBox="1">
            <a:spLocks/>
          </p:cNvSpPr>
          <p:nvPr/>
        </p:nvSpPr>
        <p:spPr>
          <a:xfrm>
            <a:off x="2228850" y="2438400"/>
            <a:ext cx="5257800" cy="2028825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Ужасно интересно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Всё то, что неизвестно!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Ужасно неизвестно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Всё то, что интересно!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sz="8600" dirty="0" smtClean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  <a:ea typeface="+mj-ea"/>
              <a:cs typeface="+mj-cs"/>
            </a:endParaRPr>
          </a:p>
          <a:p>
            <a:pPr marL="0" indent="0" algn="r">
              <a:spcBef>
                <a:spcPct val="0"/>
              </a:spcBef>
              <a:buNone/>
            </a:pPr>
            <a:r>
              <a:rPr lang="ru-RU" sz="8600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  <a:ea typeface="+mj-ea"/>
                <a:cs typeface="+mj-cs"/>
              </a:rPr>
              <a:t>Григорий Остер</a:t>
            </a:r>
          </a:p>
          <a:p>
            <a:pPr marL="0" indent="0" algn="ctr">
              <a:spcBef>
                <a:spcPct val="0"/>
              </a:spcBef>
              <a:buNone/>
            </a:pPr>
            <a:endParaRPr lang="ru-RU" sz="8600" dirty="0" smtClean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endParaRPr lang="ru-RU" sz="4400" dirty="0" smtClean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879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403226"/>
            <a:ext cx="7886700" cy="1325563"/>
          </a:xfrm>
        </p:spPr>
        <p:txBody>
          <a:bodyPr/>
          <a:lstStyle/>
          <a:p>
            <a:r>
              <a:rPr lang="ru-RU" b="1" dirty="0" smtClean="0"/>
              <a:t>Над презентацией работали: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1100" y="1825625"/>
            <a:ext cx="7334250" cy="4351338"/>
          </a:xfrm>
        </p:spPr>
        <p:txBody>
          <a:bodyPr/>
          <a:lstStyle/>
          <a:p>
            <a:r>
              <a:rPr lang="ru-RU" dirty="0" smtClean="0"/>
              <a:t>Белая Ирина Львовна, учитель русского языка и литературы</a:t>
            </a:r>
          </a:p>
          <a:p>
            <a:r>
              <a:rPr lang="ru-RU" dirty="0" smtClean="0"/>
              <a:t>Евстигнеева Светлана Анатольевна, учитель химии</a:t>
            </a:r>
          </a:p>
          <a:p>
            <a:r>
              <a:rPr lang="ru-RU" dirty="0" smtClean="0"/>
              <a:t>Загоскина Екатерина Владимировна, учитель английского языка</a:t>
            </a:r>
          </a:p>
          <a:p>
            <a:r>
              <a:rPr lang="ru-RU" dirty="0" err="1" smtClean="0"/>
              <a:t>Завиткова</a:t>
            </a:r>
            <a:r>
              <a:rPr lang="ru-RU" dirty="0" smtClean="0"/>
              <a:t> Татьяна Алексеевна, учитель математики</a:t>
            </a:r>
          </a:p>
          <a:p>
            <a:r>
              <a:rPr lang="ru-RU" dirty="0" smtClean="0"/>
              <a:t>Козина Оксана Геннадьевна, заместитель директора по УВР</a:t>
            </a:r>
          </a:p>
          <a:p>
            <a:r>
              <a:rPr lang="ru-RU" dirty="0" smtClean="0"/>
              <a:t>Фролович Надежда Геннадьевна, учитель географии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87751" y="378574"/>
            <a:ext cx="8017806" cy="89889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Что это такое?</a:t>
            </a:r>
          </a:p>
        </p:txBody>
      </p:sp>
      <p:sp>
        <p:nvSpPr>
          <p:cNvPr id="229" name="Заголовок 1"/>
          <p:cNvSpPr txBox="1">
            <a:spLocks/>
          </p:cNvSpPr>
          <p:nvPr/>
        </p:nvSpPr>
        <p:spPr>
          <a:xfrm>
            <a:off x="1324869" y="2331076"/>
            <a:ext cx="7432765" cy="215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30" name="Заголовок 1"/>
          <p:cNvSpPr txBox="1">
            <a:spLocks/>
          </p:cNvSpPr>
          <p:nvPr/>
        </p:nvSpPr>
        <p:spPr>
          <a:xfrm>
            <a:off x="1324868" y="2498501"/>
            <a:ext cx="7432765" cy="215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31" name="Прямоугольник 230"/>
          <p:cNvSpPr/>
          <p:nvPr/>
        </p:nvSpPr>
        <p:spPr>
          <a:xfrm>
            <a:off x="1230277" y="1497725"/>
            <a:ext cx="755111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/>
              <a:t>Сторителлинг</a:t>
            </a:r>
            <a:r>
              <a:rPr lang="ru-RU" sz="3600" b="1" dirty="0"/>
              <a:t> </a:t>
            </a:r>
            <a:r>
              <a:rPr lang="ru-RU" sz="3200" dirty="0"/>
              <a:t>(англ. </a:t>
            </a:r>
            <a:r>
              <a:rPr lang="en-US" sz="3200" dirty="0"/>
              <a:t>Storytelling</a:t>
            </a:r>
            <a:r>
              <a:rPr lang="ru-RU" sz="3200" dirty="0"/>
              <a:t>, «рассказывание историй») – это процесс представления информации посредством интересных и запоминающихся рассказов.</a:t>
            </a:r>
          </a:p>
        </p:txBody>
      </p:sp>
    </p:spTree>
    <p:extLst>
      <p:ext uri="{BB962C8B-B14F-4D97-AF65-F5344CB8AC3E}">
        <p14:creationId xmlns="" xmlns:p14="http://schemas.microsoft.com/office/powerpoint/2010/main" val="168185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283" y="139491"/>
            <a:ext cx="6040192" cy="6570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39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2784476"/>
            <a:ext cx="7886700" cy="2663824"/>
          </a:xfrm>
        </p:spPr>
        <p:txBody>
          <a:bodyPr>
            <a:normAutofit/>
          </a:bodyPr>
          <a:lstStyle/>
          <a:p>
            <a:r>
              <a:rPr lang="ru-RU" dirty="0" smtClean="0"/>
              <a:t>Показ фрагмента мультфильма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«Привет мартышке»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(по </a:t>
            </a:r>
            <a:r>
              <a:rPr lang="ru-RU" smtClean="0"/>
              <a:t>рассказам </a:t>
            </a:r>
            <a:r>
              <a:rPr lang="ru-RU" smtClean="0"/>
              <a:t>Григорий </a:t>
            </a:r>
            <a:r>
              <a:rPr lang="ru-RU" dirty="0" err="1" smtClean="0"/>
              <a:t>Остера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45575" y="339936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Основы </a:t>
            </a: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сторителлинга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034292" y="2070789"/>
            <a:ext cx="4800600" cy="635000"/>
            <a:chOff x="1728" y="1472"/>
            <a:chExt cx="3024" cy="4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Text Box 59"/>
            <p:cNvSpPr txBox="1">
              <a:spLocks noChangeArrowheads="1"/>
            </p:cNvSpPr>
            <p:nvPr/>
          </p:nvSpPr>
          <p:spPr bwMode="auto">
            <a:xfrm>
              <a:off x="2218" y="1488"/>
              <a:ext cx="225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Реальная ситуация</a:t>
              </a:r>
              <a:endParaRPr lang="en-US" sz="3200" b="1" dirty="0"/>
            </a:p>
          </p:txBody>
        </p:sp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2034292" y="2985189"/>
            <a:ext cx="4800603" cy="635000"/>
            <a:chOff x="1728" y="2048"/>
            <a:chExt cx="3024" cy="400"/>
          </a:xfrm>
        </p:grpSpPr>
        <p:sp>
          <p:nvSpPr>
            <p:cNvPr id="62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Text Box 62"/>
            <p:cNvSpPr txBox="1">
              <a:spLocks noChangeArrowheads="1"/>
            </p:cNvSpPr>
            <p:nvPr/>
          </p:nvSpPr>
          <p:spPr bwMode="auto">
            <a:xfrm>
              <a:off x="2218" y="2064"/>
              <a:ext cx="182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Повествование</a:t>
              </a:r>
              <a:endParaRPr lang="en-US" sz="3200" b="1" dirty="0"/>
            </a:p>
          </p:txBody>
        </p:sp>
        <p:grpSp>
          <p:nvGrpSpPr>
            <p:cNvPr id="64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17" name="Group 116"/>
          <p:cNvGrpSpPr>
            <a:grpSpLocks/>
          </p:cNvGrpSpPr>
          <p:nvPr/>
        </p:nvGrpSpPr>
        <p:grpSpPr bwMode="auto">
          <a:xfrm>
            <a:off x="2034292" y="3899589"/>
            <a:ext cx="4800602" cy="635000"/>
            <a:chOff x="1728" y="2624"/>
            <a:chExt cx="3024" cy="400"/>
          </a:xfrm>
        </p:grpSpPr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9" name="Text Box 118"/>
            <p:cNvSpPr txBox="1">
              <a:spLocks noChangeArrowheads="1"/>
            </p:cNvSpPr>
            <p:nvPr/>
          </p:nvSpPr>
          <p:spPr bwMode="auto">
            <a:xfrm>
              <a:off x="2218" y="2626"/>
              <a:ext cx="1223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Сценарий</a:t>
              </a:r>
              <a:endParaRPr lang="en-US" sz="3200" b="1" dirty="0"/>
            </a:p>
          </p:txBody>
        </p:sp>
        <p:grpSp>
          <p:nvGrpSpPr>
            <p:cNvPr id="120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73" name="Group 116"/>
          <p:cNvGrpSpPr>
            <a:grpSpLocks/>
          </p:cNvGrpSpPr>
          <p:nvPr/>
        </p:nvGrpSpPr>
        <p:grpSpPr bwMode="auto">
          <a:xfrm>
            <a:off x="1998074" y="4928175"/>
            <a:ext cx="4932365" cy="635000"/>
            <a:chOff x="1728" y="2624"/>
            <a:chExt cx="3107" cy="400"/>
          </a:xfrm>
        </p:grpSpPr>
        <p:sp>
          <p:nvSpPr>
            <p:cNvPr id="174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5" name="Text Box 118"/>
            <p:cNvSpPr txBox="1">
              <a:spLocks noChangeArrowheads="1"/>
            </p:cNvSpPr>
            <p:nvPr/>
          </p:nvSpPr>
          <p:spPr bwMode="auto">
            <a:xfrm>
              <a:off x="2218" y="2626"/>
              <a:ext cx="261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Проблемная ситуация</a:t>
              </a:r>
              <a:endParaRPr lang="en-US" sz="3200" b="1" dirty="0"/>
            </a:p>
          </p:txBody>
        </p:sp>
        <p:grpSp>
          <p:nvGrpSpPr>
            <p:cNvPr id="176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77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1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8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7751" y="378574"/>
            <a:ext cx="8017806" cy="966941"/>
          </a:xfrm>
        </p:spPr>
        <p:txBody>
          <a:bodyPr>
            <a:no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Основные правила</a:t>
            </a:r>
            <a:b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</a:b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сторителлинга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grpSp>
        <p:nvGrpSpPr>
          <p:cNvPr id="23" name="Group 4"/>
          <p:cNvGrpSpPr>
            <a:grpSpLocks/>
          </p:cNvGrpSpPr>
          <p:nvPr/>
        </p:nvGrpSpPr>
        <p:grpSpPr bwMode="auto">
          <a:xfrm>
            <a:off x="1604768" y="2408228"/>
            <a:ext cx="5922963" cy="635000"/>
            <a:chOff x="1728" y="1472"/>
            <a:chExt cx="3731" cy="400"/>
          </a:xfrm>
        </p:grpSpPr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2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3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4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5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6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7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8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59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0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1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2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4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5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8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0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1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2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3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4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5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6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7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78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  <p:sp>
          <p:nvSpPr>
            <p:cNvPr id="25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26" name="Text Box 59"/>
            <p:cNvSpPr txBox="1">
              <a:spLocks noChangeArrowheads="1"/>
            </p:cNvSpPr>
            <p:nvPr/>
          </p:nvSpPr>
          <p:spPr bwMode="auto">
            <a:xfrm>
              <a:off x="2352" y="1488"/>
              <a:ext cx="3107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Краткость – сестра таланта</a:t>
              </a:r>
              <a:endParaRPr lang="en-US" sz="3200" b="1" dirty="0"/>
            </a:p>
          </p:txBody>
        </p:sp>
      </p:grpSp>
      <p:grpSp>
        <p:nvGrpSpPr>
          <p:cNvPr id="79" name="Group 60"/>
          <p:cNvGrpSpPr>
            <a:grpSpLocks/>
          </p:cNvGrpSpPr>
          <p:nvPr/>
        </p:nvGrpSpPr>
        <p:grpSpPr bwMode="auto">
          <a:xfrm>
            <a:off x="1604768" y="3322628"/>
            <a:ext cx="5432428" cy="635000"/>
            <a:chOff x="1728" y="2048"/>
            <a:chExt cx="3422" cy="400"/>
          </a:xfrm>
        </p:grpSpPr>
        <p:sp>
          <p:nvSpPr>
            <p:cNvPr id="80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81" name="Text Box 62"/>
            <p:cNvSpPr txBox="1">
              <a:spLocks noChangeArrowheads="1"/>
            </p:cNvSpPr>
            <p:nvPr/>
          </p:nvSpPr>
          <p:spPr bwMode="auto">
            <a:xfrm>
              <a:off x="2352" y="2064"/>
              <a:ext cx="279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Вам нужен яркий герой</a:t>
              </a:r>
              <a:endParaRPr lang="en-US" sz="3200" b="1" dirty="0"/>
            </a:p>
          </p:txBody>
        </p:sp>
        <p:grpSp>
          <p:nvGrpSpPr>
            <p:cNvPr id="82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83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4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5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6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7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8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89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0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1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2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3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5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6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7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8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99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0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1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2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3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4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5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6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7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8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09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0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1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2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3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4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5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6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7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8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19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0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1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2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3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4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5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6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7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8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29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0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1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2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3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34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</p:grpSp>
      <p:grpSp>
        <p:nvGrpSpPr>
          <p:cNvPr id="135" name="Group 116"/>
          <p:cNvGrpSpPr>
            <a:grpSpLocks/>
          </p:cNvGrpSpPr>
          <p:nvPr/>
        </p:nvGrpSpPr>
        <p:grpSpPr bwMode="auto">
          <a:xfrm>
            <a:off x="1604768" y="4237028"/>
            <a:ext cx="6638927" cy="635000"/>
            <a:chOff x="1728" y="2624"/>
            <a:chExt cx="4182" cy="400"/>
          </a:xfrm>
        </p:grpSpPr>
        <p:sp>
          <p:nvSpPr>
            <p:cNvPr id="136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137" name="Text Box 118"/>
            <p:cNvSpPr txBox="1">
              <a:spLocks noChangeArrowheads="1"/>
            </p:cNvSpPr>
            <p:nvPr/>
          </p:nvSpPr>
          <p:spPr bwMode="auto">
            <a:xfrm>
              <a:off x="2352" y="2626"/>
              <a:ext cx="355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Влияйте на эмоции аудитории</a:t>
              </a:r>
              <a:endParaRPr lang="en-US" sz="3200" b="1" dirty="0"/>
            </a:p>
          </p:txBody>
        </p:sp>
        <p:grpSp>
          <p:nvGrpSpPr>
            <p:cNvPr id="138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39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0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1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2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3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4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5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6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7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8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49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0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1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2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3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4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5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6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7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8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59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0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1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2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3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4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5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6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7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8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69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0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1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2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3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4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5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6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7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8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79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0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1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2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3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4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5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6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7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8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89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190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</p:grpSp>
      <p:grpSp>
        <p:nvGrpSpPr>
          <p:cNvPr id="247" name="Group 4"/>
          <p:cNvGrpSpPr>
            <a:grpSpLocks/>
          </p:cNvGrpSpPr>
          <p:nvPr/>
        </p:nvGrpSpPr>
        <p:grpSpPr bwMode="auto">
          <a:xfrm>
            <a:off x="1604768" y="5234609"/>
            <a:ext cx="7273930" cy="635000"/>
            <a:chOff x="1728" y="1472"/>
            <a:chExt cx="4582" cy="400"/>
          </a:xfrm>
        </p:grpSpPr>
        <p:grpSp>
          <p:nvGrpSpPr>
            <p:cNvPr id="248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251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2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3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4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5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6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7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8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59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0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1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2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3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4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5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6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7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8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69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0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1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2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3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4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5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6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7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8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79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0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1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2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3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4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5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6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7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8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89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0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1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2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3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4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5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6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7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8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299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00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01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  <p:sp>
            <p:nvSpPr>
              <p:cNvPr id="302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3200" b="1"/>
              </a:p>
            </p:txBody>
          </p:sp>
        </p:grpSp>
        <p:sp>
          <p:nvSpPr>
            <p:cNvPr id="249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3200" b="1"/>
            </a:p>
          </p:txBody>
        </p:sp>
        <p:sp>
          <p:nvSpPr>
            <p:cNvPr id="250" name="Text Box 59"/>
            <p:cNvSpPr txBox="1">
              <a:spLocks noChangeArrowheads="1"/>
            </p:cNvSpPr>
            <p:nvPr/>
          </p:nvSpPr>
          <p:spPr bwMode="auto">
            <a:xfrm>
              <a:off x="2205" y="1488"/>
              <a:ext cx="410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3200" b="1" dirty="0" smtClean="0"/>
                <a:t>Красивые метафоры, иллюстрации</a:t>
              </a:r>
              <a:endParaRPr lang="en-US" sz="3200" b="1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36215" y="391453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Виды </a:t>
            </a: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сторителлинга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104041" y="1538594"/>
            <a:ext cx="4800600" cy="795339"/>
            <a:chOff x="1728" y="1472"/>
            <a:chExt cx="3024" cy="501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9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0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1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2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3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4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5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6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7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8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29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0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1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2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3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4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5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6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7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8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39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0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1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2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3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4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5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6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7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8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49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0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1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2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3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4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5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6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7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8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59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60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</p:grpSp>
        <p:sp>
          <p:nvSpPr>
            <p:cNvPr id="7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4400" b="1"/>
            </a:p>
          </p:txBody>
        </p:sp>
        <p:sp>
          <p:nvSpPr>
            <p:cNvPr id="8" name="Text Box 59"/>
            <p:cNvSpPr txBox="1">
              <a:spLocks noChangeArrowheads="1"/>
            </p:cNvSpPr>
            <p:nvPr/>
          </p:nvSpPr>
          <p:spPr bwMode="auto">
            <a:xfrm>
              <a:off x="2218" y="1488"/>
              <a:ext cx="2244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4400" b="1" dirty="0" smtClean="0"/>
                <a:t>Классический</a:t>
              </a:r>
              <a:endParaRPr lang="en-US" sz="4400" b="1" dirty="0"/>
            </a:p>
          </p:txBody>
        </p:sp>
      </p:grpSp>
      <p:grpSp>
        <p:nvGrpSpPr>
          <p:cNvPr id="61" name="Group 60"/>
          <p:cNvGrpSpPr>
            <a:grpSpLocks/>
          </p:cNvGrpSpPr>
          <p:nvPr/>
        </p:nvGrpSpPr>
        <p:grpSpPr bwMode="auto">
          <a:xfrm>
            <a:off x="2104039" y="4720658"/>
            <a:ext cx="4800603" cy="795339"/>
            <a:chOff x="1728" y="2048"/>
            <a:chExt cx="3024" cy="501"/>
          </a:xfrm>
        </p:grpSpPr>
        <p:sp>
          <p:nvSpPr>
            <p:cNvPr id="62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4400" b="1"/>
            </a:p>
          </p:txBody>
        </p:sp>
        <p:sp>
          <p:nvSpPr>
            <p:cNvPr id="63" name="Text Box 62"/>
            <p:cNvSpPr txBox="1">
              <a:spLocks noChangeArrowheads="1"/>
            </p:cNvSpPr>
            <p:nvPr/>
          </p:nvSpPr>
          <p:spPr bwMode="auto">
            <a:xfrm>
              <a:off x="2218" y="2064"/>
              <a:ext cx="1664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4400" b="1" dirty="0" smtClean="0"/>
                <a:t>Активный</a:t>
              </a:r>
              <a:endParaRPr lang="en-US" sz="4400" b="1" dirty="0"/>
            </a:p>
          </p:txBody>
        </p:sp>
        <p:grpSp>
          <p:nvGrpSpPr>
            <p:cNvPr id="64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0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1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2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3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4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5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6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7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8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99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0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1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2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3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</p:grpSp>
      </p:grpSp>
      <p:grpSp>
        <p:nvGrpSpPr>
          <p:cNvPr id="117" name="Group 116"/>
          <p:cNvGrpSpPr>
            <a:grpSpLocks/>
          </p:cNvGrpSpPr>
          <p:nvPr/>
        </p:nvGrpSpPr>
        <p:grpSpPr bwMode="auto">
          <a:xfrm>
            <a:off x="2104039" y="3101086"/>
            <a:ext cx="4800602" cy="773114"/>
            <a:chOff x="1728" y="2624"/>
            <a:chExt cx="3024" cy="487"/>
          </a:xfrm>
        </p:grpSpPr>
        <p:sp>
          <p:nvSpPr>
            <p:cNvPr id="118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4400" b="1"/>
            </a:p>
          </p:txBody>
        </p:sp>
        <p:sp>
          <p:nvSpPr>
            <p:cNvPr id="119" name="Text Box 118"/>
            <p:cNvSpPr txBox="1">
              <a:spLocks noChangeArrowheads="1"/>
            </p:cNvSpPr>
            <p:nvPr/>
          </p:nvSpPr>
          <p:spPr bwMode="auto">
            <a:xfrm>
              <a:off x="2218" y="2626"/>
              <a:ext cx="1735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4400" b="1" dirty="0" smtClean="0"/>
                <a:t>Цифровой</a:t>
              </a:r>
              <a:endParaRPr lang="en-US" sz="4400" b="1" dirty="0"/>
            </a:p>
          </p:txBody>
        </p:sp>
        <p:grpSp>
          <p:nvGrpSpPr>
            <p:cNvPr id="120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3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6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7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8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39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0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2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5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6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7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8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49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0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1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2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3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4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5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6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7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8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59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0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1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2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3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4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5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6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7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8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69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70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71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  <p:sp>
            <p:nvSpPr>
              <p:cNvPr id="172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 sz="4400" b="1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78465" y="430090"/>
            <a:ext cx="8017806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Классический </a:t>
            </a: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sp>
        <p:nvSpPr>
          <p:cNvPr id="174" name="Заголовок 1"/>
          <p:cNvSpPr txBox="1">
            <a:spLocks/>
          </p:cNvSpPr>
          <p:nvPr/>
        </p:nvSpPr>
        <p:spPr>
          <a:xfrm>
            <a:off x="1479415" y="2009104"/>
            <a:ext cx="7432765" cy="21553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/>
              <a:t>Реальная или выдуманная ситуация, рассказанная педагогом</a:t>
            </a:r>
            <a:endParaRPr lang="ru-RU" sz="32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4098" name="Picture 2" descr="C:\Users\Админ\Desktop\анимация\hello_html_78c4fa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1738" y="3431957"/>
            <a:ext cx="4430109" cy="2491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78465" y="430090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Цифровой </a:t>
            </a:r>
            <a:r>
              <a:rPr lang="ru-RU" sz="4900" b="1" dirty="0" err="1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BakerScript" panose="02000605060000020002" pitchFamily="2" charset="0"/>
              </a:rPr>
              <a:t>сторителлинг</a:t>
            </a:r>
            <a:endParaRPr lang="ru-RU" sz="49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BakerScript" panose="02000605060000020002" pitchFamily="2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370010" y="1328984"/>
            <a:ext cx="7773990" cy="3414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История дополняется визуальными компонентами: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Скрайбинг</a:t>
            </a:r>
            <a:endParaRPr lang="ru-RU" sz="36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Майндмэппинг</a:t>
            </a:r>
            <a:endParaRPr lang="ru-RU" sz="3600" b="1" dirty="0" smtClean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b="1" dirty="0" err="1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Инфографика</a:t>
            </a:r>
            <a:r>
              <a:rPr lang="ru-RU" sz="3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 и т.п.</a:t>
            </a:r>
            <a:endParaRPr lang="ru-RU" sz="3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3074" name="Picture 2" descr="C:\Users\Админ\Desktop\анимация\IMG_4855.JPG"/>
          <p:cNvPicPr>
            <a:picLocks noChangeAspect="1" noChangeArrowheads="1"/>
          </p:cNvPicPr>
          <p:nvPr/>
        </p:nvPicPr>
        <p:blipFill>
          <a:blip r:embed="rId2"/>
          <a:srcRect t="35413"/>
          <a:stretch>
            <a:fillRect/>
          </a:stretch>
        </p:blipFill>
        <p:spPr bwMode="auto">
          <a:xfrm>
            <a:off x="1370010" y="5008821"/>
            <a:ext cx="7665563" cy="1574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12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329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Государственное бюджетное общеобразовательное учреждение средняя общеобразовательная школа № 201 Фрунзенского района Санкт-Петербург     «СТОРИТЕЛЛИНГ и другие современные методы преподавания»</vt:lpstr>
      <vt:lpstr>Что это такое?</vt:lpstr>
      <vt:lpstr>Слайд 3</vt:lpstr>
      <vt:lpstr>Показ фрагмента мультфильма   «Привет мартышке»   (по рассказам Григорий Остера)</vt:lpstr>
      <vt:lpstr>Основы сторителлинга</vt:lpstr>
      <vt:lpstr>Основные правила сторителлинга</vt:lpstr>
      <vt:lpstr>Виды сторителлинга</vt:lpstr>
      <vt:lpstr>Классический сторителлинг</vt:lpstr>
      <vt:lpstr>Цифровой сторителлинг</vt:lpstr>
      <vt:lpstr>Активный сторителлинг</vt:lpstr>
      <vt:lpstr>Слайд 11</vt:lpstr>
      <vt:lpstr>Слайд 12</vt:lpstr>
      <vt:lpstr>Слайд 13</vt:lpstr>
      <vt:lpstr>Слайд 14</vt:lpstr>
      <vt:lpstr>Расскажи от имени Слоненка как проходила встреча с Бабушкой Удава</vt:lpstr>
      <vt:lpstr>Что важно учесть?</vt:lpstr>
      <vt:lpstr>Проект решения педсовета 13.02.2020</vt:lpstr>
      <vt:lpstr>Слайд 18</vt:lpstr>
      <vt:lpstr>Над презентацией работали: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teacher</cp:lastModifiedBy>
  <cp:revision>84</cp:revision>
  <dcterms:created xsi:type="dcterms:W3CDTF">2014-11-21T11:00:06Z</dcterms:created>
  <dcterms:modified xsi:type="dcterms:W3CDTF">2021-04-06T14:15:22Z</dcterms:modified>
</cp:coreProperties>
</file>