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0" r:id="rId5"/>
    <p:sldId id="261" r:id="rId6"/>
    <p:sldId id="263" r:id="rId7"/>
    <p:sldId id="262" r:id="rId8"/>
    <p:sldId id="264" r:id="rId9"/>
    <p:sldId id="265" r:id="rId10"/>
    <p:sldId id="259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5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Тематическая картина в русском искусстве ХХ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Прокудина А.А.</a:t>
            </a:r>
          </a:p>
          <a:p>
            <a:r>
              <a:rPr lang="ru-RU" dirty="0" smtClean="0"/>
              <a:t>МОАУ «Лицей №9»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76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Бытовой </a:t>
            </a:r>
            <a:r>
              <a:rPr lang="ru-RU" b="1" dirty="0" smtClean="0"/>
              <a:t>жанр –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/>
              <a:t>жанр изобразительного искусства, в котором изображаются обыденные сцены из повседневной жизни человека без прикрас</a:t>
            </a:r>
            <a:r>
              <a:rPr lang="ru-RU" dirty="0" smtClean="0"/>
              <a:t>.</a:t>
            </a:r>
          </a:p>
          <a:p>
            <a:pPr indent="0">
              <a:buNone/>
            </a:pPr>
            <a:r>
              <a:rPr lang="ru-RU" b="1" dirty="0" smtClean="0"/>
              <a:t>Картина «На пашне. Весна» – бытовой жанр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636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5595" y="1114799"/>
            <a:ext cx="6400800" cy="685800"/>
          </a:xfrm>
        </p:spPr>
        <p:txBody>
          <a:bodyPr/>
          <a:lstStyle/>
          <a:p>
            <a:r>
              <a:rPr lang="ru-RU" dirty="0"/>
              <a:t>На пашне. Весна.</a:t>
            </a:r>
          </a:p>
        </p:txBody>
      </p:sp>
      <p:pic>
        <p:nvPicPr>
          <p:cNvPr id="4" name="Рисунок 3" descr="C:\Users\HP-PC\Desktop\на пашне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5976663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56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 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r>
              <a:rPr lang="ru-RU" sz="2400" dirty="0" smtClean="0"/>
              <a:t>Домашнее задание: подобрать картины исторического и бытового жанра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445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Жанр –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i="1" dirty="0" smtClean="0"/>
              <a:t>это </a:t>
            </a:r>
            <a:r>
              <a:rPr lang="ru-RU" i="1" dirty="0"/>
              <a:t>совокупность произведений какого-либо направления художественного творчества. И каждому жанру присущи только собственные средства художественной выразительности. Именно с их помощью можно отличить один жанр от другого.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16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40768"/>
            <a:ext cx="6400800" cy="685800"/>
          </a:xfrm>
        </p:spPr>
        <p:txBody>
          <a:bodyPr>
            <a:noAutofit/>
          </a:bodyPr>
          <a:lstStyle/>
          <a:p>
            <a:r>
              <a:rPr lang="ru-RU" sz="1800" dirty="0"/>
              <a:t>Тематические картины в русской живописи зарождаются в начале </a:t>
            </a:r>
            <a:r>
              <a:rPr lang="ru-RU" sz="1800" dirty="0" smtClean="0"/>
              <a:t>ХХ </a:t>
            </a:r>
            <a:r>
              <a:rPr lang="ru-RU" sz="1800" dirty="0"/>
              <a:t>века.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1680" y="2060848"/>
            <a:ext cx="54006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Тематические картины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43608" y="3058925"/>
            <a:ext cx="25202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Исторические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53299" y="3058925"/>
            <a:ext cx="252028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Бытовые</a:t>
            </a:r>
            <a:endParaRPr lang="ru-RU" dirty="0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115616" y="3932167"/>
            <a:ext cx="2448272" cy="18002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посвященные событиям прошлого, батальные, отображающие сцены войн, битв, походов</a:t>
            </a: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4985020" y="3920444"/>
            <a:ext cx="2488559" cy="180020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 </a:t>
            </a:r>
            <a:r>
              <a:rPr lang="ru-RU" sz="1600" dirty="0"/>
              <a:t>в которых художник показывает повседневные явления современной ему жизни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2344107" y="2698885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013275" y="2698885"/>
            <a:ext cx="43204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7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95400"/>
            <a:ext cx="6984776" cy="685800"/>
          </a:xfrm>
        </p:spPr>
        <p:txBody>
          <a:bodyPr>
            <a:noAutofit/>
          </a:bodyPr>
          <a:lstStyle/>
          <a:p>
            <a:r>
              <a:rPr lang="vi-VN" sz="2800" b="1" dirty="0"/>
              <a:t>Карл </a:t>
            </a:r>
            <a:r>
              <a:rPr lang="vi-VN" sz="2800" b="1" dirty="0" smtClean="0"/>
              <a:t>Павлович </a:t>
            </a:r>
            <a:r>
              <a:rPr lang="vi-VN" sz="2800" b="1" dirty="0"/>
              <a:t>Брюлло́в (</a:t>
            </a:r>
            <a:r>
              <a:rPr lang="vi-VN" sz="2800" b="1" dirty="0" smtClean="0"/>
              <a:t>Брюло́в</a:t>
            </a:r>
            <a:r>
              <a:rPr lang="vi-VN" sz="2800" b="1" dirty="0"/>
              <a:t>)</a:t>
            </a:r>
            <a:endParaRPr lang="ru-RU" sz="2800" dirty="0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403648" y="2276872"/>
            <a:ext cx="2736304" cy="331236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Русский </a:t>
            </a:r>
            <a:r>
              <a:rPr lang="ru-RU" dirty="0"/>
              <a:t> художник, живописец, монументалист, акварелист, представитель классицизма и романтизма. Автор жанровых и исторических </a:t>
            </a:r>
            <a:r>
              <a:rPr lang="ru-RU" dirty="0" smtClean="0"/>
              <a:t>полотен </a:t>
            </a:r>
            <a:endParaRPr lang="ru-RU" dirty="0"/>
          </a:p>
        </p:txBody>
      </p:sp>
      <p:sp>
        <p:nvSpPr>
          <p:cNvPr id="5" name="AutoShape 2" descr="https://upload.wikimedia.org/wikipedia/commons/thumb/4/4f/Brjullov.jpg/274px-Brjull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4/4f/Brjullov.jpg/274px-Brjullov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upload.wikimedia.org/wikipedia/commons/thumb/4/4f/Brjullov.jpg/274px-Brjullov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s://artinvestment.ru/content/download/news_2018/20180123_2_Bryullov_Self-portrai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2736304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75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Последний день </a:t>
            </a:r>
            <a:r>
              <a:rPr lang="ru-RU" b="1" dirty="0" smtClean="0"/>
              <a:t>Помпеи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/>
              <a:t> В картине Карла Брюллова «Последний день Помпеи» показан день жизни и смерти римского города Помпеи. Это был небольшой, но богатый город в Кампании, области на юге Италии, близ Неаполя. Обитатели Помпеи жили удобно и красиво</a:t>
            </a:r>
            <a:r>
              <a:rPr lang="ru-RU" i="1" dirty="0"/>
              <a:t>. </a:t>
            </a:r>
            <a:r>
              <a:rPr lang="ru-RU" dirty="0"/>
              <a:t>Убранство ка­ждого жилища богато и разнообразно. Многие дома украшали стенные росписи — фрески, цветы, картины, в парадных залах были мозаичные полы. Так было до того страшного дня августа 79 года, когда вдруг начались подземные толчки. Из фонтанов исчезла вода, опустели колодцы. Утром 24 августа раз­дался оглушительный грохот и толчок небывалой силы словно бы взорвал томительный зной. В этот миг вершина Везувия расколо­лась на две части, а из образовавшегося жерла поднялся огненный столб. Это было начало катастрофы.</a:t>
            </a:r>
          </a:p>
        </p:txBody>
      </p:sp>
    </p:spTree>
    <p:extLst>
      <p:ext uri="{BB962C8B-B14F-4D97-AF65-F5344CB8AC3E}">
        <p14:creationId xmlns:p14="http://schemas.microsoft.com/office/powerpoint/2010/main" val="42854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/>
              <a:t> жанр изобразительного искусства, посвященный историческим событиям и деятелям, а также социально значимым явлениям в истории общества</a:t>
            </a:r>
            <a:r>
              <a:rPr lang="ru-RU" dirty="0" smtClean="0"/>
              <a:t>.</a:t>
            </a:r>
          </a:p>
          <a:p>
            <a:pPr indent="0">
              <a:buNone/>
            </a:pPr>
            <a:r>
              <a:rPr lang="ru-RU" b="1" dirty="0" smtClean="0"/>
              <a:t>Картина «Последний день Помпеи» -  исторический жанр</a:t>
            </a:r>
            <a:endParaRPr lang="ru-RU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Исторический </a:t>
            </a:r>
            <a:r>
              <a:rPr lang="ru-RU" b="1" dirty="0" smtClean="0"/>
              <a:t>жанр –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5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94230"/>
            <a:ext cx="6400800" cy="685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Последний день Помпеи </a:t>
            </a:r>
            <a:endParaRPr lang="ru-RU" sz="2800" dirty="0"/>
          </a:p>
        </p:txBody>
      </p:sp>
      <p:pic>
        <p:nvPicPr>
          <p:cNvPr id="4" name="Рисунок 3" descr="https://f3.24open.ru/jll4XC1xu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706816" cy="5087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49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95400"/>
            <a:ext cx="7416824" cy="6858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Алексей Гаврилович </a:t>
            </a:r>
            <a:r>
              <a:rPr lang="ru-RU" sz="2800" b="1" dirty="0" err="1"/>
              <a:t>Венециа́нов</a:t>
            </a:r>
            <a:r>
              <a:rPr lang="ru-RU" sz="2800" dirty="0"/>
              <a:t> </a:t>
            </a: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043608" y="2276872"/>
            <a:ext cx="2736304" cy="331236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Русский </a:t>
            </a:r>
            <a:r>
              <a:rPr lang="ru-RU" dirty="0">
                <a:solidFill>
                  <a:schemeClr val="bg1"/>
                </a:solidFill>
              </a:rPr>
              <a:t>живописец, мастер жанровых сцен из крестьянской жизни, педагог, член Петербургской академии художеств, основатель так называемой </a:t>
            </a:r>
            <a:endParaRPr lang="ru-RU" dirty="0" smtClean="0">
              <a:solidFill>
                <a:schemeClr val="bg1"/>
              </a:solidFill>
            </a:endParaRPr>
          </a:p>
          <a:p>
            <a:pPr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венециановской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школы.</a:t>
            </a:r>
          </a:p>
        </p:txBody>
      </p:sp>
      <p:pic>
        <p:nvPicPr>
          <p:cNvPr id="5" name="Рисунок 4" descr="C:\Users\HP-PC\Desktop\1989_mainfoto_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40463"/>
            <a:ext cx="2510155" cy="3385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345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пашне. Весна.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276872"/>
            <a:ext cx="6984776" cy="3672408"/>
          </a:xfrm>
        </p:spPr>
        <p:txBody>
          <a:bodyPr>
            <a:normAutofit fontScale="85000" lnSpcReduction="10000"/>
          </a:bodyPr>
          <a:lstStyle/>
          <a:p>
            <a:pPr indent="0">
              <a:buNone/>
            </a:pPr>
            <a:r>
              <a:rPr lang="ru-RU" dirty="0"/>
              <a:t>Невозможно представить себе русскую живопись без шедевра Венецианова. На заднем плане картины виднеется распаханное весной поле. Зеленеет трава, потому что края художник оставил нетронутыми. Справа мы видим тоненькие деревья и странный скошенный пень. На переднем плане полотна перед нами встает очень нарядная молодая крестьянка. На ней розовый сарафан и красивый кокошник. Женщина легкой и плавной походкой ведет за собой двух лошадей, тянущих борону. Крестьянка легко ступает босыми ногами, словно танцует и слегка улыбается. Справа на переднем плане мы видим младенца. Он спокойно забавляется своими игрушками. Все, что изображено на полотне, очень красиво: пейзаж, женщина, лошади. А также наряд крестьянки, голубое небо и облака. </a:t>
            </a:r>
            <a:r>
              <a:rPr lang="ru-RU" dirty="0" smtClean="0"/>
              <a:t>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32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92</TotalTime>
  <Words>292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Тематическая картина в русском искусстве ХХ</vt:lpstr>
      <vt:lpstr>Жанр – </vt:lpstr>
      <vt:lpstr>Тематические картины в русской живописи зарождаются в начале ХХ века. </vt:lpstr>
      <vt:lpstr>Карл Павлович Брюлло́в (Брюло́в)</vt:lpstr>
      <vt:lpstr>Последний день Помпеи</vt:lpstr>
      <vt:lpstr>Исторический жанр – </vt:lpstr>
      <vt:lpstr>Последний день Помпеи </vt:lpstr>
      <vt:lpstr>Алексей Гаврилович Венециа́нов </vt:lpstr>
      <vt:lpstr>На пашне. Весна.</vt:lpstr>
      <vt:lpstr>Бытовой жанр –</vt:lpstr>
      <vt:lpstr>На пашне. Весна.</vt:lpstr>
      <vt:lpstr>Спасибо за внимание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Тематическая картина в русском искусстве ХХ</dc:title>
  <dc:creator>HP-PC</dc:creator>
  <cp:lastModifiedBy>HP-PC</cp:lastModifiedBy>
  <cp:revision>9</cp:revision>
  <dcterms:created xsi:type="dcterms:W3CDTF">2021-04-01T08:52:30Z</dcterms:created>
  <dcterms:modified xsi:type="dcterms:W3CDTF">2021-04-02T05:39:08Z</dcterms:modified>
</cp:coreProperties>
</file>