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57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68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0DB2-36AA-453F-9265-2847D682065F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FC44A-D91E-4A1D-948F-5DCF6C0ABB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0DB2-36AA-453F-9265-2847D682065F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FC44A-D91E-4A1D-948F-5DCF6C0ABB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0DB2-36AA-453F-9265-2847D682065F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FC44A-D91E-4A1D-948F-5DCF6C0ABB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0DB2-36AA-453F-9265-2847D682065F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FC44A-D91E-4A1D-948F-5DCF6C0ABB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0DB2-36AA-453F-9265-2847D682065F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FC44A-D91E-4A1D-948F-5DCF6C0ABB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0DB2-36AA-453F-9265-2847D682065F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FC44A-D91E-4A1D-948F-5DCF6C0ABB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0DB2-36AA-453F-9265-2847D682065F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FC44A-D91E-4A1D-948F-5DCF6C0ABB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0DB2-36AA-453F-9265-2847D682065F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FC44A-D91E-4A1D-948F-5DCF6C0ABB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0DB2-36AA-453F-9265-2847D682065F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FC44A-D91E-4A1D-948F-5DCF6C0ABB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0DB2-36AA-453F-9265-2847D682065F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FC44A-D91E-4A1D-948F-5DCF6C0ABB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0DB2-36AA-453F-9265-2847D682065F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FC44A-D91E-4A1D-948F-5DCF6C0ABB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0A0DB2-36AA-453F-9265-2847D682065F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3FC44A-D91E-4A1D-948F-5DCF6C0ABB1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bex.ru/dimg/1ce82.jpg" TargetMode="External"/><Relationship Id="rId7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fon-dlya-prezentacii-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03" y="0"/>
            <a:ext cx="9113594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95536" y="0"/>
            <a:ext cx="8424936" cy="132343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  <a:cs typeface="Andalus" pitchFamily="18" charset="-78"/>
              </a:rPr>
              <a:t>А.Лазаревăн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  <a:cs typeface="Andalus" pitchFamily="18" charset="-78"/>
              </a:rPr>
              <a:t> «Урок </a:t>
            </a:r>
            <a:r>
              <a:rPr lang="ru-RU" sz="32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  <a:cs typeface="Andalus" pitchFamily="18" charset="-78"/>
              </a:rPr>
              <a:t>пуçланчĕ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  <a:cs typeface="Andalus" pitchFamily="18" charset="-78"/>
              </a:rPr>
              <a:t>» </a:t>
            </a:r>
            <a:r>
              <a:rPr lang="ru-RU" sz="32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  <a:cs typeface="Andalus" pitchFamily="18" charset="-78"/>
              </a:rPr>
              <a:t>калавĕнчи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  <a:cs typeface="Andalus" pitchFamily="18" charset="-78"/>
              </a:rPr>
              <a:t> </a:t>
            </a:r>
            <a:r>
              <a:rPr lang="ru-RU" sz="32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  <a:cs typeface="Andalus" pitchFamily="18" charset="-78"/>
              </a:rPr>
              <a:t>ырăпа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  <a:cs typeface="Andalus" pitchFamily="18" charset="-78"/>
              </a:rPr>
              <a:t> </a:t>
            </a:r>
            <a:r>
              <a:rPr lang="ru-RU" sz="32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  <a:cs typeface="Andalus" pitchFamily="18" charset="-78"/>
              </a:rPr>
              <a:t>усал</a:t>
            </a:r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  <a:cs typeface="Andalus" pitchFamily="18" charset="-78"/>
              </a:rPr>
              <a:t>.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  <a:cs typeface="Andalus" pitchFamily="18" charset="-78"/>
            </a:endParaRPr>
          </a:p>
        </p:txBody>
      </p:sp>
      <p:pic>
        <p:nvPicPr>
          <p:cNvPr id="7" name="Рисунок 6" descr="16518_0-450x45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07704" y="2276872"/>
            <a:ext cx="4286250" cy="428625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251520" y="1772816"/>
            <a:ext cx="6696744" cy="113877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Урок </a:t>
            </a:r>
            <a:r>
              <a:rPr lang="ru-RU" sz="36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эпиграфĕ</a:t>
            </a: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:</a:t>
            </a:r>
          </a:p>
          <a:p>
            <a:pPr algn="r"/>
            <a:r>
              <a:rPr lang="ru-RU" sz="32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Тунă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32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йăнăша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32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курма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32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пĕлни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32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аван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over-clipart-vector-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475656" y="404664"/>
            <a:ext cx="30544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Хуравсем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87624" y="1268760"/>
            <a:ext cx="3660105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800" dirty="0" err="1" smtClean="0"/>
              <a:t>Арăслан</a:t>
            </a:r>
            <a:endParaRPr lang="ru-RU" sz="2800" dirty="0" smtClean="0"/>
          </a:p>
          <a:p>
            <a:pPr marL="342900" indent="-342900">
              <a:buAutoNum type="arabicPeriod"/>
            </a:pPr>
            <a:r>
              <a:rPr lang="ru-RU" sz="2800" dirty="0" err="1" smtClean="0"/>
              <a:t>Кукамăшĕ</a:t>
            </a:r>
            <a:endParaRPr lang="ru-RU" sz="2800" dirty="0" smtClean="0"/>
          </a:p>
          <a:p>
            <a:pPr marL="342900" indent="-342900">
              <a:buAutoNum type="arabicPeriod"/>
            </a:pPr>
            <a:r>
              <a:rPr lang="ru-RU" sz="2800" dirty="0" smtClean="0"/>
              <a:t>Класс  </a:t>
            </a:r>
            <a:r>
              <a:rPr lang="ru-RU" sz="2800" dirty="0" err="1" smtClean="0"/>
              <a:t>руководителĕ</a:t>
            </a:r>
            <a:endParaRPr lang="ru-RU" sz="2800" dirty="0" smtClean="0"/>
          </a:p>
          <a:p>
            <a:pPr marL="342900" indent="-342900">
              <a:buAutoNum type="arabicPeriod"/>
            </a:pPr>
            <a:r>
              <a:rPr lang="ru-RU" sz="2800" dirty="0" smtClean="0"/>
              <a:t>3 </a:t>
            </a:r>
            <a:r>
              <a:rPr lang="ru-RU" sz="2800" dirty="0" err="1" smtClean="0"/>
              <a:t>тенкĕ</a:t>
            </a:r>
            <a:endParaRPr lang="ru-RU" sz="2800" dirty="0" smtClean="0"/>
          </a:p>
          <a:p>
            <a:pPr marL="342900" indent="-342900">
              <a:buAutoNum type="arabicPeriod"/>
            </a:pPr>
            <a:r>
              <a:rPr lang="ru-RU" sz="2800" dirty="0" smtClean="0"/>
              <a:t>Олег</a:t>
            </a:r>
          </a:p>
          <a:p>
            <a:pPr marL="342900" indent="-342900">
              <a:buAutoNum type="arabicPeriod"/>
            </a:pPr>
            <a:r>
              <a:rPr lang="ru-RU" sz="2800" dirty="0" err="1" smtClean="0"/>
              <a:t>Акрунь</a:t>
            </a:r>
            <a:r>
              <a:rPr lang="ru-RU" sz="2800" dirty="0" smtClean="0"/>
              <a:t> </a:t>
            </a:r>
            <a:r>
              <a:rPr lang="ru-RU" sz="2800" dirty="0" err="1" smtClean="0"/>
              <a:t>кинемей</a:t>
            </a:r>
            <a:endParaRPr lang="ru-RU" sz="2800" dirty="0" smtClean="0"/>
          </a:p>
          <a:p>
            <a:pPr marL="342900" indent="-342900">
              <a:buAutoNum type="arabicPeriod"/>
            </a:pPr>
            <a:r>
              <a:rPr lang="ru-RU" sz="2800" dirty="0" err="1" smtClean="0"/>
              <a:t>Йăнăша</a:t>
            </a:r>
            <a:r>
              <a:rPr lang="ru-RU" sz="2800" dirty="0" smtClean="0"/>
              <a:t> </a:t>
            </a:r>
          </a:p>
          <a:p>
            <a:pPr marL="342900" indent="-342900">
              <a:buAutoNum type="arabicPeriod"/>
            </a:pPr>
            <a:r>
              <a:rPr lang="ru-RU" sz="2800" dirty="0" err="1" smtClean="0"/>
              <a:t>Пуçĕ</a:t>
            </a:r>
            <a:r>
              <a:rPr lang="ru-RU" sz="2800" dirty="0" smtClean="0"/>
              <a:t> </a:t>
            </a:r>
            <a:r>
              <a:rPr lang="ru-RU" sz="2800" dirty="0" err="1" smtClean="0"/>
              <a:t>ыратнипе</a:t>
            </a:r>
            <a:endParaRPr lang="ru-RU" sz="2800" dirty="0" smtClean="0"/>
          </a:p>
          <a:p>
            <a:pPr marL="342900" indent="-342900">
              <a:buAutoNum type="arabicPeriod"/>
            </a:pPr>
            <a:r>
              <a:rPr lang="ru-RU" sz="2800" dirty="0" err="1" smtClean="0"/>
              <a:t>Çыру</a:t>
            </a:r>
            <a:endParaRPr lang="ru-RU" sz="2800" dirty="0" smtClean="0"/>
          </a:p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076056" y="1412776"/>
          <a:ext cx="2975992" cy="22322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5992"/>
              </a:tblGrid>
              <a:tr h="2232248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1 </a:t>
                      </a:r>
                      <a:r>
                        <a:rPr lang="ru-RU" sz="2800" dirty="0" err="1" smtClean="0"/>
                        <a:t>йăнăш</a:t>
                      </a:r>
                      <a:r>
                        <a:rPr lang="ru-RU" sz="2800" dirty="0" smtClean="0"/>
                        <a:t> – «5»</a:t>
                      </a:r>
                    </a:p>
                    <a:p>
                      <a:r>
                        <a:rPr lang="ru-RU" sz="2800" dirty="0" smtClean="0"/>
                        <a:t>2-3 </a:t>
                      </a:r>
                      <a:r>
                        <a:rPr lang="ru-RU" sz="2800" dirty="0" err="1" smtClean="0"/>
                        <a:t>йăнăш</a:t>
                      </a:r>
                      <a:r>
                        <a:rPr lang="ru-RU" sz="2800" dirty="0" smtClean="0"/>
                        <a:t> – «4»</a:t>
                      </a:r>
                    </a:p>
                    <a:p>
                      <a:r>
                        <a:rPr lang="ru-RU" sz="2800" dirty="0" smtClean="0"/>
                        <a:t>4-5 </a:t>
                      </a:r>
                      <a:r>
                        <a:rPr lang="ru-RU" sz="2800" dirty="0" err="1" smtClean="0"/>
                        <a:t>йăнăш</a:t>
                      </a:r>
                      <a:r>
                        <a:rPr lang="ru-RU" sz="2800" dirty="0" smtClean="0"/>
                        <a:t> – «3»</a:t>
                      </a:r>
                    </a:p>
                    <a:p>
                      <a:r>
                        <a:rPr lang="ru-RU" sz="2800" dirty="0" smtClean="0"/>
                        <a:t>6 </a:t>
                      </a:r>
                      <a:r>
                        <a:rPr lang="ru-RU" sz="2800" dirty="0" err="1" smtClean="0"/>
                        <a:t>ытларах</a:t>
                      </a:r>
                      <a:r>
                        <a:rPr lang="ru-RU" sz="2800" dirty="0" smtClean="0"/>
                        <a:t> – «2»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on-dlya-prezentacii-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03" y="0"/>
            <a:ext cx="9113594" cy="6858000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3" name="Picture 2" descr="Картинка 3 из 56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b="7353"/>
          <a:stretch>
            <a:fillRect/>
          </a:stretch>
        </p:blipFill>
        <p:spPr bwMode="auto">
          <a:xfrm>
            <a:off x="2915816" y="0"/>
            <a:ext cx="2592288" cy="3202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1451484464_29.jpg"/>
          <p:cNvPicPr>
            <a:picLocks noChangeAspect="1"/>
          </p:cNvPicPr>
          <p:nvPr/>
        </p:nvPicPr>
        <p:blipFill>
          <a:blip r:embed="rId5" cstate="print"/>
          <a:srcRect b="246"/>
          <a:stretch>
            <a:fillRect/>
          </a:stretch>
        </p:blipFill>
        <p:spPr>
          <a:xfrm>
            <a:off x="2627784" y="3905672"/>
            <a:ext cx="3601033" cy="2691680"/>
          </a:xfrm>
          <a:prstGeom prst="rect">
            <a:avLst/>
          </a:prstGeom>
        </p:spPr>
      </p:pic>
      <p:pic>
        <p:nvPicPr>
          <p:cNvPr id="5" name="Рисунок 4" descr="slide_9.jpg"/>
          <p:cNvPicPr>
            <a:picLocks noChangeAspect="1"/>
          </p:cNvPicPr>
          <p:nvPr/>
        </p:nvPicPr>
        <p:blipFill>
          <a:blip r:embed="rId6" cstate="print"/>
          <a:srcRect t="2751" r="42125"/>
          <a:stretch>
            <a:fillRect/>
          </a:stretch>
        </p:blipFill>
        <p:spPr>
          <a:xfrm>
            <a:off x="0" y="1124744"/>
            <a:ext cx="2699792" cy="3402421"/>
          </a:xfrm>
          <a:prstGeom prst="rect">
            <a:avLst/>
          </a:prstGeom>
        </p:spPr>
      </p:pic>
      <p:pic>
        <p:nvPicPr>
          <p:cNvPr id="7" name="Рисунок 6" descr="img15.jpg"/>
          <p:cNvPicPr>
            <a:picLocks noChangeAspect="1"/>
          </p:cNvPicPr>
          <p:nvPr/>
        </p:nvPicPr>
        <p:blipFill>
          <a:blip r:embed="rId7" cstate="print"/>
          <a:srcRect l="16925" t="9051" r="14563" b="17450"/>
          <a:stretch>
            <a:fillRect/>
          </a:stretch>
        </p:blipFill>
        <p:spPr>
          <a:xfrm>
            <a:off x="5940152" y="1268760"/>
            <a:ext cx="3203848" cy="2577809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0" y="4365104"/>
            <a:ext cx="2699792" cy="64807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А об этом </a:t>
            </a:r>
            <a:r>
              <a:rPr lang="ru-RU" sz="1400" dirty="0" err="1" smtClean="0"/>
              <a:t>Панкрат</a:t>
            </a:r>
            <a:r>
              <a:rPr lang="ru-RU" sz="1400" dirty="0" smtClean="0"/>
              <a:t> знает, мельник. Он старик хитрый, учёный. Его спросить надо.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940152" y="3645024"/>
            <a:ext cx="3203848" cy="115212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— Я, дедушка </a:t>
            </a:r>
            <a:r>
              <a:rPr lang="ru-RU" sz="1200" dirty="0" err="1" smtClean="0"/>
              <a:t>Панкрат</a:t>
            </a:r>
            <a:r>
              <a:rPr lang="ru-RU" sz="1200" dirty="0" smtClean="0"/>
              <a:t>, — сказал Филька, — как рассветёт, соберу со всей деревни ребят. Возьмём мы ломы, пешни, топоры, будем рубить лёд у лотка около мельницы, покамест не </a:t>
            </a:r>
            <a:r>
              <a:rPr lang="ru-RU" sz="1200" dirty="0" err="1" smtClean="0"/>
              <a:t>дорубимся</a:t>
            </a:r>
            <a:r>
              <a:rPr lang="ru-RU" sz="1200" dirty="0" smtClean="0"/>
              <a:t> до воды и не потечёт она на колесо.</a:t>
            </a:r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classic-rolls-1382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1176" y="0"/>
            <a:ext cx="9102824" cy="6858000"/>
          </a:xfrm>
        </p:spPr>
      </p:pic>
      <p:sp>
        <p:nvSpPr>
          <p:cNvPr id="8" name="TextBox 7"/>
          <p:cNvSpPr txBox="1"/>
          <p:nvPr/>
        </p:nvSpPr>
        <p:spPr>
          <a:xfrm>
            <a:off x="3923928" y="2204864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2051720" y="1124744"/>
          <a:ext cx="4896536" cy="3114103"/>
        </p:xfrm>
        <a:graphic>
          <a:graphicData uri="http://schemas.openxmlformats.org/drawingml/2006/table">
            <a:tbl>
              <a:tblPr/>
              <a:tblGrid>
                <a:gridCol w="500177"/>
                <a:gridCol w="500177"/>
                <a:gridCol w="500177"/>
                <a:gridCol w="500177"/>
                <a:gridCol w="500177"/>
                <a:gridCol w="500177"/>
                <a:gridCol w="425613"/>
                <a:gridCol w="469507"/>
                <a:gridCol w="1000354"/>
              </a:tblGrid>
              <a:tr h="774086">
                <a:tc>
                  <a:txBody>
                    <a:bodyPr/>
                    <a:lstStyle/>
                    <a:p>
                      <a:r>
                        <a:rPr lang="ru-RU" sz="4800" dirty="0" err="1">
                          <a:latin typeface="Calibri"/>
                          <a:ea typeface="Times New Roman"/>
                        </a:rPr>
                        <a:t>ç</a:t>
                      </a:r>
                      <a:endParaRPr lang="ru-RU" sz="48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4800" b="1" dirty="0" err="1">
                          <a:solidFill>
                            <a:srgbClr val="FF0000"/>
                          </a:solidFill>
                          <a:latin typeface="Calibri"/>
                          <a:ea typeface="Times New Roman"/>
                        </a:rPr>
                        <a:t>ы</a:t>
                      </a:r>
                      <a:endParaRPr lang="ru-RU" sz="48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4800" dirty="0" err="1">
                          <a:latin typeface="Calibri"/>
                          <a:ea typeface="Times New Roman"/>
                        </a:rPr>
                        <a:t>р</a:t>
                      </a:r>
                      <a:endParaRPr lang="ru-RU" sz="48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4800" b="1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</a:rPr>
                        <a:t>у</a:t>
                      </a:r>
                      <a:endParaRPr lang="ru-RU" sz="48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endParaRPr lang="ru-RU" sz="48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74086">
                <a:tc>
                  <a:txBody>
                    <a:bodyPr/>
                    <a:lstStyle/>
                    <a:p>
                      <a:endParaRPr lang="ru-RU" sz="48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4800" b="1">
                          <a:solidFill>
                            <a:srgbClr val="FF0000"/>
                          </a:solidFill>
                          <a:latin typeface="Calibri"/>
                          <a:ea typeface="Times New Roman"/>
                        </a:rPr>
                        <a:t>р</a:t>
                      </a:r>
                      <a:endParaRPr lang="ru-RU" sz="48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4800">
                          <a:latin typeface="Calibri"/>
                          <a:ea typeface="Times New Roman"/>
                        </a:rPr>
                        <a:t>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4800" b="1">
                          <a:solidFill>
                            <a:srgbClr val="FF0000"/>
                          </a:solidFill>
                          <a:latin typeface="Calibri"/>
                          <a:ea typeface="Times New Roman"/>
                        </a:rPr>
                        <a:t>с</a:t>
                      </a:r>
                      <a:endParaRPr lang="ru-RU" sz="48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>
                          <a:latin typeface="Calibri"/>
                          <a:ea typeface="Times New Roman"/>
                        </a:rPr>
                        <a:t>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4800">
                          <a:latin typeface="Calibri"/>
                          <a:ea typeface="Times New Roman"/>
                        </a:rPr>
                        <a:t>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4800" dirty="0" err="1">
                          <a:latin typeface="Calibri"/>
                          <a:ea typeface="Times New Roman"/>
                        </a:rPr>
                        <a:t>н</a:t>
                      </a:r>
                      <a:endParaRPr lang="ru-RU" sz="48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4800">
                          <a:latin typeface="Calibri"/>
                          <a:ea typeface="Times New Roman"/>
                        </a:rPr>
                        <a:t>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4800" dirty="0">
                          <a:latin typeface="Calibri"/>
                          <a:ea typeface="Times New Roman"/>
                        </a:rPr>
                        <a:t>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4086">
                <a:tc>
                  <a:txBody>
                    <a:bodyPr/>
                    <a:lstStyle/>
                    <a:p>
                      <a:r>
                        <a:rPr lang="ru-RU" sz="4800">
                          <a:latin typeface="Calibri"/>
                          <a:ea typeface="Times New Roman"/>
                        </a:rPr>
                        <a:t>х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4800" b="1">
                          <a:solidFill>
                            <a:srgbClr val="FF0000"/>
                          </a:solidFill>
                          <a:latin typeface="Calibri"/>
                          <a:ea typeface="Times New Roman"/>
                        </a:rPr>
                        <a:t>ă</a:t>
                      </a:r>
                      <a:endParaRPr lang="ru-RU" sz="48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4800">
                          <a:latin typeface="Calibri"/>
                          <a:ea typeface="Times New Roman"/>
                        </a:rPr>
                        <a:t>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4800" b="1">
                          <a:solidFill>
                            <a:srgbClr val="FF0000"/>
                          </a:solidFill>
                          <a:latin typeface="Calibri"/>
                          <a:ea typeface="Times New Roman"/>
                        </a:rPr>
                        <a:t>а</a:t>
                      </a:r>
                      <a:endParaRPr lang="ru-RU" sz="48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endParaRPr lang="ru-RU" sz="48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74086">
                <a:tc gridSpan="3">
                  <a:txBody>
                    <a:bodyPr/>
                    <a:lstStyle/>
                    <a:p>
                      <a:endParaRPr lang="ru-RU" sz="48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800" b="1">
                          <a:solidFill>
                            <a:srgbClr val="FF0000"/>
                          </a:solidFill>
                          <a:latin typeface="Calibri"/>
                          <a:ea typeface="Times New Roman"/>
                        </a:rPr>
                        <a:t>л</a:t>
                      </a:r>
                      <a:endParaRPr lang="ru-RU" sz="48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4800">
                          <a:latin typeface="Calibri"/>
                          <a:ea typeface="Times New Roman"/>
                        </a:rPr>
                        <a:t>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>
                          <a:latin typeface="Calibri"/>
                          <a:ea typeface="Calibri"/>
                          <a:cs typeface="Times New Roman"/>
                        </a:rPr>
                        <a:t>ш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fon-dlya-prezentacii-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951793"/>
          </a:xfrm>
        </p:spPr>
      </p:pic>
      <p:sp>
        <p:nvSpPr>
          <p:cNvPr id="5" name="TextBox 4"/>
          <p:cNvSpPr txBox="1"/>
          <p:nvPr/>
        </p:nvSpPr>
        <p:spPr>
          <a:xfrm>
            <a:off x="467544" y="1412776"/>
            <a:ext cx="867645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AutoNum type="arabicPeriod"/>
            </a:pPr>
            <a:r>
              <a:rPr lang="ru-RU" sz="3600" dirty="0" smtClean="0"/>
              <a:t>«</a:t>
            </a:r>
            <a:r>
              <a:rPr lang="ru-RU" sz="3600" dirty="0" err="1" smtClean="0"/>
              <a:t>Васканă</a:t>
            </a:r>
            <a:r>
              <a:rPr lang="ru-RU" sz="3600" dirty="0" smtClean="0"/>
              <a:t> </a:t>
            </a:r>
            <a:r>
              <a:rPr lang="ru-RU" sz="3600" dirty="0" err="1" smtClean="0"/>
              <a:t>ĕç</a:t>
            </a:r>
            <a:r>
              <a:rPr lang="ru-RU" sz="3600" dirty="0" smtClean="0"/>
              <a:t> </a:t>
            </a:r>
            <a:r>
              <a:rPr lang="ru-RU" sz="3600" dirty="0" err="1" smtClean="0"/>
              <a:t>лата</a:t>
            </a:r>
            <a:r>
              <a:rPr lang="ru-RU" sz="3600" dirty="0" smtClean="0"/>
              <a:t> </a:t>
            </a:r>
            <a:r>
              <a:rPr lang="ru-RU" sz="3600" dirty="0" err="1" smtClean="0"/>
              <a:t>килмест</a:t>
            </a:r>
            <a:r>
              <a:rPr lang="ru-RU" sz="3600" dirty="0" smtClean="0"/>
              <a:t>» </a:t>
            </a:r>
            <a:r>
              <a:rPr lang="ru-RU" sz="3600" dirty="0" err="1" smtClean="0"/>
              <a:t>ваттисен</a:t>
            </a:r>
            <a:r>
              <a:rPr lang="ru-RU" sz="3600" dirty="0" smtClean="0"/>
              <a:t> </a:t>
            </a:r>
            <a:r>
              <a:rPr lang="ru-RU" sz="3600" dirty="0" err="1" smtClean="0"/>
              <a:t>сăмахĕпе</a:t>
            </a:r>
            <a:r>
              <a:rPr lang="ru-RU" sz="3600" dirty="0" smtClean="0"/>
              <a:t> </a:t>
            </a:r>
            <a:r>
              <a:rPr lang="ru-RU" sz="3600" dirty="0" err="1" smtClean="0"/>
              <a:t>кĕске</a:t>
            </a:r>
            <a:r>
              <a:rPr lang="ru-RU" sz="3600" dirty="0" smtClean="0"/>
              <a:t> </a:t>
            </a:r>
            <a:r>
              <a:rPr lang="ru-RU" sz="3600" dirty="0" err="1" smtClean="0"/>
              <a:t>сочинени</a:t>
            </a:r>
            <a:r>
              <a:rPr lang="ru-RU" sz="3600" dirty="0" smtClean="0"/>
              <a:t> </a:t>
            </a:r>
            <a:r>
              <a:rPr lang="ru-RU" sz="3600" dirty="0" err="1" smtClean="0"/>
              <a:t>çырмалла</a:t>
            </a:r>
            <a:r>
              <a:rPr lang="ru-RU" sz="3600" dirty="0" smtClean="0"/>
              <a:t>.</a:t>
            </a:r>
          </a:p>
          <a:p>
            <a:pPr marL="742950" indent="-742950">
              <a:buAutoNum type="arabicPeriod"/>
            </a:pPr>
            <a:r>
              <a:rPr lang="ru-RU" sz="3600" dirty="0" err="1" smtClean="0"/>
              <a:t>Калаври</a:t>
            </a:r>
            <a:r>
              <a:rPr lang="ru-RU" sz="3600" dirty="0" smtClean="0"/>
              <a:t> </a:t>
            </a:r>
            <a:r>
              <a:rPr lang="ru-RU" sz="3600" dirty="0" err="1" smtClean="0"/>
              <a:t>фразеологизмсене</a:t>
            </a:r>
            <a:r>
              <a:rPr lang="ru-RU" sz="3600" dirty="0" smtClean="0"/>
              <a:t> </a:t>
            </a:r>
            <a:r>
              <a:rPr lang="ru-RU" sz="3600" dirty="0" err="1" smtClean="0"/>
              <a:t>тупса</a:t>
            </a:r>
            <a:r>
              <a:rPr lang="ru-RU" sz="3600" dirty="0" smtClean="0"/>
              <a:t> </a:t>
            </a:r>
            <a:r>
              <a:rPr lang="ru-RU" sz="3600" dirty="0" err="1" smtClean="0"/>
              <a:t>çырмалла</a:t>
            </a:r>
            <a:r>
              <a:rPr lang="ru-RU" sz="3600" dirty="0" smtClean="0"/>
              <a:t>, </a:t>
            </a:r>
            <a:r>
              <a:rPr lang="ru-RU" sz="3600" dirty="0" err="1" smtClean="0"/>
              <a:t>ăнлантарса</a:t>
            </a:r>
            <a:r>
              <a:rPr lang="ru-RU" sz="3600" dirty="0" smtClean="0"/>
              <a:t> </a:t>
            </a:r>
            <a:r>
              <a:rPr lang="ru-RU" sz="3600" dirty="0" err="1" smtClean="0"/>
              <a:t>пама</a:t>
            </a:r>
            <a:r>
              <a:rPr lang="ru-RU" sz="3600" dirty="0" smtClean="0"/>
              <a:t> </a:t>
            </a:r>
            <a:r>
              <a:rPr lang="ru-RU" sz="3600" dirty="0" err="1" smtClean="0"/>
              <a:t>пĕлмелле</a:t>
            </a:r>
            <a:r>
              <a:rPr lang="ru-RU" sz="3600" dirty="0" smtClean="0"/>
              <a:t>.  </a:t>
            </a:r>
          </a:p>
          <a:p>
            <a:pPr marL="742950" indent="-742950">
              <a:buAutoNum type="arabicPeriod"/>
            </a:pPr>
            <a:endParaRPr lang="ru-RU" sz="3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491880" y="332656"/>
            <a:ext cx="24657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Киле </a:t>
            </a:r>
            <a:r>
              <a:rPr lang="ru-RU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ĕç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165</Words>
  <Application>Microsoft Office PowerPoint</Application>
  <PresentationFormat>Экран (4:3)</PresentationFormat>
  <Paragraphs>43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Ярухина</dc:creator>
  <cp:lastModifiedBy>Ярухина</cp:lastModifiedBy>
  <cp:revision>10</cp:revision>
  <dcterms:created xsi:type="dcterms:W3CDTF">2018-02-01T16:24:41Z</dcterms:created>
  <dcterms:modified xsi:type="dcterms:W3CDTF">2021-04-07T14:43:55Z</dcterms:modified>
</cp:coreProperties>
</file>