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58"/>
  </p:notesMasterIdLst>
  <p:sldIdLst>
    <p:sldId id="258" r:id="rId2"/>
    <p:sldId id="256" r:id="rId3"/>
    <p:sldId id="257" r:id="rId4"/>
    <p:sldId id="260" r:id="rId5"/>
    <p:sldId id="261" r:id="rId6"/>
    <p:sldId id="259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72" r:id="rId15"/>
    <p:sldId id="269" r:id="rId16"/>
    <p:sldId id="270" r:id="rId17"/>
    <p:sldId id="271" r:id="rId18"/>
    <p:sldId id="276" r:id="rId19"/>
    <p:sldId id="273" r:id="rId20"/>
    <p:sldId id="274" r:id="rId21"/>
    <p:sldId id="275" r:id="rId22"/>
    <p:sldId id="287" r:id="rId23"/>
    <p:sldId id="277" r:id="rId24"/>
    <p:sldId id="279" r:id="rId25"/>
    <p:sldId id="280" r:id="rId26"/>
    <p:sldId id="278" r:id="rId27"/>
    <p:sldId id="281" r:id="rId28"/>
    <p:sldId id="282" r:id="rId29"/>
    <p:sldId id="312" r:id="rId30"/>
    <p:sldId id="284" r:id="rId31"/>
    <p:sldId id="285" r:id="rId32"/>
    <p:sldId id="286" r:id="rId33"/>
    <p:sldId id="288" r:id="rId34"/>
    <p:sldId id="290" r:id="rId35"/>
    <p:sldId id="289" r:id="rId36"/>
    <p:sldId id="291" r:id="rId37"/>
    <p:sldId id="292" r:id="rId38"/>
    <p:sldId id="293" r:id="rId39"/>
    <p:sldId id="294" r:id="rId40"/>
    <p:sldId id="297" r:id="rId41"/>
    <p:sldId id="298" r:id="rId42"/>
    <p:sldId id="295" r:id="rId43"/>
    <p:sldId id="299" r:id="rId44"/>
    <p:sldId id="300" r:id="rId45"/>
    <p:sldId id="313" r:id="rId46"/>
    <p:sldId id="296" r:id="rId47"/>
    <p:sldId id="302" r:id="rId48"/>
    <p:sldId id="304" r:id="rId49"/>
    <p:sldId id="305" r:id="rId50"/>
    <p:sldId id="303" r:id="rId51"/>
    <p:sldId id="306" r:id="rId52"/>
    <p:sldId id="307" r:id="rId53"/>
    <p:sldId id="309" r:id="rId54"/>
    <p:sldId id="308" r:id="rId55"/>
    <p:sldId id="310" r:id="rId56"/>
    <p:sldId id="311" r:id="rId5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800080"/>
    <a:srgbClr val="9900CC"/>
    <a:srgbClr val="990099"/>
    <a:srgbClr val="000000"/>
    <a:srgbClr val="FF3300"/>
    <a:srgbClr val="CC66FF"/>
    <a:srgbClr val="CC3300"/>
    <a:srgbClr val="FF9966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550166-69D8-4B10-B101-42C18B0D4925}" type="datetimeFigureOut">
              <a:rPr lang="ru-RU" smtClean="0"/>
              <a:pPr/>
              <a:t>31.05.2020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42078E-D8DF-465A-9FE1-6A0DF0B03C6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5399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19536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0642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46675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02790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65432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00113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52619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55361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10247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33501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3991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06958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89047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93426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70536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69885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81053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645802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826634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399854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099134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2204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823946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407499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608418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473522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884542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068316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193949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398242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321505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728495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40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3611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947620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41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333156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42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575696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43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170706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44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581506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46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920781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47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877683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48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57639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49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669766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50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66616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51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56908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123848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52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8047759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53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813589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54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1492832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55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3613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56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25896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05760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73082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20924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0895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BCDE-2AF8-4DA2-B266-632A08FB25ED}" type="datetimeFigureOut">
              <a:rPr lang="ru-RU" smtClean="0"/>
              <a:pPr/>
              <a:t>31.05.2020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BCDE-2AF8-4DA2-B266-632A08FB25ED}" type="datetimeFigureOut">
              <a:rPr lang="ru-RU" smtClean="0"/>
              <a:pPr/>
              <a:t>31.05.2020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BCDE-2AF8-4DA2-B266-632A08FB25ED}" type="datetimeFigureOut">
              <a:rPr lang="ru-RU" smtClean="0"/>
              <a:pPr/>
              <a:t>31.05.2020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BCDE-2AF8-4DA2-B266-632A08FB25ED}" type="datetimeFigureOut">
              <a:rPr lang="ru-RU" smtClean="0"/>
              <a:pPr/>
              <a:t>31.05.2020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BCDE-2AF8-4DA2-B266-632A08FB25ED}" type="datetimeFigureOut">
              <a:rPr lang="ru-RU" smtClean="0"/>
              <a:pPr/>
              <a:t>31.05.2020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BCDE-2AF8-4DA2-B266-632A08FB25ED}" type="datetimeFigureOut">
              <a:rPr lang="ru-RU" smtClean="0"/>
              <a:pPr/>
              <a:t>31.05.2020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BCDE-2AF8-4DA2-B266-632A08FB25ED}" type="datetimeFigureOut">
              <a:rPr lang="ru-RU" smtClean="0"/>
              <a:pPr/>
              <a:t>31.05.2020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BCDE-2AF8-4DA2-B266-632A08FB25ED}" type="datetimeFigureOut">
              <a:rPr lang="ru-RU" smtClean="0"/>
              <a:pPr/>
              <a:t>31.05.2020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BCDE-2AF8-4DA2-B266-632A08FB25ED}" type="datetimeFigureOut">
              <a:rPr lang="ru-RU" smtClean="0"/>
              <a:pPr/>
              <a:t>31.05.2020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BCDE-2AF8-4DA2-B266-632A08FB25ED}" type="datetimeFigureOut">
              <a:rPr lang="ru-RU" smtClean="0"/>
              <a:pPr/>
              <a:t>31.05.2020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BCDE-2AF8-4DA2-B266-632A08FB25ED}" type="datetimeFigureOut">
              <a:rPr lang="ru-RU" smtClean="0"/>
              <a:pPr/>
              <a:t>31.05.2020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C0FBCDE-2AF8-4DA2-B266-632A08FB25ED}" type="datetimeFigureOut">
              <a:rPr lang="ru-RU" smtClean="0"/>
              <a:pPr/>
              <a:t>31.05.2020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>
    <p:zoom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23.xml"/><Relationship Id="rId18" Type="http://schemas.openxmlformats.org/officeDocument/2006/relationships/slide" Target="slide50.xml"/><Relationship Id="rId26" Type="http://schemas.openxmlformats.org/officeDocument/2006/relationships/slide" Target="slide32.xml"/><Relationship Id="rId39" Type="http://schemas.openxmlformats.org/officeDocument/2006/relationships/slide" Target="slide29.xml"/><Relationship Id="rId21" Type="http://schemas.openxmlformats.org/officeDocument/2006/relationships/slide" Target="slide37.xml"/><Relationship Id="rId34" Type="http://schemas.openxmlformats.org/officeDocument/2006/relationships/slide" Target="slide34.xml"/><Relationship Id="rId42" Type="http://schemas.openxmlformats.org/officeDocument/2006/relationships/slide" Target="slide7.xml"/><Relationship Id="rId47" Type="http://schemas.openxmlformats.org/officeDocument/2006/relationships/slide" Target="slide4.xml"/><Relationship Id="rId50" Type="http://schemas.openxmlformats.org/officeDocument/2006/relationships/slide" Target="slide20.xml"/><Relationship Id="rId55" Type="http://schemas.openxmlformats.org/officeDocument/2006/relationships/slide" Target="slide19.xml"/><Relationship Id="rId7" Type="http://schemas.openxmlformats.org/officeDocument/2006/relationships/slide" Target="slide14.xml"/><Relationship Id="rId12" Type="http://schemas.openxmlformats.org/officeDocument/2006/relationships/slide" Target="slide15.xml"/><Relationship Id="rId17" Type="http://schemas.openxmlformats.org/officeDocument/2006/relationships/slide" Target="slide47.xml"/><Relationship Id="rId25" Type="http://schemas.openxmlformats.org/officeDocument/2006/relationships/slide" Target="slide9.xml"/><Relationship Id="rId33" Type="http://schemas.openxmlformats.org/officeDocument/2006/relationships/slide" Target="slide22.xml"/><Relationship Id="rId38" Type="http://schemas.openxmlformats.org/officeDocument/2006/relationships/slide" Target="slide35.xml"/><Relationship Id="rId46" Type="http://schemas.openxmlformats.org/officeDocument/2006/relationships/slide" Target="slide24.xml"/><Relationship Id="rId2" Type="http://schemas.openxmlformats.org/officeDocument/2006/relationships/notesSlide" Target="../notesSlides/notesSlide1.xml"/><Relationship Id="rId16" Type="http://schemas.openxmlformats.org/officeDocument/2006/relationships/slide" Target="slide42.xml"/><Relationship Id="rId20" Type="http://schemas.openxmlformats.org/officeDocument/2006/relationships/slide" Target="slide51.xml"/><Relationship Id="rId29" Type="http://schemas.openxmlformats.org/officeDocument/2006/relationships/slide" Target="slide44.xml"/><Relationship Id="rId41" Type="http://schemas.openxmlformats.org/officeDocument/2006/relationships/slide" Target="slide8.xml"/><Relationship Id="rId54" Type="http://schemas.openxmlformats.org/officeDocument/2006/relationships/slide" Target="slide3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3.xml"/><Relationship Id="rId11" Type="http://schemas.openxmlformats.org/officeDocument/2006/relationships/slide" Target="slide16.xml"/><Relationship Id="rId24" Type="http://schemas.openxmlformats.org/officeDocument/2006/relationships/slide" Target="slide45.xml"/><Relationship Id="rId32" Type="http://schemas.openxmlformats.org/officeDocument/2006/relationships/slide" Target="slide33.xml"/><Relationship Id="rId37" Type="http://schemas.openxmlformats.org/officeDocument/2006/relationships/slide" Target="slide31.xml"/><Relationship Id="rId40" Type="http://schemas.openxmlformats.org/officeDocument/2006/relationships/slide" Target="slide5.xml"/><Relationship Id="rId45" Type="http://schemas.openxmlformats.org/officeDocument/2006/relationships/slide" Target="slide26.xml"/><Relationship Id="rId53" Type="http://schemas.openxmlformats.org/officeDocument/2006/relationships/slide" Target="slide6.xml"/><Relationship Id="rId5" Type="http://schemas.openxmlformats.org/officeDocument/2006/relationships/slide" Target="slide56.xml"/><Relationship Id="rId15" Type="http://schemas.openxmlformats.org/officeDocument/2006/relationships/slide" Target="slide39.xml"/><Relationship Id="rId23" Type="http://schemas.openxmlformats.org/officeDocument/2006/relationships/slide" Target="slide46.xml"/><Relationship Id="rId28" Type="http://schemas.openxmlformats.org/officeDocument/2006/relationships/slide" Target="slide40.xml"/><Relationship Id="rId36" Type="http://schemas.openxmlformats.org/officeDocument/2006/relationships/slide" Target="slide41.xml"/><Relationship Id="rId49" Type="http://schemas.openxmlformats.org/officeDocument/2006/relationships/slide" Target="slide28.xml"/><Relationship Id="rId57" Type="http://schemas.openxmlformats.org/officeDocument/2006/relationships/slide" Target="slide27.xml"/><Relationship Id="rId10" Type="http://schemas.openxmlformats.org/officeDocument/2006/relationships/slide" Target="slide12.xml"/><Relationship Id="rId19" Type="http://schemas.openxmlformats.org/officeDocument/2006/relationships/slide" Target="slide48.xml"/><Relationship Id="rId31" Type="http://schemas.openxmlformats.org/officeDocument/2006/relationships/slide" Target="slide54.xml"/><Relationship Id="rId44" Type="http://schemas.openxmlformats.org/officeDocument/2006/relationships/slide" Target="slide21.xml"/><Relationship Id="rId52" Type="http://schemas.openxmlformats.org/officeDocument/2006/relationships/slide" Target="slide25.xml"/><Relationship Id="rId4" Type="http://schemas.openxmlformats.org/officeDocument/2006/relationships/slide" Target="slide55.xml"/><Relationship Id="rId9" Type="http://schemas.openxmlformats.org/officeDocument/2006/relationships/slide" Target="slide10.xml"/><Relationship Id="rId14" Type="http://schemas.openxmlformats.org/officeDocument/2006/relationships/slide" Target="slide38.xml"/><Relationship Id="rId22" Type="http://schemas.openxmlformats.org/officeDocument/2006/relationships/slide" Target="slide36.xml"/><Relationship Id="rId27" Type="http://schemas.openxmlformats.org/officeDocument/2006/relationships/slide" Target="slide52.xml"/><Relationship Id="rId30" Type="http://schemas.openxmlformats.org/officeDocument/2006/relationships/slide" Target="slide53.xml"/><Relationship Id="rId35" Type="http://schemas.openxmlformats.org/officeDocument/2006/relationships/slide" Target="slide43.xml"/><Relationship Id="rId43" Type="http://schemas.openxmlformats.org/officeDocument/2006/relationships/slide" Target="slide18.xml"/><Relationship Id="rId48" Type="http://schemas.openxmlformats.org/officeDocument/2006/relationships/slide" Target="slide11.xml"/><Relationship Id="rId56" Type="http://schemas.openxmlformats.org/officeDocument/2006/relationships/slide" Target="slide17.xml"/><Relationship Id="rId8" Type="http://schemas.openxmlformats.org/officeDocument/2006/relationships/slide" Target="slide3.xml"/><Relationship Id="rId51" Type="http://schemas.openxmlformats.org/officeDocument/2006/relationships/slide" Target="slide49.xml"/><Relationship Id="rId3" Type="http://schemas.openxmlformats.org/officeDocument/2006/relationships/image" Target="../media/image2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827584" y="2348880"/>
            <a:ext cx="7902050" cy="33661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11500" b="1" i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074" name="Picture 2" descr="https://s1.1zoom.ru/big7/590/Sailing_Ships_Sea_Sky_3375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352" y="1"/>
            <a:ext cx="916516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660648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500" b="1" i="1" dirty="0">
                <a:solidFill>
                  <a:srgbClr val="05E0D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Морской </a:t>
            </a:r>
            <a:br>
              <a:rPr lang="ru-RU" sz="11500" b="1" i="1" dirty="0">
                <a:solidFill>
                  <a:srgbClr val="05E0D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</a:br>
            <a:r>
              <a:rPr lang="ru-RU" sz="11500" b="1" i="1" dirty="0">
                <a:solidFill>
                  <a:srgbClr val="05E0D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бой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5786454"/>
            <a:ext cx="21002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бюджет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" name="Рисунок 5" descr="https://ds05.infourok.ru/uploads/ex/11d7/00093996-88adf88c/4/img6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3" y="404664"/>
            <a:ext cx="8072494" cy="52515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857232"/>
            <a:ext cx="850112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Олег решил открыть вклад в банке «Промсвязьбанк» на сумму 100 000 рублей по ставке 8% годовых. Какую сумму получит Олег при закрытии вклада через 4 года при условии ежегодной капитализации процентов? 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5429264"/>
            <a:ext cx="39356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tx2">
                    <a:lumMod val="50000"/>
                  </a:schemeClr>
                </a:solidFill>
              </a:rPr>
              <a:t>136049 рублей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285728"/>
            <a:ext cx="857256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Из предложенных слов и фраз составьте известные пословицы и поговорки :</a:t>
            </a:r>
          </a:p>
          <a:p>
            <a:r>
              <a:rPr lang="ru-RU" sz="3200" dirty="0"/>
              <a:t> 1___; 2___; 3___; 4____.</a:t>
            </a:r>
          </a:p>
          <a:p>
            <a:r>
              <a:rPr lang="ru-RU" sz="3200" dirty="0"/>
              <a:t> </a:t>
            </a:r>
          </a:p>
          <a:p>
            <a:r>
              <a:rPr lang="ru-RU" sz="3200" dirty="0"/>
              <a:t>1. Уговор а) ума не купишь.</a:t>
            </a:r>
          </a:p>
          <a:p>
            <a:r>
              <a:rPr lang="ru-RU" sz="3200" dirty="0"/>
              <a:t>2. Денег наживёшь б) платежом красен.</a:t>
            </a:r>
          </a:p>
          <a:p>
            <a:r>
              <a:rPr lang="ru-RU" sz="3200" dirty="0"/>
              <a:t>3. на деньги в) - без нужды проживёшь.</a:t>
            </a:r>
          </a:p>
          <a:p>
            <a:r>
              <a:rPr lang="ru-RU" sz="3200" dirty="0"/>
              <a:t>4. Долг г) дороже денег.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7158" y="5572140"/>
            <a:ext cx="23038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tx2">
                    <a:lumMod val="50000"/>
                  </a:schemeClr>
                </a:solidFill>
              </a:rPr>
              <a:t>г, в, а, б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2844" y="0"/>
            <a:ext cx="846160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</a:t>
            </a:r>
            <a:r>
              <a:rPr lang="ru-RU" sz="3200" dirty="0"/>
              <a:t>При покупке товаров в магазине на сумму 1200 рублей, часть товаров облагалась налогом на добавленную стоимость (НДС) по ставке – 10%, а часть по ставке – 20%. Общая сумма НДС всех товаров составила 160 рублей. Определите стоимость: </a:t>
            </a:r>
            <a:endParaRPr lang="ru-RU" sz="3200" dirty="0" smtClean="0"/>
          </a:p>
          <a:p>
            <a:r>
              <a:rPr lang="ru-RU" sz="3200" dirty="0" smtClean="0"/>
              <a:t>А</a:t>
            </a:r>
            <a:r>
              <a:rPr lang="ru-RU" sz="3200" dirty="0"/>
              <a:t>. Товаров, которые облагаются НДС по ставке 10%. </a:t>
            </a:r>
            <a:endParaRPr lang="ru-RU" sz="3200" dirty="0" smtClean="0"/>
          </a:p>
          <a:p>
            <a:r>
              <a:rPr lang="ru-RU" sz="3200" dirty="0" smtClean="0"/>
              <a:t>Б</a:t>
            </a:r>
            <a:r>
              <a:rPr lang="ru-RU" sz="3200" dirty="0"/>
              <a:t>. Товаров, которые облагаются НДС по ставке 20%.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5211561"/>
            <a:ext cx="75608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tx2">
                    <a:lumMod val="50000"/>
                  </a:schemeClr>
                </a:solidFill>
              </a:rPr>
              <a:t>А. 800 рублей, Б. 400 рублей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5500702"/>
            <a:ext cx="301556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стоимость</a:t>
            </a:r>
            <a:endParaRPr lang="ru-RU" sz="44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" name="Рисунок 4" descr="https://ds05.infourok.ru/uploads/ex/0f3a/00098519-7addbf08/hello_html_4e8eb5ac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7920880" cy="31683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82626" y="476672"/>
            <a:ext cx="848186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Стоимость квартиры 3 200 000 рублей, страховая сумма по договору 2 500 000 рублей, страховой тариф 0,5%. Рассчитайте страховую премию. </a:t>
            </a:r>
            <a:endParaRPr lang="ru-RU" sz="4400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5786454"/>
            <a:ext cx="36343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tx2">
                    <a:lumMod val="50000"/>
                  </a:schemeClr>
                </a:solidFill>
              </a:rPr>
              <a:t>12500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рублей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332656"/>
            <a:ext cx="85347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Дедушка Юли захотел приобрести мебель для дома и решил обменять имеющиеся 1300 долларов США. Обменный курс банка «ФК Открытие», где дедушка Юли решил обменять свои доллары: курс покупки – 62,75 рублей/доллар, курс продажи – 64,75 рублей/доллар. Определите, какую сумму в рублях получит дедушка Юли, если никакие другие комиссии за обмен валюты банком не предусмотрены. 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71472" y="5715016"/>
            <a:ext cx="36343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tx2">
                    <a:lumMod val="50000"/>
                  </a:schemeClr>
                </a:solidFill>
              </a:rPr>
              <a:t>81575 рублей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476672"/>
            <a:ext cx="831986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На валютной бирже курс доллара США к рублю вначале вырос на 20%, а затем снизился на 20%, за этот же период курс евро к рублю сначала вырос на 10%, а затем снизился на 10%. Выросла или снизилась стоимость доллара США относительно евро за этот период? На сколько процентов?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034" y="5715016"/>
            <a:ext cx="64027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solidFill>
                  <a:schemeClr val="tx2">
                    <a:lumMod val="50000"/>
                  </a:schemeClr>
                </a:solidFill>
              </a:rPr>
              <a:t>снизился примерно на 3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%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5643578"/>
            <a:ext cx="333296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ликвидность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" name="Рисунок 9" descr="https://lh5.googleusercontent.com/aTTPGdTc5HpSapjjfSImGVkO-epi6YEJ5-MqaUH6lj1Pg8Bkx4Ac3T903vdKNGxmsbJOsVGlCPVuxP4O1VlAhENWU5A-TnMefHC_lG3vJL7Wm8ErLwTm8-UG=s80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548680"/>
            <a:ext cx="8032976" cy="45365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332656"/>
            <a:ext cx="876340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Папа Леонида, частный предприниматель, </a:t>
            </a:r>
            <a:endParaRPr lang="ru-RU" sz="2800" dirty="0" smtClean="0"/>
          </a:p>
          <a:p>
            <a:r>
              <a:rPr lang="ru-RU" sz="2800" dirty="0" smtClean="0"/>
              <a:t>занимается </a:t>
            </a:r>
            <a:r>
              <a:rPr lang="ru-RU" sz="2800" dirty="0"/>
              <a:t>бурением скважин и рытьем </a:t>
            </a:r>
            <a:r>
              <a:rPr lang="ru-RU" sz="2800" dirty="0" smtClean="0"/>
              <a:t>колодцев  </a:t>
            </a:r>
            <a:r>
              <a:rPr lang="ru-RU" sz="2800" dirty="0"/>
              <a:t>на дачных участках. С одним из </a:t>
            </a:r>
            <a:r>
              <a:rPr lang="ru-RU" sz="2800" dirty="0" smtClean="0"/>
              <a:t>садовых  </a:t>
            </a:r>
            <a:r>
              <a:rPr lang="ru-RU" sz="2800" dirty="0"/>
              <a:t>товариществ он заключил договор на рытье </a:t>
            </a:r>
            <a:r>
              <a:rPr lang="ru-RU" sz="2800" dirty="0" smtClean="0"/>
              <a:t>колодца  </a:t>
            </a:r>
            <a:r>
              <a:rPr lang="ru-RU" sz="2800" dirty="0"/>
              <a:t>глубиной 16 метров. Определите сумму, которую </a:t>
            </a:r>
            <a:r>
              <a:rPr lang="ru-RU" sz="2800" dirty="0" smtClean="0"/>
              <a:t>заплатит частному </a:t>
            </a:r>
            <a:r>
              <a:rPr lang="ru-RU" sz="2800" dirty="0"/>
              <a:t>предприятию садовое </a:t>
            </a:r>
            <a:endParaRPr lang="ru-RU" sz="2800" dirty="0" smtClean="0"/>
          </a:p>
          <a:p>
            <a:r>
              <a:rPr lang="ru-RU" sz="2800" dirty="0" smtClean="0"/>
              <a:t>товарищество</a:t>
            </a:r>
            <a:r>
              <a:rPr lang="ru-RU" sz="2800" dirty="0"/>
              <a:t>, </a:t>
            </a:r>
            <a:r>
              <a:rPr lang="ru-RU" sz="2800" dirty="0" smtClean="0"/>
              <a:t>если </a:t>
            </a:r>
            <a:r>
              <a:rPr lang="ru-RU" sz="2800" dirty="0"/>
              <a:t>первый </a:t>
            </a:r>
            <a:r>
              <a:rPr lang="ru-RU" sz="2800" dirty="0" smtClean="0"/>
              <a:t>метр </a:t>
            </a:r>
            <a:r>
              <a:rPr lang="ru-RU" sz="2800" dirty="0"/>
              <a:t>колодца по договору стоит 5000 рублей, </a:t>
            </a:r>
            <a:r>
              <a:rPr lang="ru-RU" sz="2800" dirty="0" smtClean="0"/>
              <a:t>а </a:t>
            </a:r>
            <a:r>
              <a:rPr lang="ru-RU" sz="2800" dirty="0"/>
              <a:t>каждый следующий метр – </a:t>
            </a:r>
            <a:r>
              <a:rPr lang="ru-RU" sz="2800" dirty="0" smtClean="0"/>
              <a:t> на </a:t>
            </a:r>
            <a:r>
              <a:rPr lang="ru-RU" sz="2800" dirty="0"/>
              <a:t>2100 </a:t>
            </a:r>
            <a:r>
              <a:rPr lang="ru-RU" sz="2800" dirty="0" smtClean="0"/>
              <a:t>рублей  </a:t>
            </a:r>
            <a:r>
              <a:rPr lang="ru-RU" sz="2800" dirty="0"/>
              <a:t>больше, чем предыдущий.  </a:t>
            </a:r>
          </a:p>
          <a:p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32" name="Группа 31"/>
          <p:cNvGrpSpPr/>
          <p:nvPr/>
        </p:nvGrpSpPr>
        <p:grpSpPr>
          <a:xfrm>
            <a:off x="1043608" y="4653136"/>
            <a:ext cx="4320480" cy="1151805"/>
            <a:chOff x="5143504" y="2714620"/>
            <a:chExt cx="2756499" cy="4576396"/>
          </a:xfrm>
        </p:grpSpPr>
        <p:sp>
          <p:nvSpPr>
            <p:cNvPr id="35" name="Прямоугольник 34"/>
            <p:cNvSpPr/>
            <p:nvPr/>
          </p:nvSpPr>
          <p:spPr>
            <a:xfrm>
              <a:off x="7643834" y="3786190"/>
              <a:ext cx="18473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ru-RU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5143505" y="4478416"/>
              <a:ext cx="2571766" cy="28126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4000" b="1" dirty="0" smtClean="0">
                  <a:solidFill>
                    <a:schemeClr val="bg2">
                      <a:lumMod val="1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332000 рублей</a:t>
              </a:r>
              <a:endParaRPr lang="ru-RU" sz="4000" b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6429388" y="2714620"/>
              <a:ext cx="18473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ru-RU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7715272" y="2714620"/>
              <a:ext cx="18473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ru-RU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5143504" y="2714620"/>
              <a:ext cx="18473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ru-RU" sz="32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7643834" y="4929198"/>
              <a:ext cx="18473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ru-RU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Рисунок 128" descr="Корабль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2643182"/>
            <a:ext cx="714380" cy="500066"/>
          </a:xfrm>
          <a:prstGeom prst="rect">
            <a:avLst/>
          </a:prstGeom>
        </p:spPr>
      </p:pic>
      <p:pic>
        <p:nvPicPr>
          <p:cNvPr id="128" name="Рисунок 127" descr="Корабль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4929198"/>
            <a:ext cx="714380" cy="500066"/>
          </a:xfrm>
          <a:prstGeom prst="rect">
            <a:avLst/>
          </a:prstGeom>
        </p:spPr>
      </p:pic>
      <p:pic>
        <p:nvPicPr>
          <p:cNvPr id="127" name="Рисунок 126" descr="Корабль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174" y="2071678"/>
            <a:ext cx="714380" cy="500066"/>
          </a:xfrm>
          <a:prstGeom prst="rect">
            <a:avLst/>
          </a:prstGeom>
        </p:spPr>
      </p:pic>
      <p:pic>
        <p:nvPicPr>
          <p:cNvPr id="126" name="Рисунок 125" descr="Корабль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174" y="2643182"/>
            <a:ext cx="714380" cy="50006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71538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Прямоугольник 25">
            <a:hlinkClick r:id="rId4" action="ppaction://hlinksldjump"/>
          </p:cNvPr>
          <p:cNvSpPr/>
          <p:nvPr/>
        </p:nvSpPr>
        <p:spPr>
          <a:xfrm>
            <a:off x="1071538" y="92867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857356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643174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428992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214810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000628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786446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572264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7358082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8143900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85720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285720" y="928670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85720" y="1500174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85720" y="2071678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285720" y="2643182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16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85720" y="321468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85720" y="3786190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85720" y="4357694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 anchorCtr="1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85720" y="4929198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 anchorCtr="1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28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ru-RU" sz="28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85720" y="5500702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tIns="36000"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85720" y="607220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 action="ppaction://hlinksldjump"/>
              </a:rPr>
              <a:t>10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Прямоугольник 47">
            <a:hlinkClick r:id="rId4" action="ppaction://hlinksldjump"/>
          </p:cNvPr>
          <p:cNvSpPr/>
          <p:nvPr/>
        </p:nvSpPr>
        <p:spPr>
          <a:xfrm>
            <a:off x="1857356" y="92867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9" name="Прямоугольник 48">
            <a:hlinkClick r:id="rId4" action="ppaction://hlinksldjump"/>
          </p:cNvPr>
          <p:cNvSpPr/>
          <p:nvPr/>
        </p:nvSpPr>
        <p:spPr>
          <a:xfrm>
            <a:off x="3428992" y="92867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50" name="Прямоугольник 49">
            <a:hlinkClick r:id="rId4" action="ppaction://hlinksldjump"/>
          </p:cNvPr>
          <p:cNvSpPr/>
          <p:nvPr/>
        </p:nvSpPr>
        <p:spPr>
          <a:xfrm>
            <a:off x="2643174" y="92867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52" name="Прямоугольник 51">
            <a:hlinkClick r:id="rId6" action="ppaction://hlinksldjump"/>
          </p:cNvPr>
          <p:cNvSpPr/>
          <p:nvPr/>
        </p:nvSpPr>
        <p:spPr>
          <a:xfrm>
            <a:off x="4214810" y="92867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53" name="Прямоугольник 52">
            <a:hlinkClick r:id="rId7" action="ppaction://hlinksldjump"/>
          </p:cNvPr>
          <p:cNvSpPr/>
          <p:nvPr/>
        </p:nvSpPr>
        <p:spPr>
          <a:xfrm>
            <a:off x="5786446" y="92867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54" name="Прямоугольник 53">
            <a:hlinkClick r:id="rId4" action="ppaction://hlinksldjump"/>
          </p:cNvPr>
          <p:cNvSpPr/>
          <p:nvPr/>
        </p:nvSpPr>
        <p:spPr>
          <a:xfrm>
            <a:off x="6572264" y="92867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55" name="Прямоугольник 54">
            <a:hlinkClick r:id="rId4" action="ppaction://hlinksldjump"/>
          </p:cNvPr>
          <p:cNvSpPr/>
          <p:nvPr/>
        </p:nvSpPr>
        <p:spPr>
          <a:xfrm>
            <a:off x="7358082" y="92867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56" name="Прямоугольник 55">
            <a:hlinkClick r:id="rId4" action="ppaction://hlinksldjump"/>
          </p:cNvPr>
          <p:cNvSpPr/>
          <p:nvPr/>
        </p:nvSpPr>
        <p:spPr>
          <a:xfrm>
            <a:off x="8143900" y="92867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57" name="Прямоугольник 56">
            <a:hlinkClick r:id="rId4" action="ppaction://hlinksldjump"/>
          </p:cNvPr>
          <p:cNvSpPr/>
          <p:nvPr/>
        </p:nvSpPr>
        <p:spPr>
          <a:xfrm>
            <a:off x="1071538" y="150017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58" name="Прямоугольник 57">
            <a:hlinkClick r:id="rId8" action="ppaction://hlinksldjump"/>
          </p:cNvPr>
          <p:cNvSpPr/>
          <p:nvPr/>
        </p:nvSpPr>
        <p:spPr>
          <a:xfrm>
            <a:off x="1857356" y="150017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59" name="Прямоугольник 58">
            <a:hlinkClick r:id="rId9" action="ppaction://hlinksldjump"/>
          </p:cNvPr>
          <p:cNvSpPr/>
          <p:nvPr/>
        </p:nvSpPr>
        <p:spPr>
          <a:xfrm>
            <a:off x="3428992" y="150017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60" name="Прямоугольник 59">
            <a:hlinkClick r:id="rId10" action="ppaction://hlinksldjump"/>
          </p:cNvPr>
          <p:cNvSpPr/>
          <p:nvPr/>
        </p:nvSpPr>
        <p:spPr>
          <a:xfrm>
            <a:off x="2643174" y="150017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61" name="Прямоугольник 60">
            <a:hlinkClick r:id="rId11" action="ppaction://hlinksldjump"/>
          </p:cNvPr>
          <p:cNvSpPr/>
          <p:nvPr/>
        </p:nvSpPr>
        <p:spPr>
          <a:xfrm>
            <a:off x="5000628" y="150017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62" name="Прямоугольник 61">
            <a:hlinkClick r:id="rId12" action="ppaction://hlinksldjump"/>
          </p:cNvPr>
          <p:cNvSpPr/>
          <p:nvPr/>
        </p:nvSpPr>
        <p:spPr>
          <a:xfrm>
            <a:off x="4214810" y="150017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64" name="Прямоугольник 63">
            <a:hlinkClick r:id="rId4" action="ppaction://hlinksldjump"/>
          </p:cNvPr>
          <p:cNvSpPr/>
          <p:nvPr/>
        </p:nvSpPr>
        <p:spPr>
          <a:xfrm>
            <a:off x="7358082" y="150017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65" name="Прямоугольник 64">
            <a:hlinkClick r:id="rId13" action="ppaction://hlinksldjump"/>
          </p:cNvPr>
          <p:cNvSpPr/>
          <p:nvPr/>
        </p:nvSpPr>
        <p:spPr>
          <a:xfrm>
            <a:off x="5786446" y="321468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66" name="Прямоугольник 65">
            <a:hlinkClick r:id="rId4" action="ppaction://hlinksldjump"/>
          </p:cNvPr>
          <p:cNvSpPr/>
          <p:nvPr/>
        </p:nvSpPr>
        <p:spPr>
          <a:xfrm>
            <a:off x="8143900" y="150017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67" name="Прямоугольник 66">
            <a:hlinkClick r:id="rId4" action="ppaction://hlinksldjump"/>
          </p:cNvPr>
          <p:cNvSpPr/>
          <p:nvPr/>
        </p:nvSpPr>
        <p:spPr>
          <a:xfrm>
            <a:off x="1071538" y="607220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68" name="Прямоугольник 67">
            <a:hlinkClick r:id="rId4" action="ppaction://hlinksldjump"/>
          </p:cNvPr>
          <p:cNvSpPr/>
          <p:nvPr/>
        </p:nvSpPr>
        <p:spPr>
          <a:xfrm>
            <a:off x="1857356" y="607220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69" name="Прямоугольник 68">
            <a:hlinkClick r:id="rId4" action="ppaction://hlinksldjump"/>
          </p:cNvPr>
          <p:cNvSpPr/>
          <p:nvPr/>
        </p:nvSpPr>
        <p:spPr>
          <a:xfrm>
            <a:off x="3428992" y="607220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70" name="Прямоугольник 69">
            <a:hlinkClick r:id="rId4" action="ppaction://hlinksldjump"/>
          </p:cNvPr>
          <p:cNvSpPr/>
          <p:nvPr/>
        </p:nvSpPr>
        <p:spPr>
          <a:xfrm>
            <a:off x="2643174" y="607220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71" name="Прямоугольник 70">
            <a:hlinkClick r:id="rId4" action="ppaction://hlinksldjump"/>
          </p:cNvPr>
          <p:cNvSpPr/>
          <p:nvPr/>
        </p:nvSpPr>
        <p:spPr>
          <a:xfrm>
            <a:off x="5000628" y="607220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72" name="Прямоугольник 71">
            <a:hlinkClick r:id="rId4" action="ppaction://hlinksldjump"/>
          </p:cNvPr>
          <p:cNvSpPr/>
          <p:nvPr/>
        </p:nvSpPr>
        <p:spPr>
          <a:xfrm>
            <a:off x="4214810" y="607220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73" name="Прямоугольник 72">
            <a:hlinkClick r:id="rId14" action="ppaction://hlinksldjump"/>
          </p:cNvPr>
          <p:cNvSpPr/>
          <p:nvPr/>
        </p:nvSpPr>
        <p:spPr>
          <a:xfrm>
            <a:off x="5786446" y="607220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74" name="Прямоугольник 73">
            <a:hlinkClick r:id="rId15" action="ppaction://hlinksldjump"/>
          </p:cNvPr>
          <p:cNvSpPr/>
          <p:nvPr/>
        </p:nvSpPr>
        <p:spPr>
          <a:xfrm>
            <a:off x="6572264" y="607220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75" name="Прямоугольник 74">
            <a:hlinkClick r:id="rId16" action="ppaction://hlinksldjump"/>
          </p:cNvPr>
          <p:cNvSpPr/>
          <p:nvPr/>
        </p:nvSpPr>
        <p:spPr>
          <a:xfrm>
            <a:off x="7358082" y="607220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76" name="Прямоугольник 75">
            <a:hlinkClick r:id="rId4" action="ppaction://hlinksldjump"/>
          </p:cNvPr>
          <p:cNvSpPr/>
          <p:nvPr/>
        </p:nvSpPr>
        <p:spPr>
          <a:xfrm>
            <a:off x="8143900" y="607220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77" name="Прямоугольник 76">
            <a:hlinkClick r:id="rId17" action="ppaction://hlinksldjump"/>
          </p:cNvPr>
          <p:cNvSpPr/>
          <p:nvPr/>
        </p:nvSpPr>
        <p:spPr>
          <a:xfrm>
            <a:off x="1071538" y="550070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78" name="Прямоугольник 77">
            <a:hlinkClick r:id="rId18" action="ppaction://hlinksldjump"/>
          </p:cNvPr>
          <p:cNvSpPr/>
          <p:nvPr/>
        </p:nvSpPr>
        <p:spPr>
          <a:xfrm>
            <a:off x="1857356" y="550070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80" name="Прямоугольник 79">
            <a:hlinkClick r:id="rId19" action="ppaction://hlinksldjump"/>
          </p:cNvPr>
          <p:cNvSpPr/>
          <p:nvPr/>
        </p:nvSpPr>
        <p:spPr>
          <a:xfrm>
            <a:off x="2643174" y="550070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81" name="Прямоугольник 80">
            <a:hlinkClick r:id="rId4" action="ppaction://hlinksldjump"/>
          </p:cNvPr>
          <p:cNvSpPr/>
          <p:nvPr/>
        </p:nvSpPr>
        <p:spPr>
          <a:xfrm>
            <a:off x="5000628" y="550070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82" name="Прямоугольник 81">
            <a:hlinkClick r:id="rId20" action="ppaction://hlinksldjump"/>
          </p:cNvPr>
          <p:cNvSpPr/>
          <p:nvPr/>
        </p:nvSpPr>
        <p:spPr>
          <a:xfrm>
            <a:off x="4214810" y="550070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83" name="Прямоугольник 82">
            <a:hlinkClick r:id="rId21" action="ppaction://hlinksldjump"/>
          </p:cNvPr>
          <p:cNvSpPr/>
          <p:nvPr/>
        </p:nvSpPr>
        <p:spPr>
          <a:xfrm>
            <a:off x="5786446" y="550070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84" name="Прямоугольник 83">
            <a:hlinkClick r:id="rId22" action="ppaction://hlinksldjump"/>
          </p:cNvPr>
          <p:cNvSpPr/>
          <p:nvPr/>
        </p:nvSpPr>
        <p:spPr>
          <a:xfrm>
            <a:off x="5786446" y="492919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85" name="Прямоугольник 84">
            <a:hlinkClick r:id="rId23" action="ppaction://hlinksldjump"/>
          </p:cNvPr>
          <p:cNvSpPr/>
          <p:nvPr/>
        </p:nvSpPr>
        <p:spPr>
          <a:xfrm>
            <a:off x="7358082" y="550070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86" name="Прямоугольник 85">
            <a:hlinkClick r:id="rId4" action="ppaction://hlinksldjump"/>
          </p:cNvPr>
          <p:cNvSpPr/>
          <p:nvPr/>
        </p:nvSpPr>
        <p:spPr>
          <a:xfrm>
            <a:off x="8143900" y="550070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87" name="Прямоугольник 86">
            <a:hlinkClick r:id="rId24" action="ppaction://hlinksldjump"/>
          </p:cNvPr>
          <p:cNvSpPr/>
          <p:nvPr/>
        </p:nvSpPr>
        <p:spPr>
          <a:xfrm>
            <a:off x="1071538" y="492919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88" name="Прямоугольник 87">
            <a:hlinkClick r:id="rId25" action="ppaction://hlinksldjump"/>
          </p:cNvPr>
          <p:cNvSpPr/>
          <p:nvPr/>
        </p:nvSpPr>
        <p:spPr>
          <a:xfrm>
            <a:off x="3428992" y="264318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89" name="Прямоугольник 88">
            <a:hlinkClick r:id="rId26" action="ppaction://hlinksldjump"/>
          </p:cNvPr>
          <p:cNvSpPr/>
          <p:nvPr/>
        </p:nvSpPr>
        <p:spPr>
          <a:xfrm>
            <a:off x="3428992" y="435769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91" name="Прямоугольник 90">
            <a:hlinkClick r:id="rId4" action="ppaction://hlinksldjump"/>
          </p:cNvPr>
          <p:cNvSpPr/>
          <p:nvPr/>
        </p:nvSpPr>
        <p:spPr>
          <a:xfrm>
            <a:off x="5000628" y="492919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92" name="Прямоугольник 91">
            <a:hlinkClick r:id="rId27" action="ppaction://hlinksldjump"/>
          </p:cNvPr>
          <p:cNvSpPr/>
          <p:nvPr/>
        </p:nvSpPr>
        <p:spPr>
          <a:xfrm>
            <a:off x="4214810" y="492919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95" name="Прямоугольник 94">
            <a:hlinkClick r:id="rId28" action="ppaction://hlinksldjump"/>
          </p:cNvPr>
          <p:cNvSpPr/>
          <p:nvPr/>
        </p:nvSpPr>
        <p:spPr>
          <a:xfrm>
            <a:off x="7358082" y="492919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96" name="Прямоугольник 95">
            <a:hlinkClick r:id="rId4" action="ppaction://hlinksldjump"/>
          </p:cNvPr>
          <p:cNvSpPr/>
          <p:nvPr/>
        </p:nvSpPr>
        <p:spPr>
          <a:xfrm>
            <a:off x="8143900" y="492919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97" name="Прямоугольник 96">
            <a:hlinkClick r:id="rId29" action="ppaction://hlinksldjump"/>
          </p:cNvPr>
          <p:cNvSpPr/>
          <p:nvPr/>
        </p:nvSpPr>
        <p:spPr>
          <a:xfrm>
            <a:off x="1071538" y="435769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98" name="Прямоугольник 97">
            <a:hlinkClick r:id="rId30" action="ppaction://hlinksldjump"/>
          </p:cNvPr>
          <p:cNvSpPr/>
          <p:nvPr/>
        </p:nvSpPr>
        <p:spPr>
          <a:xfrm>
            <a:off x="1857356" y="435769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00" name="Прямоугольник 99">
            <a:hlinkClick r:id="rId31" action="ppaction://hlinksldjump"/>
          </p:cNvPr>
          <p:cNvSpPr/>
          <p:nvPr/>
        </p:nvSpPr>
        <p:spPr>
          <a:xfrm>
            <a:off x="2643174" y="435769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01" name="Прямоугольник 100">
            <a:hlinkClick r:id="rId32" action="ppaction://hlinksldjump"/>
          </p:cNvPr>
          <p:cNvSpPr/>
          <p:nvPr/>
        </p:nvSpPr>
        <p:spPr>
          <a:xfrm>
            <a:off x="5000628" y="435769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02" name="Прямоугольник 101">
            <a:hlinkClick r:id="rId33" action="ppaction://hlinksldjump"/>
          </p:cNvPr>
          <p:cNvSpPr/>
          <p:nvPr/>
        </p:nvSpPr>
        <p:spPr>
          <a:xfrm>
            <a:off x="4214810" y="435769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03" name="Прямоугольник 102">
            <a:hlinkClick r:id="rId34" action="ppaction://hlinksldjump"/>
          </p:cNvPr>
          <p:cNvSpPr/>
          <p:nvPr/>
        </p:nvSpPr>
        <p:spPr>
          <a:xfrm>
            <a:off x="5786446" y="435769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04" name="Прямоугольник 103">
            <a:hlinkClick r:id="rId35" action="ppaction://hlinksldjump"/>
          </p:cNvPr>
          <p:cNvSpPr/>
          <p:nvPr/>
        </p:nvSpPr>
        <p:spPr>
          <a:xfrm>
            <a:off x="6572264" y="435769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05" name="Прямоугольник 104">
            <a:hlinkClick r:id="rId36" action="ppaction://hlinksldjump"/>
          </p:cNvPr>
          <p:cNvSpPr/>
          <p:nvPr/>
        </p:nvSpPr>
        <p:spPr>
          <a:xfrm>
            <a:off x="7358082" y="435769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06" name="Прямоугольник 105">
            <a:hlinkClick r:id="rId4" action="ppaction://hlinksldjump"/>
          </p:cNvPr>
          <p:cNvSpPr/>
          <p:nvPr/>
        </p:nvSpPr>
        <p:spPr>
          <a:xfrm>
            <a:off x="8143900" y="435769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07" name="Прямоугольник 106">
            <a:hlinkClick r:id="rId4" action="ppaction://hlinksldjump"/>
          </p:cNvPr>
          <p:cNvSpPr/>
          <p:nvPr/>
        </p:nvSpPr>
        <p:spPr>
          <a:xfrm>
            <a:off x="1071538" y="378619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08" name="Прямоугольник 107">
            <a:hlinkClick r:id="rId4" action="ppaction://hlinksldjump"/>
          </p:cNvPr>
          <p:cNvSpPr/>
          <p:nvPr/>
        </p:nvSpPr>
        <p:spPr>
          <a:xfrm>
            <a:off x="1857356" y="378619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09" name="Прямоугольник 108">
            <a:hlinkClick r:id="rId37" action="ppaction://hlinksldjump"/>
          </p:cNvPr>
          <p:cNvSpPr/>
          <p:nvPr/>
        </p:nvSpPr>
        <p:spPr>
          <a:xfrm>
            <a:off x="3428992" y="378619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10" name="Прямоугольник 109">
            <a:hlinkClick r:id="rId4" action="ppaction://hlinksldjump"/>
          </p:cNvPr>
          <p:cNvSpPr/>
          <p:nvPr/>
        </p:nvSpPr>
        <p:spPr>
          <a:xfrm>
            <a:off x="2643174" y="378619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11" name="Прямоугольник 110">
            <a:hlinkClick r:id="rId38" action="ppaction://hlinksldjump"/>
          </p:cNvPr>
          <p:cNvSpPr/>
          <p:nvPr/>
        </p:nvSpPr>
        <p:spPr>
          <a:xfrm>
            <a:off x="5000628" y="378619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13" name="Прямоугольник 112">
            <a:hlinkClick r:id="rId39" action="ppaction://hlinksldjump"/>
          </p:cNvPr>
          <p:cNvSpPr/>
          <p:nvPr/>
        </p:nvSpPr>
        <p:spPr>
          <a:xfrm>
            <a:off x="5786446" y="207167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14" name="Прямоугольник 113">
            <a:hlinkClick r:id="rId4" action="ppaction://hlinksldjump"/>
          </p:cNvPr>
          <p:cNvSpPr/>
          <p:nvPr/>
        </p:nvSpPr>
        <p:spPr>
          <a:xfrm>
            <a:off x="6572264" y="378619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15" name="Прямоугольник 114">
            <a:hlinkClick r:id="rId4" action="ppaction://hlinksldjump"/>
          </p:cNvPr>
          <p:cNvSpPr/>
          <p:nvPr/>
        </p:nvSpPr>
        <p:spPr>
          <a:xfrm>
            <a:off x="7358082" y="378619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16" name="Прямоугольник 115">
            <a:hlinkClick r:id="rId4" action="ppaction://hlinksldjump"/>
          </p:cNvPr>
          <p:cNvSpPr/>
          <p:nvPr/>
        </p:nvSpPr>
        <p:spPr>
          <a:xfrm>
            <a:off x="8143900" y="378619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37" name="Прямоугольник 136">
            <a:hlinkClick r:id="rId4" action="ppaction://hlinksldjump"/>
          </p:cNvPr>
          <p:cNvSpPr/>
          <p:nvPr/>
        </p:nvSpPr>
        <p:spPr>
          <a:xfrm>
            <a:off x="1071538" y="321468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38" name="Прямоугольник 137">
            <a:hlinkClick r:id="rId40" action="ppaction://hlinksldjump"/>
          </p:cNvPr>
          <p:cNvSpPr/>
          <p:nvPr/>
        </p:nvSpPr>
        <p:spPr>
          <a:xfrm>
            <a:off x="1857356" y="321468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39" name="Прямоугольник 138">
            <a:hlinkClick r:id="rId41" action="ppaction://hlinksldjump"/>
          </p:cNvPr>
          <p:cNvSpPr/>
          <p:nvPr/>
        </p:nvSpPr>
        <p:spPr>
          <a:xfrm>
            <a:off x="3428992" y="321468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40" name="Прямоугольник 139">
            <a:hlinkClick r:id="rId42" action="ppaction://hlinksldjump"/>
          </p:cNvPr>
          <p:cNvSpPr/>
          <p:nvPr/>
        </p:nvSpPr>
        <p:spPr>
          <a:xfrm>
            <a:off x="2643174" y="321468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41" name="Прямоугольник 140">
            <a:hlinkClick r:id="rId43" action="ppaction://hlinksldjump"/>
          </p:cNvPr>
          <p:cNvSpPr/>
          <p:nvPr/>
        </p:nvSpPr>
        <p:spPr>
          <a:xfrm>
            <a:off x="5000628" y="321468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42" name="Прямоугольник 141">
            <a:hlinkClick r:id="rId44" action="ppaction://hlinksldjump"/>
          </p:cNvPr>
          <p:cNvSpPr/>
          <p:nvPr/>
        </p:nvSpPr>
        <p:spPr>
          <a:xfrm>
            <a:off x="4214810" y="321468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43" name="Прямоугольник 142">
            <a:hlinkClick r:id="rId4" action="ppaction://hlinksldjump"/>
          </p:cNvPr>
          <p:cNvSpPr/>
          <p:nvPr/>
        </p:nvSpPr>
        <p:spPr>
          <a:xfrm>
            <a:off x="6572264" y="150017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44" name="Прямоугольник 143">
            <a:hlinkClick r:id="rId45" action="ppaction://hlinksldjump"/>
          </p:cNvPr>
          <p:cNvSpPr/>
          <p:nvPr/>
        </p:nvSpPr>
        <p:spPr>
          <a:xfrm>
            <a:off x="6572264" y="321468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45" name="Прямоугольник 144">
            <a:hlinkClick r:id="rId46" action="ppaction://hlinksldjump"/>
          </p:cNvPr>
          <p:cNvSpPr/>
          <p:nvPr/>
        </p:nvSpPr>
        <p:spPr>
          <a:xfrm>
            <a:off x="7358082" y="321468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46" name="Прямоугольник 145">
            <a:hlinkClick r:id="rId4" action="ppaction://hlinksldjump"/>
          </p:cNvPr>
          <p:cNvSpPr/>
          <p:nvPr/>
        </p:nvSpPr>
        <p:spPr>
          <a:xfrm>
            <a:off x="8143900" y="321468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47" name="Прямоугольник 146">
            <a:hlinkClick r:id="rId4" action="ppaction://hlinksldjump"/>
          </p:cNvPr>
          <p:cNvSpPr/>
          <p:nvPr/>
        </p:nvSpPr>
        <p:spPr>
          <a:xfrm>
            <a:off x="1071538" y="264318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48" name="Прямоугольник 147">
            <a:hlinkClick r:id="rId47" action="ppaction://hlinksldjump"/>
          </p:cNvPr>
          <p:cNvSpPr/>
          <p:nvPr/>
        </p:nvSpPr>
        <p:spPr>
          <a:xfrm>
            <a:off x="1857356" y="264318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50" name="Прямоугольник 149">
            <a:hlinkClick r:id="rId48" action="ppaction://hlinksldjump"/>
          </p:cNvPr>
          <p:cNvSpPr/>
          <p:nvPr/>
        </p:nvSpPr>
        <p:spPr>
          <a:xfrm>
            <a:off x="3428992" y="207167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51" name="Прямоугольник 150">
            <a:hlinkClick r:id="rId49" action="ppaction://hlinksldjump"/>
          </p:cNvPr>
          <p:cNvSpPr/>
          <p:nvPr/>
        </p:nvSpPr>
        <p:spPr>
          <a:xfrm>
            <a:off x="6572264" y="207167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52" name="Прямоугольник 151">
            <a:hlinkClick r:id="rId50" action="ppaction://hlinksldjump"/>
          </p:cNvPr>
          <p:cNvSpPr/>
          <p:nvPr/>
        </p:nvSpPr>
        <p:spPr>
          <a:xfrm>
            <a:off x="4214810" y="264318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53" name="Прямоугольник 152">
            <a:hlinkClick r:id="rId51" action="ppaction://hlinksldjump"/>
          </p:cNvPr>
          <p:cNvSpPr/>
          <p:nvPr/>
        </p:nvSpPr>
        <p:spPr>
          <a:xfrm>
            <a:off x="3428992" y="550070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54" name="Прямоугольник 153">
            <a:hlinkClick r:id="rId4" action="ppaction://hlinksldjump"/>
          </p:cNvPr>
          <p:cNvSpPr/>
          <p:nvPr/>
        </p:nvSpPr>
        <p:spPr>
          <a:xfrm>
            <a:off x="5786446" y="378619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55" name="Прямоугольник 154">
            <a:hlinkClick r:id="rId52" action="ppaction://hlinksldjump"/>
          </p:cNvPr>
          <p:cNvSpPr/>
          <p:nvPr/>
        </p:nvSpPr>
        <p:spPr>
          <a:xfrm>
            <a:off x="7358082" y="264318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56" name="Прямоугольник 155">
            <a:hlinkClick r:id="rId4" action="ppaction://hlinksldjump"/>
          </p:cNvPr>
          <p:cNvSpPr/>
          <p:nvPr/>
        </p:nvSpPr>
        <p:spPr>
          <a:xfrm>
            <a:off x="8143900" y="264318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57" name="Прямоугольник 156">
            <a:hlinkClick r:id="rId4" action="ppaction://hlinksldjump"/>
          </p:cNvPr>
          <p:cNvSpPr/>
          <p:nvPr/>
        </p:nvSpPr>
        <p:spPr>
          <a:xfrm>
            <a:off x="1071538" y="207167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58" name="Прямоугольник 157">
            <a:hlinkClick r:id="rId53" action="ppaction://hlinksldjump"/>
          </p:cNvPr>
          <p:cNvSpPr/>
          <p:nvPr/>
        </p:nvSpPr>
        <p:spPr>
          <a:xfrm>
            <a:off x="1857356" y="207167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61" name="Прямоугольник 160">
            <a:hlinkClick r:id="rId54" action="ppaction://hlinksldjump"/>
          </p:cNvPr>
          <p:cNvSpPr/>
          <p:nvPr/>
        </p:nvSpPr>
        <p:spPr>
          <a:xfrm>
            <a:off x="5000628" y="207167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62" name="Прямоугольник 161">
            <a:hlinkClick r:id="rId55" action="ppaction://hlinksldjump"/>
          </p:cNvPr>
          <p:cNvSpPr/>
          <p:nvPr/>
        </p:nvSpPr>
        <p:spPr>
          <a:xfrm>
            <a:off x="4214810" y="207167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64" name="Прямоугольник 163">
            <a:hlinkClick r:id="rId56" action="ppaction://hlinksldjump"/>
          </p:cNvPr>
          <p:cNvSpPr/>
          <p:nvPr/>
        </p:nvSpPr>
        <p:spPr>
          <a:xfrm>
            <a:off x="5786446" y="150017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65" name="Прямоугольник 164">
            <a:hlinkClick r:id="rId57" action="ppaction://hlinksldjump"/>
          </p:cNvPr>
          <p:cNvSpPr/>
          <p:nvPr/>
        </p:nvSpPr>
        <p:spPr>
          <a:xfrm>
            <a:off x="7358082" y="207167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66" name="Прямоугольник 165">
            <a:hlinkClick r:id="rId4" action="ppaction://hlinksldjump"/>
          </p:cNvPr>
          <p:cNvSpPr/>
          <p:nvPr/>
        </p:nvSpPr>
        <p:spPr>
          <a:xfrm>
            <a:off x="8143900" y="207167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pic>
        <p:nvPicPr>
          <p:cNvPr id="131" name="Рисунок 130" descr="Корабль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2643182"/>
            <a:ext cx="714380" cy="500066"/>
          </a:xfrm>
          <a:prstGeom prst="rect">
            <a:avLst/>
          </a:prstGeom>
        </p:spPr>
      </p:pic>
      <p:pic>
        <p:nvPicPr>
          <p:cNvPr id="133" name="Рисунок 132" descr="Корабль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4929198"/>
            <a:ext cx="714380" cy="500066"/>
          </a:xfrm>
          <a:prstGeom prst="rect">
            <a:avLst/>
          </a:prstGeom>
        </p:spPr>
      </p:pic>
      <p:pic>
        <p:nvPicPr>
          <p:cNvPr id="134" name="Рисунок 133" descr="Корабль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928670"/>
            <a:ext cx="714380" cy="500066"/>
          </a:xfrm>
          <a:prstGeom prst="rect">
            <a:avLst/>
          </a:prstGeom>
        </p:spPr>
      </p:pic>
      <p:pic>
        <p:nvPicPr>
          <p:cNvPr id="136" name="Рисунок 135" descr="Корабль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174" y="4929198"/>
            <a:ext cx="714380" cy="500066"/>
          </a:xfrm>
          <a:prstGeom prst="rect">
            <a:avLst/>
          </a:prstGeom>
        </p:spPr>
      </p:pic>
      <p:pic>
        <p:nvPicPr>
          <p:cNvPr id="168" name="Рисунок 167" descr="Корабль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64" y="2643182"/>
            <a:ext cx="714380" cy="500066"/>
          </a:xfrm>
          <a:prstGeom prst="rect">
            <a:avLst/>
          </a:prstGeom>
        </p:spPr>
      </p:pic>
      <p:pic>
        <p:nvPicPr>
          <p:cNvPr id="170" name="Рисунок 169" descr="Корабль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64" y="5500702"/>
            <a:ext cx="714380" cy="500066"/>
          </a:xfrm>
          <a:prstGeom prst="rect">
            <a:avLst/>
          </a:prstGeom>
        </p:spPr>
      </p:pic>
      <p:pic>
        <p:nvPicPr>
          <p:cNvPr id="171" name="Рисунок 170" descr="Корабль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64" y="4929198"/>
            <a:ext cx="714380" cy="500066"/>
          </a:xfrm>
          <a:prstGeom prst="rect">
            <a:avLst/>
          </a:prstGeom>
        </p:spPr>
      </p:pic>
      <p:pic>
        <p:nvPicPr>
          <p:cNvPr id="172" name="Рисунок 171" descr="Корабль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3786190"/>
            <a:ext cx="714380" cy="500066"/>
          </a:xfrm>
          <a:prstGeom prst="rect">
            <a:avLst/>
          </a:prstGeom>
        </p:spPr>
      </p:pic>
      <p:sp>
        <p:nvSpPr>
          <p:cNvPr id="123" name="Прямоугольник 122"/>
          <p:cNvSpPr/>
          <p:nvPr/>
        </p:nvSpPr>
        <p:spPr>
          <a:xfrm>
            <a:off x="5000628" y="264318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24" name="Прямоугольник 123"/>
          <p:cNvSpPr/>
          <p:nvPr/>
        </p:nvSpPr>
        <p:spPr>
          <a:xfrm>
            <a:off x="5786446" y="264318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25" name="Прямоугольник 124"/>
          <p:cNvSpPr/>
          <p:nvPr/>
        </p:nvSpPr>
        <p:spPr>
          <a:xfrm>
            <a:off x="6572264" y="264318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30" name="Прямоугольник 129"/>
          <p:cNvSpPr/>
          <p:nvPr/>
        </p:nvSpPr>
        <p:spPr>
          <a:xfrm>
            <a:off x="5000628" y="92867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32" name="Прямоугольник 131"/>
          <p:cNvSpPr/>
          <p:nvPr/>
        </p:nvSpPr>
        <p:spPr>
          <a:xfrm>
            <a:off x="4214810" y="378619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35" name="Прямоугольник 134"/>
          <p:cNvSpPr/>
          <p:nvPr/>
        </p:nvSpPr>
        <p:spPr>
          <a:xfrm>
            <a:off x="1857356" y="492919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49" name="Прямоугольник 148"/>
          <p:cNvSpPr/>
          <p:nvPr/>
        </p:nvSpPr>
        <p:spPr>
          <a:xfrm>
            <a:off x="6572264" y="550070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59" name="Прямоугольник 158"/>
          <p:cNvSpPr/>
          <p:nvPr/>
        </p:nvSpPr>
        <p:spPr>
          <a:xfrm>
            <a:off x="6572264" y="492919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60" name="Прямоугольник 159"/>
          <p:cNvSpPr/>
          <p:nvPr/>
        </p:nvSpPr>
        <p:spPr>
          <a:xfrm>
            <a:off x="2643174" y="492919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63" name="Прямоугольник 162"/>
          <p:cNvSpPr/>
          <p:nvPr/>
        </p:nvSpPr>
        <p:spPr>
          <a:xfrm>
            <a:off x="3428992" y="492919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67" name="Прямоугольник 166"/>
          <p:cNvSpPr/>
          <p:nvPr/>
        </p:nvSpPr>
        <p:spPr>
          <a:xfrm>
            <a:off x="2643174" y="207167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69" name="Прямоугольник 168"/>
          <p:cNvSpPr/>
          <p:nvPr/>
        </p:nvSpPr>
        <p:spPr>
          <a:xfrm>
            <a:off x="2643174" y="264318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7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9"/>
                  </p:tgtEl>
                </p:cond>
              </p:nextCondLst>
            </p:seq>
          </p:childTnLst>
        </p:cTn>
      </p:par>
    </p:tnLst>
    <p:bldLst>
      <p:bldP spid="123" grpId="0" animBg="1"/>
      <p:bldP spid="124" grpId="0" animBg="1"/>
      <p:bldP spid="125" grpId="0" animBg="1"/>
      <p:bldP spid="130" grpId="0" animBg="1"/>
      <p:bldP spid="132" grpId="0" animBg="1"/>
      <p:bldP spid="135" grpId="0" animBg="1"/>
      <p:bldP spid="149" grpId="0" animBg="1"/>
      <p:bldP spid="159" grpId="0" animBg="1"/>
      <p:bldP spid="160" grpId="0" animBg="1"/>
      <p:bldP spid="163" grpId="0" animBg="1"/>
      <p:bldP spid="167" grpId="0" animBg="1"/>
      <p:bldP spid="16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285728"/>
            <a:ext cx="8715436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Выберите правильный ответ: Чему равен налог (в рублях) на загородный дом, если стоимость дома составляет 1 400 000 рублей, его площадь – 70 м2 , расчетная ставка – 0,2%?</a:t>
            </a:r>
          </a:p>
          <a:p>
            <a:r>
              <a:rPr lang="ru-RU" sz="3600" b="1" dirty="0"/>
              <a:t>А</a:t>
            </a:r>
            <a:r>
              <a:rPr lang="ru-RU" sz="3600" dirty="0"/>
              <a:t>. 400 рублей. </a:t>
            </a:r>
            <a:r>
              <a:rPr lang="ru-RU" sz="3600" dirty="0" smtClean="0"/>
              <a:t>         </a:t>
            </a:r>
            <a:r>
              <a:rPr lang="ru-RU" sz="3600" b="1" dirty="0" smtClean="0"/>
              <a:t>Б</a:t>
            </a:r>
            <a:r>
              <a:rPr lang="ru-RU" sz="3600" dirty="0"/>
              <a:t>. 800 рублей</a:t>
            </a:r>
            <a:r>
              <a:rPr lang="ru-RU" sz="3600" b="1" dirty="0"/>
              <a:t>. </a:t>
            </a:r>
            <a:endParaRPr lang="ru-RU" sz="3600" b="1" dirty="0" smtClean="0"/>
          </a:p>
          <a:p>
            <a:r>
              <a:rPr lang="ru-RU" sz="3600" b="1" dirty="0" smtClean="0"/>
              <a:t>В</a:t>
            </a:r>
            <a:r>
              <a:rPr lang="ru-RU" sz="3600" dirty="0"/>
              <a:t>. 2000 рублей. </a:t>
            </a:r>
            <a:r>
              <a:rPr lang="ru-RU" sz="3600" dirty="0" smtClean="0"/>
              <a:t>        </a:t>
            </a:r>
            <a:r>
              <a:rPr lang="ru-RU" sz="3600" b="1" dirty="0" smtClean="0"/>
              <a:t>Г</a:t>
            </a:r>
            <a:r>
              <a:rPr lang="ru-RU" sz="3600" dirty="0"/>
              <a:t>. 4000 рублей.  </a:t>
            </a:r>
          </a:p>
          <a:p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79506" y="5596282"/>
            <a:ext cx="75724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2844" y="500042"/>
            <a:ext cx="87154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Старший брат Григория для решения своего жилищного вопроса взял в банке кредит в сумме 2 000 000 рублей сроком на 8 лет под 8,2% годовых с учётом ежегодной капитализации (сложный процент). Какую сумму (в рублях) по завершении срока кредита отдаст банку старший брат Григория, если кредит возвращается одним платежом по его завершению? 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46894" y="5857892"/>
            <a:ext cx="7286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3757059,58 рублей</a:t>
            </a:r>
            <a:endParaRPr lang="ru-RU" sz="4000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1199120" y="642918"/>
            <a:ext cx="885940" cy="4508927"/>
            <a:chOff x="1699186" y="1071546"/>
            <a:chExt cx="885940" cy="4508927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2400396" y="1071546"/>
              <a:ext cx="184730" cy="450892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Righ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ru-RU" sz="287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1699186" y="1142984"/>
              <a:ext cx="184731" cy="156966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ContrastingLeftFacing"/>
                <a:lightRig rig="glow" dir="tl">
                  <a:rot lat="0" lon="0" rev="5400000"/>
                </a:lightRig>
              </a:scene3d>
              <a:sp3d extrusionH="57150" contourW="12700">
                <a:bevelT w="25400" h="25400" prst="softRound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endParaRPr lang="ru-RU" sz="9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500034" y="5715016"/>
            <a:ext cx="32704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безработица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" name="Рисунок 9" descr="https://ds05.infourok.ru/uploads/ex/0f3a/00098519-7addbf08/hello_html_m51860aed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96752"/>
            <a:ext cx="7704856" cy="33123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571480"/>
            <a:ext cx="828680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Банк начисляет на вклад 10% годовых. Николай открыл вклад на </a:t>
            </a:r>
            <a:r>
              <a:rPr lang="ru-RU" sz="4000" dirty="0" smtClean="0"/>
              <a:t>9000 </a:t>
            </a:r>
            <a:r>
              <a:rPr lang="ru-RU" sz="4000" dirty="0"/>
              <a:t>рублей. Какая сумма будет на этом вкладе через год, если никаких операций, кроме начисления процентов, с ним проводиться не будет?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7158" y="5643578"/>
            <a:ext cx="34307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9900 рублей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14282" y="357166"/>
            <a:ext cx="864399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Бабушка Виктора, чтобы увеличить свои сбережения к моменту выхода на пенсию положила свои сбережения в размере  550 000 рублей в ВТБ банк под 8% годовых на 11 лет с простым начислением процентов. Какой станет сумма вклада по его завершении? Чему равна сумма начисленных процентов?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8596" y="5429264"/>
            <a:ext cx="86853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1034000 рублей, 484000 рублей</a:t>
            </a:r>
            <a:endParaRPr lang="ru-RU" sz="4000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928670"/>
            <a:ext cx="85011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Средства, из которых образуется накопительная пенсия</a:t>
            </a:r>
            <a:r>
              <a:rPr lang="ru-RU" sz="4400" dirty="0"/>
              <a:t>.  </a:t>
            </a:r>
            <a:endParaRPr lang="ru-RU" sz="7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00034" y="4714884"/>
            <a:ext cx="6388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tx2">
                    <a:lumMod val="50000"/>
                  </a:schemeClr>
                </a:solidFill>
              </a:rPr>
              <a:t>Пенсионные накопления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5715016"/>
            <a:ext cx="47035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предприниматель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7" name="Рисунок 6" descr="https://ds05.infourok.ru/uploads/ex/0f3a/00098519-7addbf08/hello_html_ma25a1b8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8035256" cy="33123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688" y="357166"/>
            <a:ext cx="88583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Дедушка Оли собирается открыть вклад в банке на сумму 500 000 рублей сроком на 1 год с ежеквартальной капитализацией процентов. При открытии вклада в офисе банка ставка по вкладу равна 6% годовых, при открытии вклада через </a:t>
            </a:r>
            <a:r>
              <a:rPr lang="ru-RU" sz="3200" dirty="0" err="1"/>
              <a:t>интернетбанк</a:t>
            </a:r>
            <a:r>
              <a:rPr lang="ru-RU" sz="3200" dirty="0"/>
              <a:t> ставка 6,5% годовых. Какой дополнительный доход получит дедушка Оли, если воспользуется сервисом интернет-банка?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2844" y="5929330"/>
            <a:ext cx="34307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2600 рублей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571480"/>
            <a:ext cx="864399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/>
              <a:t>.</a:t>
            </a:r>
            <a:r>
              <a:rPr lang="ru-RU" sz="4400" dirty="0"/>
              <a:t> </a:t>
            </a:r>
            <a:r>
              <a:rPr lang="ru-RU" sz="3600" dirty="0"/>
              <a:t>Сумма подоходного налога составляет 13% от заработной платы начисленной работнику. Какой доход работник получит на руки (начисленная зарплата за вычетом подоходного налога), если сумма подоходного налога составила 7 007 рублей? 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5572140"/>
            <a:ext cx="33890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46893 рубля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571480"/>
            <a:ext cx="86439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 </a:t>
            </a:r>
            <a:r>
              <a:rPr lang="ru-RU" sz="3600" dirty="0"/>
              <a:t>Выплата цены товара частями на протяжении оговоренного времени.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596" y="5572140"/>
            <a:ext cx="26597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рассрочка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276772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428604"/>
            <a:ext cx="83582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Денежные средства, полученные физическим лицом. 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5072074"/>
            <a:ext cx="6929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tx2">
                    <a:lumMod val="50000"/>
                  </a:schemeClr>
                </a:solidFill>
              </a:rPr>
              <a:t>Личные доходы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5534726"/>
            <a:ext cx="43685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5400000 рублей</a:t>
            </a:r>
            <a:endParaRPr lang="ru-RU" sz="4000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692697"/>
            <a:ext cx="8318728" cy="4212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71500">
              <a:lnSpc>
                <a:spcPct val="107000"/>
              </a:lnSpc>
              <a:spcAft>
                <a:spcPts val="800"/>
              </a:spcAft>
              <a:tabLst>
                <a:tab pos="4267200" algn="l"/>
              </a:tabLst>
            </a:pPr>
            <a:r>
              <a:rPr lang="ru-RU" sz="3600" dirty="0" smtClean="0"/>
              <a:t>Определите </a:t>
            </a:r>
            <a:r>
              <a:rPr lang="ru-RU" sz="3600" dirty="0"/>
              <a:t>сумму ипотечного кредита под залог приобретаемого жилья (в рублях), которую может получить семья Никиты, если сумма их накоплений в размере 3600000 рублей составляет 40 % стоимости покупаемого </a:t>
            </a:r>
            <a:r>
              <a:rPr lang="ru-RU" sz="3600" dirty="0" err="1"/>
              <a:t>жилья?</a:t>
            </a:r>
            <a:r>
              <a:rPr lang="ru-RU" sz="3600" b="1" dirty="0" err="1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лите</a:t>
            </a:r>
            <a:r>
              <a:rPr lang="ru-RU" sz="36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сумму</a:t>
            </a:r>
            <a:endParaRPr lang="ru-RU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350951"/>
            <a:ext cx="853475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Алексей Петрович открыл в банке депозит на полгода по ставке 8% годовых с ежемесячной капитализацией процентов для покупки подарка сыну на день рождения. Определите проценты, выплаченные банком на вклад 50000 рублей (считать, что в месяце 30 дней, в году 360 дней).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6964" y="5721510"/>
            <a:ext cx="43330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2035 рублей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642918"/>
            <a:ext cx="864399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Мама Олега взяла в банке кредит в размере 500 000 рублей. Схема выплаты кредита следующая: в конце года банк начисляет проценты на сумму долга, затем заёмщик вносит в банк 280 000 рублей. В конце второго года банк опять начисляет те же проценты по кредиту, а мама Олега погашает свой кредит, внося в банк 280 800 рублей. Сколько процентов по кредиту начислял банк каждый год?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4282" y="5643578"/>
            <a:ext cx="8451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8%</a:t>
            </a:r>
            <a:endParaRPr lang="ru-RU" sz="36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142852"/>
            <a:ext cx="85725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Электронное средство платежа, используемая для совершения операций держателем (например, покупок) за счёт денежных средств, предоставленных в долг банком. </a:t>
            </a:r>
            <a:endParaRPr lang="ru-RU" sz="4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85720" y="5857892"/>
            <a:ext cx="39212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Кредитная карта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5500702"/>
            <a:ext cx="28248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310 рублей</a:t>
            </a:r>
            <a:endParaRPr lang="ru-RU" sz="3600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60648"/>
            <a:ext cx="8136904" cy="4808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71500">
              <a:lnSpc>
                <a:spcPct val="107000"/>
              </a:lnSpc>
              <a:spcAft>
                <a:spcPts val="800"/>
              </a:spcAft>
              <a:tabLst>
                <a:tab pos="4267200" algn="l"/>
              </a:tabLst>
            </a:pPr>
            <a:r>
              <a:rPr lang="ru-RU" sz="36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 внесении средств на счет мобильного телефона через платежный терминал взимается комиссия в размере 2% от суммы, но не менее 10 рублей. Василий хочет пополнить счет своего мобильного телефона на 300 рублей. Какую сумму он должен внести в терминал?</a:t>
            </a:r>
            <a:r>
              <a:rPr lang="ru-RU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()</a:t>
            </a:r>
            <a:endParaRPr lang="ru-RU" sz="3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500042"/>
            <a:ext cx="842968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В договоре страхования предусмотрена франшиза в размере 80000 рублей. Фактический ущерб составил 170 000 рублей. Определите сумму страхового возмещения.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472" y="5643578"/>
            <a:ext cx="41040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90000 рублей</a:t>
            </a:r>
            <a:endParaRPr lang="ru-RU" sz="44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785794"/>
            <a:ext cx="82868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Новый автомобиль был куплен в 2013году за 900 000 рублей. При нормальных условиях эксплуатации через год его стоимость уменьшается на 15%, а далее уменьшается на 10% ежегодно. В каком году стоимость автомобиля станет меньше 450 000 рублей?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4348" y="5357826"/>
            <a:ext cx="30556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2020 году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9513" y="285728"/>
            <a:ext cx="8678768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Сумма денег, переданная </a:t>
            </a:r>
            <a:endParaRPr lang="ru-RU" sz="4000" dirty="0" smtClean="0"/>
          </a:p>
          <a:p>
            <a:r>
              <a:rPr lang="ru-RU" sz="4000" dirty="0" smtClean="0"/>
              <a:t>человеком </a:t>
            </a:r>
            <a:r>
              <a:rPr lang="ru-RU" sz="4000" dirty="0"/>
              <a:t>или </a:t>
            </a:r>
            <a:r>
              <a:rPr lang="ru-RU" sz="4000" dirty="0" smtClean="0"/>
              <a:t>организацией </a:t>
            </a:r>
            <a:r>
              <a:rPr lang="ru-RU" sz="4000" dirty="0"/>
              <a:t>в </a:t>
            </a:r>
            <a:endParaRPr lang="ru-RU" sz="4000" dirty="0" smtClean="0"/>
          </a:p>
          <a:p>
            <a:r>
              <a:rPr lang="ru-RU" sz="4000" dirty="0" smtClean="0"/>
              <a:t>банк </a:t>
            </a:r>
            <a:r>
              <a:rPr lang="ru-RU" sz="4000" dirty="0"/>
              <a:t>с целью получения </a:t>
            </a:r>
            <a:r>
              <a:rPr lang="ru-RU" sz="4000" dirty="0" smtClean="0"/>
              <a:t>дохода</a:t>
            </a:r>
            <a:r>
              <a:rPr lang="ru-RU" sz="4000" dirty="0"/>
              <a:t>. </a:t>
            </a:r>
            <a:endParaRPr lang="ru-RU" sz="4000" dirty="0" smtClean="0"/>
          </a:p>
          <a:p>
            <a:r>
              <a:rPr lang="ru-RU" sz="4000" dirty="0" smtClean="0"/>
              <a:t>Банк </a:t>
            </a:r>
            <a:r>
              <a:rPr lang="ru-RU" sz="4000" dirty="0"/>
              <a:t>проводит разные финансовые </a:t>
            </a:r>
            <a:endParaRPr lang="ru-RU" sz="4000" dirty="0" smtClean="0"/>
          </a:p>
          <a:p>
            <a:r>
              <a:rPr lang="ru-RU" sz="4000" dirty="0" smtClean="0"/>
              <a:t>операции </a:t>
            </a:r>
            <a:r>
              <a:rPr lang="ru-RU" sz="4000" dirty="0"/>
              <a:t>с этими деньгами, а за </a:t>
            </a:r>
            <a:endParaRPr lang="ru-RU" sz="4000" dirty="0" smtClean="0"/>
          </a:p>
          <a:p>
            <a:r>
              <a:rPr lang="ru-RU" sz="4000" dirty="0" smtClean="0"/>
              <a:t>это </a:t>
            </a:r>
            <a:r>
              <a:rPr lang="ru-RU" sz="4000" dirty="0"/>
              <a:t>вкладчик </a:t>
            </a:r>
            <a:r>
              <a:rPr lang="ru-RU" sz="4000" dirty="0" smtClean="0"/>
              <a:t>получает </a:t>
            </a:r>
            <a:r>
              <a:rPr lang="ru-RU" sz="4000" dirty="0"/>
              <a:t>процентный </a:t>
            </a:r>
            <a:endParaRPr lang="ru-RU" sz="4000" dirty="0" smtClean="0"/>
          </a:p>
          <a:p>
            <a:r>
              <a:rPr lang="ru-RU" sz="4000" dirty="0" smtClean="0"/>
              <a:t>доход</a:t>
            </a:r>
            <a:r>
              <a:rPr lang="ru-RU" sz="4000" dirty="0"/>
              <a:t>. </a:t>
            </a:r>
            <a:endParaRPr lang="ru-RU" sz="4000" dirty="0" smtClean="0"/>
          </a:p>
          <a:p>
            <a:endParaRPr lang="ru-RU" sz="2800" dirty="0"/>
          </a:p>
          <a:p>
            <a:pPr>
              <a:lnSpc>
                <a:spcPct val="150000"/>
              </a:lnSpc>
            </a:pP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9994" y="5789701"/>
            <a:ext cx="4150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Вклад, депозит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5643578"/>
            <a:ext cx="12314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15%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620688"/>
            <a:ext cx="7786742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71500">
              <a:lnSpc>
                <a:spcPct val="107000"/>
              </a:lnSpc>
              <a:spcAft>
                <a:spcPts val="800"/>
              </a:spcAft>
              <a:tabLst>
                <a:tab pos="4267200" algn="l"/>
              </a:tabLst>
            </a:pPr>
            <a:r>
              <a:rPr lang="ru-RU" sz="4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Некто поместил в банк </a:t>
            </a:r>
            <a:r>
              <a:rPr lang="ru-RU" sz="40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4000 </a:t>
            </a:r>
            <a:r>
              <a:rPr lang="ru-RU" sz="4000" dirty="0" smtClean="0"/>
              <a:t>Некто </a:t>
            </a:r>
            <a:r>
              <a:rPr lang="ru-RU" sz="4000" dirty="0"/>
              <a:t>поместил в банк 4000 руб. Каков был банковский процент, если через год на его счету было уже 4600 </a:t>
            </a:r>
            <a:r>
              <a:rPr lang="ru-RU" sz="4000" dirty="0" err="1" smtClean="0"/>
              <a:t>руб</a:t>
            </a:r>
            <a:r>
              <a:rPr lang="ru-RU" sz="4000" dirty="0" smtClean="0"/>
              <a:t>? </a:t>
            </a:r>
            <a:r>
              <a:rPr lang="ru-RU" sz="4000" b="1" dirty="0" err="1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аков</a:t>
            </a:r>
            <a:endParaRPr lang="ru-RU" sz="4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85786" y="571480"/>
            <a:ext cx="735811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Темп роста общего уровня цен в экономике.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5720" y="5715016"/>
            <a:ext cx="27093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инфляция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539552" y="642918"/>
            <a:ext cx="83901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Затраты, которые идут на удовлетворение личных потребностей</a:t>
            </a:r>
            <a:r>
              <a:rPr lang="ru-RU" sz="4000" dirty="0" smtClean="0"/>
              <a:t>?</a:t>
            </a:r>
            <a:endPara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-1" y="4929198"/>
            <a:ext cx="36358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Расходы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357166"/>
            <a:ext cx="8572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Предпринимательская деятельность для получения </a:t>
            </a:r>
            <a:r>
              <a:rPr lang="ru-RU" sz="4800" dirty="0" smtClean="0"/>
              <a:t>прибыли.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61088" y="5438845"/>
            <a:ext cx="18437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b="1" dirty="0">
                <a:solidFill>
                  <a:srgbClr val="073E87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бизнес</a:t>
            </a:r>
            <a:endParaRPr lang="ru-RU" sz="4000" b="1" dirty="0">
              <a:solidFill>
                <a:srgbClr val="073E87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285728"/>
            <a:ext cx="871543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Исчисление процента дохода по вкладу, при котором наращивание применяется к накопленной сумме.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85786" y="5500702"/>
            <a:ext cx="47708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Сложный процент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85720" y="5572140"/>
            <a:ext cx="12314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10%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32575"/>
            <a:ext cx="8496944" cy="4834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71500">
              <a:lnSpc>
                <a:spcPct val="107000"/>
              </a:lnSpc>
              <a:spcAft>
                <a:spcPts val="800"/>
              </a:spcAft>
              <a:tabLst>
                <a:tab pos="4267200" algn="l"/>
              </a:tabLst>
            </a:pPr>
            <a:r>
              <a:rPr lang="ru-RU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Плата за квартиру, в которой проживает семья Андрея на протяжении двух лет, повышалась на один и тот же процент. Определите, на какой процент повышалась стоимость квартплаты каждый год, если ее первоначальная величина равнялась 5000 рублей, а через 2 года уже составила 6050 рублей. </a:t>
            </a:r>
            <a:endParaRPr lang="ru-RU" sz="3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71472" y="571480"/>
            <a:ext cx="8001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Найдите 75% от 4.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5026895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428604"/>
            <a:ext cx="850112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Обязательный, безвозмездный платёж, принудительно взимаемый с физических и юридических лиц для финансирования деятельности государства.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5357826"/>
            <a:ext cx="16321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налог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7" y="4869160"/>
            <a:ext cx="7910264" cy="646008"/>
          </a:xfrm>
        </p:spPr>
        <p:txBody>
          <a:bodyPr/>
          <a:lstStyle/>
          <a:p>
            <a:pPr marL="0" indent="0" algn="l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1813,80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98764" y="731520"/>
            <a:ext cx="8249700" cy="347472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200" dirty="0"/>
              <a:t>Тариф за пользование холодной водой составляет 38 руб. 06 коп. за 1 м</a:t>
            </a:r>
            <a:r>
              <a:rPr lang="ru-RU" sz="3200" baseline="30000" dirty="0"/>
              <a:t>3</a:t>
            </a:r>
            <a:r>
              <a:rPr lang="ru-RU" sz="3200" dirty="0"/>
              <a:t> воды, тариф за горячую воду составляет 188 руб. 53 коп. за 1 м</a:t>
            </a:r>
            <a:r>
              <a:rPr lang="ru-RU" sz="3200" baseline="30000" dirty="0"/>
              <a:t>3</a:t>
            </a:r>
            <a:r>
              <a:rPr lang="ru-RU" sz="3200" dirty="0"/>
              <a:t> , тариф за водоотведение – 27 руб. 01 коп. за 1 м</a:t>
            </a:r>
            <a:r>
              <a:rPr lang="ru-RU" sz="3200" baseline="30000" dirty="0"/>
              <a:t>3</a:t>
            </a:r>
            <a:r>
              <a:rPr lang="ru-RU" sz="3200" dirty="0"/>
              <a:t> воды. Определите расходы семьи Сергея за месяц на водоснабжение, если по показаниям счетчиков семья потребила 8 м</a:t>
            </a:r>
            <a:r>
              <a:rPr lang="ru-RU" sz="3200" baseline="30000" dirty="0"/>
              <a:t>3</a:t>
            </a:r>
            <a:r>
              <a:rPr lang="ru-RU" sz="3200" dirty="0"/>
              <a:t> холодной и 6 м</a:t>
            </a:r>
            <a:r>
              <a:rPr lang="ru-RU" sz="3200" baseline="30000" dirty="0"/>
              <a:t>3</a:t>
            </a:r>
            <a:r>
              <a:rPr lang="ru-RU" sz="3200" dirty="0"/>
              <a:t> горячей </a:t>
            </a:r>
            <a:r>
              <a:rPr lang="ru-RU" sz="3200" dirty="0" smtClean="0"/>
              <a:t>воды.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41013392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5643578"/>
            <a:ext cx="187262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кредит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404664"/>
            <a:ext cx="8319298" cy="4014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71500">
              <a:lnSpc>
                <a:spcPct val="107000"/>
              </a:lnSpc>
              <a:spcAft>
                <a:spcPts val="800"/>
              </a:spcAft>
              <a:tabLst>
                <a:tab pos="4267200" algn="l"/>
              </a:tabLst>
            </a:pPr>
            <a:r>
              <a:rPr lang="ru-RU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Предоставление банком денег во временное пользование на условиях платности, возвратности, обеспеченности (не является обязательным условием) на определенный срок. </a:t>
            </a:r>
            <a:endParaRPr lang="ru-RU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1142984"/>
            <a:ext cx="842968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 </a:t>
            </a:r>
            <a:r>
              <a:rPr lang="ru-RU" sz="4400" dirty="0"/>
              <a:t>Исчисление процента дохода по вкладу, при котором наращивание применяется только к начальной сумме вклада</a:t>
            </a:r>
            <a:r>
              <a:rPr lang="ru-RU" sz="4400" dirty="0" smtClean="0"/>
              <a:t>.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5572140"/>
            <a:ext cx="46281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Простой процент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571480"/>
            <a:ext cx="80329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Вкладчик открыл банковский депозит сроком на 3 месяца. Годовая доходность депозита – 8% годовых, полученная прибыль составила 20000 рублей. Определите сумму вложений.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7158" y="5572140"/>
            <a:ext cx="43685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1000000 рублей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285728"/>
            <a:ext cx="821537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Сотрудник МУП «</a:t>
            </a:r>
            <a:r>
              <a:rPr lang="ru-RU" sz="3600" dirty="0" err="1"/>
              <a:t>Горводоканал</a:t>
            </a:r>
            <a:r>
              <a:rPr lang="ru-RU" sz="3600" dirty="0"/>
              <a:t>» планирует получать «на руки» (выданная заработная плата) 30 000 рублей. Какой в этом случае должна быть начисленная заработная плата?   (34482,76 рублей)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4282" y="5643578"/>
            <a:ext cx="41537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34482,76 рублей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285728"/>
            <a:ext cx="857256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 </a:t>
            </a:r>
            <a:r>
              <a:rPr lang="ru-RU" sz="4400" dirty="0"/>
              <a:t>Особый вид экономических отношений, призванный обеспечить защиту интересов людей и организаций от различных рисков.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5286388"/>
            <a:ext cx="33137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tx2">
                    <a:lumMod val="50000"/>
                  </a:schemeClr>
                </a:solidFill>
              </a:rPr>
              <a:t>страхование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5572140"/>
            <a:ext cx="8451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5%</a:t>
            </a:r>
            <a:endParaRPr lang="ru-RU" sz="36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04664"/>
            <a:ext cx="8929718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71500">
              <a:lnSpc>
                <a:spcPct val="107000"/>
              </a:lnSpc>
              <a:spcAft>
                <a:spcPts val="800"/>
              </a:spcAft>
              <a:tabLst>
                <a:tab pos="4267200" algn="l"/>
              </a:tabLst>
            </a:pPr>
            <a:r>
              <a:rPr lang="ru-RU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Вкладчик открыл банковский депозит в размере 2 000 000 руб., на 6 месяцев. Определите годовую доходность депозита, если полученная прибыль составила 50000 рублей</a:t>
            </a:r>
            <a:r>
              <a:rPr lang="ru-RU" sz="4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332656"/>
            <a:ext cx="84296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Наташа пошла в магазин за сушками и печеньем. Пакет сушек и упаковка печенья вместе стоят 38 рублей. Две упаковки печенья и пакет сушек 54 рубля. Сколько стоит один пакет сушек и одна упаковка печенья?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4282" y="5572140"/>
            <a:ext cx="55178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22 рубля, 16 рублей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428604"/>
            <a:ext cx="860733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Дедушка Андрея имеет зарплату в размере 50000 рублей в месяц. За десять лет до выхода на пенсию он начал откладывать сбережения. Первые 5 лет он каждый месяц откладывал 1/10 своей месячной зарплаты. Следующие 5 лет – 1/5 месячной зарплаты. Какую сумму он накопил к моменту выхода на пенсию?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6946" y="5645416"/>
            <a:ext cx="40559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900000 рублей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214290"/>
            <a:ext cx="807249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Зарплата одного рабочего в апреле была </a:t>
            </a:r>
            <a:r>
              <a:rPr lang="ru-RU" sz="3600" dirty="0" smtClean="0"/>
              <a:t>13000 </a:t>
            </a:r>
            <a:r>
              <a:rPr lang="ru-RU" sz="3600" dirty="0"/>
              <a:t>рублей, а другой получил зарплату </a:t>
            </a:r>
            <a:r>
              <a:rPr lang="ru-RU" sz="3600" dirty="0" smtClean="0"/>
              <a:t>9600 </a:t>
            </a:r>
            <a:r>
              <a:rPr lang="ru-RU" sz="3600" dirty="0"/>
              <a:t>рублей и премию, которая составляет 55% от зарплаты. Какой рабочий получил больше денег в апреле?</a:t>
            </a:r>
          </a:p>
          <a:p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4708719"/>
            <a:ext cx="76706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tx2">
                    <a:lumMod val="50000"/>
                  </a:schemeClr>
                </a:solidFill>
              </a:rPr>
              <a:t>Рабочий, который получил зарплату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9600 </a:t>
            </a:r>
            <a:r>
              <a:rPr lang="ru-RU" sz="4000" b="1" dirty="0">
                <a:solidFill>
                  <a:schemeClr val="tx2">
                    <a:lumMod val="50000"/>
                  </a:schemeClr>
                </a:solidFill>
              </a:rPr>
              <a:t>рублей и премию 55% от зарплат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1500167" y="285728"/>
            <a:ext cx="2276115" cy="5504398"/>
            <a:chOff x="2428860" y="642918"/>
            <a:chExt cx="1992746" cy="5504398"/>
          </a:xfrm>
        </p:grpSpPr>
        <p:sp>
          <p:nvSpPr>
            <p:cNvPr id="4" name="TextBox 3"/>
            <p:cNvSpPr txBox="1"/>
            <p:nvPr/>
          </p:nvSpPr>
          <p:spPr>
            <a:xfrm>
              <a:off x="2643174" y="3500438"/>
              <a:ext cx="1778432" cy="264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600" b="1" dirty="0" smtClean="0">
                  <a:solidFill>
                    <a:schemeClr val="accent5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  </a:t>
              </a:r>
              <a:endParaRPr lang="ru-RU" sz="16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28860" y="642918"/>
              <a:ext cx="781993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99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endPara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500034" y="5572140"/>
            <a:ext cx="20505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валюта</a:t>
            </a:r>
            <a:endParaRPr lang="ru-RU" sz="4000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074" name="Picture 2" descr="https://ds03.infourok.ru/uploads/ex/02a9/00059470-1fb19c85/img1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2326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928794" y="642918"/>
            <a:ext cx="467788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Холодно</a:t>
            </a:r>
            <a:endParaRPr lang="ru-RU" sz="115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3076" name="Picture 4" descr="Пингвины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812091"/>
            <a:ext cx="3168352" cy="2816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100" name="Picture 4" descr="https://wallbox.ru/wallpapers/main/201442/4fcb4d225c13b4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202" y="0"/>
            <a:ext cx="9143999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5517231"/>
            <a:ext cx="909809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44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lvl="0" algn="ctr"/>
            <a:r>
              <a:rPr lang="ru-RU" sz="4400" b="1" dirty="0" smtClean="0">
                <a:solidFill>
                  <a:srgbClr val="FFFF00"/>
                </a:solidFill>
                <a:latin typeface="Comic Sans MS" pitchFamily="66" charset="0"/>
              </a:rPr>
              <a:t>До новых встреч!</a:t>
            </a:r>
            <a:endParaRPr lang="ru-RU" sz="44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285720" y="5786454"/>
            <a:ext cx="15712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залог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2" name="Рисунок 21" descr="https://lh5.googleusercontent.com/eCzA3GnDEEkdWgDQBFz9obKp99_KWxhUrekY3C2jUHu0zTOufwEJK_e0K6FL1lnMQVG0e_6maSXyIv8c2e8vVCks53tQICOe9Rk3di1N3Uhu5eojyfXiLsNW=s80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8208912" cy="4032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57158" y="857232"/>
            <a:ext cx="850112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Ч</a:t>
            </a:r>
            <a:r>
              <a:rPr lang="ru-RU" sz="3600" dirty="0"/>
              <a:t>асть убытков, которая определена федеральным законом и (или) договором страхования, не подлежащая возмещению страховщиком страхователю и устанавливается в виде определенного процента от страховой суммы или в фиксированном размере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7158" y="5715016"/>
            <a:ext cx="25811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Франшиза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714356"/>
            <a:ext cx="81439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Дядя Михаила открыл банковский депозит в размере 400 000 рублей сроком на пять лет под простой процент. Определите, под какую процентную ставку был открыт депозит, если известно, что общая выплата по депозиту в конце срока составила 600 000 рублей? 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5786454"/>
            <a:ext cx="12314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10%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2844" y="857232"/>
            <a:ext cx="88583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Часть прибыли компании, которую с определенной периодичностью получают акционеры по своим акциям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4429132"/>
            <a:ext cx="9001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solidFill>
                  <a:schemeClr val="tx2">
                    <a:lumMod val="50000"/>
                  </a:schemeClr>
                </a:solidFill>
              </a:rPr>
              <a:t>дивиденты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Другая 1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1478</TotalTime>
  <Words>1731</Words>
  <Application>Microsoft Office PowerPoint</Application>
  <PresentationFormat>Экран (4:3)</PresentationFormat>
  <Paragraphs>195</Paragraphs>
  <Slides>56</Slides>
  <Notes>54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56</vt:i4>
      </vt:variant>
    </vt:vector>
  </HeadingPairs>
  <TitlesOfParts>
    <vt:vector size="5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1813,80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Денис</dc:creator>
  <cp:lastModifiedBy>школа№11</cp:lastModifiedBy>
  <cp:revision>154</cp:revision>
  <dcterms:created xsi:type="dcterms:W3CDTF">2009-02-06T07:30:11Z</dcterms:created>
  <dcterms:modified xsi:type="dcterms:W3CDTF">2020-05-31T09:06:31Z</dcterms:modified>
</cp:coreProperties>
</file>