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1" r:id="rId2"/>
    <p:sldId id="264" r:id="rId3"/>
    <p:sldId id="265" r:id="rId4"/>
    <p:sldId id="262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FC6ECD-4658-4714-97F1-32B3827817E1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ECEF20-D1E9-4061-8194-20445047F4E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Рассказывание по серии картинок:</a:t>
            </a:r>
            <a:br>
              <a:rPr lang="ru-RU" sz="5400" dirty="0" smtClean="0"/>
            </a:br>
            <a:r>
              <a:rPr lang="ru-RU" sz="5400" dirty="0" smtClean="0"/>
              <a:t>«Заяц и снеговик»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000768"/>
            <a:ext cx="8229600" cy="85723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507288" cy="6309360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000000"/>
                </a:solidFill>
              </a:rPr>
              <a:t>4. – Почему растаял </a:t>
            </a:r>
            <a:r>
              <a:rPr lang="ru-RU" sz="1600" b="1" dirty="0">
                <a:solidFill>
                  <a:srgbClr val="000000"/>
                </a:solidFill>
              </a:rPr>
              <a:t>снеговик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Во что превратился </a:t>
            </a:r>
            <a:r>
              <a:rPr lang="ru-RU" sz="1600" b="1" dirty="0">
                <a:solidFill>
                  <a:srgbClr val="000000"/>
                </a:solidFill>
              </a:rPr>
              <a:t>снеговик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от него осталось?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сделал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Какая была морковка?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Ребята, </a:t>
            </a:r>
            <a:r>
              <a:rPr lang="ru-RU" sz="1600" b="1" dirty="0">
                <a:solidFill>
                  <a:srgbClr val="000000"/>
                </a:solidFill>
              </a:rPr>
              <a:t>расскажите</a:t>
            </a:r>
            <a:r>
              <a:rPr lang="ru-RU" sz="1600" dirty="0">
                <a:solidFill>
                  <a:srgbClr val="000000"/>
                </a:solidFill>
              </a:rPr>
              <a:t> эту историю от начала до конца. Кто – то начнет, а кто – то продолжит, будьте внимательны. Какими словами можно начать </a:t>
            </a:r>
            <a:r>
              <a:rPr lang="ru-RU" sz="1600" b="1" dirty="0">
                <a:solidFill>
                  <a:srgbClr val="000000"/>
                </a:solidFill>
              </a:rPr>
              <a:t>рассказ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b="1" dirty="0">
                <a:solidFill>
                  <a:srgbClr val="000000"/>
                </a:solidFill>
              </a:rPr>
              <a:t>Заяц и морковка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Однажды, дети слепили </a:t>
            </a:r>
            <a:r>
              <a:rPr lang="ru-RU" sz="1600" b="1" dirty="0">
                <a:solidFill>
                  <a:srgbClr val="000000"/>
                </a:solidFill>
              </a:rPr>
              <a:t>снеговика во дворе</a:t>
            </a:r>
            <a:r>
              <a:rPr lang="ru-RU" sz="1600" dirty="0">
                <a:solidFill>
                  <a:srgbClr val="000000"/>
                </a:solidFill>
              </a:rPr>
              <a:t>. Он получился веселым, красивым, высоким. Дети ушли домой, а в это время из леса прибежал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. Он был очень голодный.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 увидел морковку </a:t>
            </a:r>
            <a:r>
              <a:rPr lang="ru-RU" sz="1600" dirty="0" err="1">
                <a:solidFill>
                  <a:srgbClr val="000000"/>
                </a:solidFill>
              </a:rPr>
              <a:t>и</a:t>
            </a:r>
            <a:r>
              <a:rPr lang="ru-RU" sz="1600" u="sng" dirty="0" err="1">
                <a:solidFill>
                  <a:srgbClr val="000000"/>
                </a:solidFill>
              </a:rPr>
              <a:t>сказал</a:t>
            </a:r>
            <a:r>
              <a:rPr lang="ru-RU" sz="1600" dirty="0">
                <a:solidFill>
                  <a:srgbClr val="000000"/>
                </a:solidFill>
              </a:rPr>
              <a:t>: </a:t>
            </a:r>
            <a:r>
              <a:rPr lang="ru-RU" sz="1600" i="1" dirty="0">
                <a:solidFill>
                  <a:srgbClr val="000000"/>
                </a:solidFill>
              </a:rPr>
              <a:t>«Какая длинная морковка»</a:t>
            </a:r>
            <a:r>
              <a:rPr lang="ru-RU" sz="1600" dirty="0">
                <a:solidFill>
                  <a:srgbClr val="000000"/>
                </a:solidFill>
              </a:rPr>
              <a:t>. </a:t>
            </a:r>
            <a:r>
              <a:rPr lang="ru-RU" sz="1600" b="1" dirty="0">
                <a:solidFill>
                  <a:srgbClr val="000000"/>
                </a:solidFill>
              </a:rPr>
              <a:t>Заяц подпрыгнул</a:t>
            </a:r>
            <a:r>
              <a:rPr lang="ru-RU" sz="1600" dirty="0">
                <a:solidFill>
                  <a:srgbClr val="000000"/>
                </a:solidFill>
              </a:rPr>
              <a:t>, но достать не смог – </a:t>
            </a:r>
            <a:r>
              <a:rPr lang="ru-RU" sz="1600" b="1" dirty="0">
                <a:solidFill>
                  <a:srgbClr val="000000"/>
                </a:solidFill>
              </a:rPr>
              <a:t>снеговик был высоким</a:t>
            </a:r>
            <a:r>
              <a:rPr lang="ru-RU" sz="1600" dirty="0">
                <a:solidFill>
                  <a:srgbClr val="000000"/>
                </a:solidFill>
              </a:rPr>
              <a:t>, а </a:t>
            </a:r>
            <a:r>
              <a:rPr lang="ru-RU" sz="1600" b="1" dirty="0">
                <a:solidFill>
                  <a:srgbClr val="000000"/>
                </a:solidFill>
              </a:rPr>
              <a:t>заяц маленьким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Около дома </a:t>
            </a:r>
            <a:r>
              <a:rPr lang="ru-RU" sz="1600" b="1" dirty="0">
                <a:solidFill>
                  <a:srgbClr val="000000"/>
                </a:solidFill>
              </a:rPr>
              <a:t>заяц увидел лестницу</a:t>
            </a:r>
            <a:r>
              <a:rPr lang="ru-RU" sz="1600" dirty="0">
                <a:solidFill>
                  <a:srgbClr val="000000"/>
                </a:solidFill>
              </a:rPr>
              <a:t>, принес ее и подставил к </a:t>
            </a:r>
            <a:r>
              <a:rPr lang="ru-RU" sz="1600" b="1" dirty="0">
                <a:solidFill>
                  <a:srgbClr val="000000"/>
                </a:solidFill>
              </a:rPr>
              <a:t>снеговику</a:t>
            </a:r>
            <a:r>
              <a:rPr lang="ru-RU" sz="1600" dirty="0">
                <a:solidFill>
                  <a:srgbClr val="000000"/>
                </a:solidFill>
              </a:rPr>
              <a:t>. Он залез на лестницу и стал лапкой тянуться за морковкой.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 и теперь не достал морковку, т. к. лестница была короткой.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В это время появилось солнце.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 был умный и догадливый. Он сел на лестницу и стал ждать, когда </a:t>
            </a:r>
            <a:r>
              <a:rPr lang="ru-RU" sz="1600" b="1" dirty="0">
                <a:solidFill>
                  <a:srgbClr val="000000"/>
                </a:solidFill>
              </a:rPr>
              <a:t>снеговик растает</a:t>
            </a:r>
            <a:r>
              <a:rPr lang="ru-RU" sz="1600" dirty="0">
                <a:solidFill>
                  <a:srgbClr val="000000"/>
                </a:solidFill>
              </a:rPr>
              <a:t>. Солнце светило все ярче. </a:t>
            </a:r>
            <a:r>
              <a:rPr lang="ru-RU" sz="1600" b="1" dirty="0">
                <a:solidFill>
                  <a:srgbClr val="000000"/>
                </a:solidFill>
              </a:rPr>
              <a:t>Снеговик стал таять</a:t>
            </a:r>
            <a:r>
              <a:rPr lang="ru-RU" sz="1600" dirty="0">
                <a:solidFill>
                  <a:srgbClr val="000000"/>
                </a:solidFill>
              </a:rPr>
              <a:t>, стал меньше ростом, руки и нос у него опустились и </a:t>
            </a:r>
            <a:r>
              <a:rPr lang="ru-RU" sz="1600" b="1" dirty="0">
                <a:solidFill>
                  <a:srgbClr val="000000"/>
                </a:solidFill>
              </a:rPr>
              <a:t>снеговик стал грустным</a:t>
            </a:r>
            <a:r>
              <a:rPr lang="ru-RU" sz="1600" dirty="0">
                <a:solidFill>
                  <a:srgbClr val="000000"/>
                </a:solidFill>
              </a:rPr>
              <a:t>. Превратился в воду. Остались на земле только лесенка, ведро, веточки и морковка.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 сел и стал грызть морковку. Она была сочной и вкусной.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67406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741368"/>
          </a:xfrm>
        </p:spPr>
        <p:txBody>
          <a:bodyPr>
            <a:normAutofit/>
          </a:bodyPr>
          <a:lstStyle/>
          <a:p>
            <a:endParaRPr lang="en-US" sz="1600" dirty="0" smtClean="0">
              <a:solidFill>
                <a:srgbClr val="000000"/>
              </a:solidFill>
            </a:endParaRPr>
          </a:p>
          <a:p>
            <a:endParaRPr lang="en-US" sz="1600" dirty="0">
              <a:solidFill>
                <a:srgbClr val="000000"/>
              </a:solidFill>
            </a:endParaRPr>
          </a:p>
          <a:p>
            <a:r>
              <a:rPr lang="ru-RU" sz="1600" dirty="0" smtClean="0">
                <a:solidFill>
                  <a:srgbClr val="000000"/>
                </a:solidFill>
              </a:rPr>
              <a:t>- </a:t>
            </a:r>
            <a:r>
              <a:rPr lang="ru-RU" sz="1600" dirty="0">
                <a:solidFill>
                  <a:srgbClr val="000000"/>
                </a:solidFill>
              </a:rPr>
              <a:t>О ком </a:t>
            </a:r>
            <a:r>
              <a:rPr lang="ru-RU" sz="1600" b="1" dirty="0">
                <a:solidFill>
                  <a:srgbClr val="000000"/>
                </a:solidFill>
              </a:rPr>
              <a:t>составили рассказ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Какой же </a:t>
            </a:r>
            <a:r>
              <a:rPr lang="ru-RU" sz="1600" b="1" dirty="0">
                <a:solidFill>
                  <a:srgbClr val="000000"/>
                </a:solidFill>
              </a:rPr>
              <a:t>заяц в этом рассказе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помогло зайцу добраться до морковки?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Какое солнце?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 можно озаглавить </a:t>
            </a:r>
            <a:r>
              <a:rPr lang="ru-RU" sz="1600" b="1" dirty="0">
                <a:solidFill>
                  <a:srgbClr val="000000"/>
                </a:solidFill>
              </a:rPr>
              <a:t>рассказ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 вы думаете, нашему </a:t>
            </a:r>
            <a:r>
              <a:rPr lang="ru-RU" sz="1600" b="1" dirty="0">
                <a:solidFill>
                  <a:srgbClr val="000000"/>
                </a:solidFill>
              </a:rPr>
              <a:t>снеговику понравился рассказ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 сожалению, что ждет </a:t>
            </a:r>
            <a:r>
              <a:rPr lang="ru-RU" sz="1600" b="1" dirty="0">
                <a:solidFill>
                  <a:srgbClr val="000000"/>
                </a:solidFill>
              </a:rPr>
              <a:t>снеговика весной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Вы показали себя такими же умными и догадливыми как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. Я хочу, чтобы вы были такими же добрыми и яркими как солнце. Поэтому дарю вам солнышко – наклейки, которые вы можете поместить на ромашки достижений</a:t>
            </a:r>
            <a:r>
              <a:rPr lang="ru-RU" sz="1400" dirty="0">
                <a:solidFill>
                  <a:srgbClr val="000000"/>
                </a:solidFill>
              </a:rPr>
              <a:t>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46179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" y="476672"/>
            <a:ext cx="4694921" cy="62598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603" y="476672"/>
            <a:ext cx="4410987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06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4665"/>
            <a:ext cx="4788024" cy="35910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996952"/>
            <a:ext cx="489654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5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1800" b="1" dirty="0">
                <a:solidFill>
                  <a:srgbClr val="000000"/>
                </a:solidFill>
                <a:latin typeface="Times New Roman, serif"/>
              </a:rPr>
              <a:t>На занятиях в подготовительной к школе группе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 образец воспитателя следует предлагать лишь в том случае, если ребята плохо владеют умением связно излагать содержание картины. На таких занятиях лучше дать план, подсказать возможный сюжет и последовательность рассказа . В группах старшего дошкольного возраста используются все виды рассказов по картине: описательный рассказ по предметной и сюжетной картинам, повествовательный рассказ, описательный рассказ по пейзажной картине и натюрморту.</a:t>
            </a:r>
            <a:endParaRPr lang="ru-RU" sz="1800" dirty="0">
              <a:solidFill>
                <a:srgbClr val="000000"/>
              </a:solidFill>
              <a:latin typeface="Open Sans"/>
            </a:endParaRPr>
          </a:p>
          <a:p>
            <a:r>
              <a:rPr lang="ru-RU" sz="1800" dirty="0">
                <a:solidFill>
                  <a:srgbClr val="000000"/>
                </a:solidFill>
                <a:latin typeface="Open Sans"/>
              </a:rPr>
              <a:t>   </a:t>
            </a:r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Можно широко применять рассказ по серии картинок (например, на тему «Наш участок зимой и летом»), где требуется уже не простое перечисление происходящих событий, а последовательный рассказ с началом, кульминацией и развязкой. Беседа по вопросам, предшествующая рассказыванию, касается основных моментов, узловых пунктов изображенного сюжета.</a:t>
            </a:r>
            <a:endParaRPr lang="ru-RU" sz="1800" dirty="0">
              <a:solidFill>
                <a:srgbClr val="000000"/>
              </a:solidFill>
              <a:latin typeface="Open Sans"/>
            </a:endParaRPr>
          </a:p>
          <a:p>
            <a:r>
              <a:rPr lang="ru-RU" sz="1800" dirty="0">
                <a:solidFill>
                  <a:srgbClr val="000000"/>
                </a:solidFill>
                <a:latin typeface="Times New Roman, serif"/>
              </a:rPr>
              <a:t>Совершенствованию умения рассказывать по серии картинок помогают следующие приемы: составление коллективного рассказа — начало составляет воспитатель, заканчивают дети; начинает один ребенок, продолжает другой.</a:t>
            </a:r>
            <a:endParaRPr lang="ru-RU" sz="1800" dirty="0">
              <a:solidFill>
                <a:srgbClr val="000000"/>
              </a:solidFill>
              <a:latin typeface="Open Sans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07396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507288" cy="6408752"/>
          </a:xfrm>
        </p:spPr>
        <p:txBody>
          <a:bodyPr>
            <a:normAutofit fontScale="92500" lnSpcReduction="20000"/>
          </a:bodyPr>
          <a:lstStyle/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1400" b="1" dirty="0">
                <a:solidFill>
                  <a:srgbClr val="000000"/>
                </a:solidFill>
                <a:latin typeface="Times New Roman, serif"/>
              </a:rPr>
              <a:t>В подготовительной группе</a:t>
            </a:r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 дети впервые подводятся к составлению повествовательных рассказов. Так, они придумывают начало или конец к сюжету, изображенному на картинках: «Вот так покатался!», «Где пропадали?», «Подарки маме к 8 Марта», «Шар улетел», «Кошка с котятами» и т. д. Четко сформулированное задание побуждает творчески выполнить его.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  </a:t>
            </a:r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Очень важно учить детей не только видеть то, что изображено на картине, но и вообразить предыдущие и последующие события. Например, по указанным картинам педагог может задать следующие вопросы: Что сказали мальчику ребята? («Вот так покатался!»); как дети готовили маме подарки? («8 Марта»); кто поставил сюда корзину и что случилось? («Кошка с котятами»). Может быть задано несколько вопросов, как бы намечающих сюжетную линию повествовательного рассказа: откуда приехали эти дети? Что произошло с ними дальше? Как продолжали дружить эти дети? («Ждут гостей»).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    </a:t>
            </a:r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Одну и ту же картину можно использовать в течение года несколько раз, но при этом следует ставить разные задачи, постепенно усложняя их. Когда дети овладеют навыками свободного рассказывания, можно предложить им две или несколько картин (уже виденные и даже новые) и поставить задачу — придумать рассказ по любой картине. Это даст им возможность выбрать наиболее интересное для них содержание, а тем, кто затрудняется, — уже знакомый сюжет, по которому легко составить рассказ. Такие занятия развивают самостоятельность и активность, воспитывают чувство уверенности в своих силах.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В старшей и подготовительной группе продолжается работа по развитию умения характеризовать самое существенное в картине. Выделение существенного наиболее ярко выступает в подборе названия картины, поэтому детям даются задания типа «Как назвал эту картину художник?», «Придумаем название», «Как можно назвать эту картину?».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  </a:t>
            </a:r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Наряду с выделением и характеристикой самого существенного нужно учить замечать детали, передавать фон, пейзаж, состояние погоды и т. д.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  </a:t>
            </a:r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Воспитатель учит детей вводить в свои рассказы небольшие описания природы. Большое значение при этом имеет такой методический прием — анализ рассказа педагога. Детям задаются вопросы: «С чего я начала свой рассказ?», «Чем мой рассказ отличается от рассказа Алеши?», «Как я рассказала о времени года, изображенном на картине?»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  </a:t>
            </a:r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Постепенно старшие дошкольники учатся дополнять свои рассказы по картине описанием изображенного пейзажа, состояния погоды и т. д. Вот, например, начало рассказа Марины (6 лет) по картине «Вот так покатался!»: «На этой картине нарисована зима. День солнечный и холодный. А небо все разноцветное. Это от солнышка оно так светится...»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>   </a:t>
            </a:r>
            <a:r>
              <a:rPr lang="ru-RU" sz="1400" dirty="0">
                <a:solidFill>
                  <a:srgbClr val="000000"/>
                </a:solidFill>
                <a:latin typeface="Times New Roman, serif"/>
              </a:rPr>
              <a:t>Введение в рассказ по картине подобных небольших описаний постепенно подготавливает детей к составлению рассказов по пейзажным картинам и натюрморту. Этот вид рассказывания используется в подготовительной к школе группе.</a:t>
            </a: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r>
              <a:rPr lang="ru-RU" sz="1400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Open Sans"/>
              </a:rPr>
            </a:br>
            <a:endParaRPr lang="ru-RU" sz="1400" dirty="0">
              <a:solidFill>
                <a:srgbClr val="000000"/>
              </a:solidFill>
              <a:latin typeface="Open Sans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40137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Составление рассказов по серии сюжетных картин.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При работе над серией картин у детей формируется представление об основных принципах построения связного сообщения: последовательное изложение произошедших событий, отражение причинно-следственных связей, определение основной мысли и выбор лингвистических средств, необходимых для составления рассказа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.  Приемы работы по серии сюжетных картинок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Установление последовательности серии.</a:t>
            </a:r>
          </a:p>
          <a:p>
            <a:pPr lvl="0"/>
            <a:r>
              <a:rPr lang="ru-RU" dirty="0" smtClean="0"/>
              <a:t>Отобрать из нескольких картинок те, которые иллюстрируют прочитанный рассказ.</a:t>
            </a:r>
          </a:p>
          <a:p>
            <a:pPr lvl="0"/>
            <a:r>
              <a:rPr lang="ru-RU" dirty="0" smtClean="0"/>
              <a:t>Восстановить последовательность событий по памяти (рассказ был прочитан ранее, дети должны вспомнить события рассказа и разложить последовательно картинки).</a:t>
            </a:r>
          </a:p>
          <a:p>
            <a:pPr lvl="0"/>
            <a:r>
              <a:rPr lang="ru-RU" dirty="0" smtClean="0"/>
              <a:t>Определить, какой картинки не хватает (необходимо выложить картинки, кроме одной; дети должны догадаться, чего не хватает и рассказать; и тогда выкладываем недостающую картинку).</a:t>
            </a:r>
          </a:p>
          <a:p>
            <a:pPr lvl="0"/>
            <a:r>
              <a:rPr lang="ru-RU" dirty="0" smtClean="0"/>
              <a:t>Найти лишнюю картинку.</a:t>
            </a:r>
          </a:p>
          <a:p>
            <a:pPr lvl="0"/>
            <a:r>
              <a:rPr lang="ru-RU" dirty="0" smtClean="0"/>
              <a:t>Распутать две сюжетные линии про одного главного героя.</a:t>
            </a:r>
          </a:p>
          <a:p>
            <a:pPr lvl="0"/>
            <a:r>
              <a:rPr lang="ru-RU" dirty="0" smtClean="0"/>
              <a:t>Подобрать к сюжетной картинке отдельные предметные изображения.</a:t>
            </a:r>
          </a:p>
          <a:p>
            <a:pPr lvl="0"/>
            <a:r>
              <a:rPr lang="ru-RU" dirty="0" smtClean="0"/>
              <a:t>Использовать семантические абсурды (найти несоответствие между текстом рассказа и картинками).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r>
              <a:rPr lang="ru-RU" sz="1800" u="sng" dirty="0">
                <a:solidFill>
                  <a:srgbClr val="000000"/>
                </a:solidFill>
              </a:rPr>
              <a:t>Тема</a:t>
            </a:r>
            <a:r>
              <a:rPr lang="ru-RU" sz="1800" dirty="0">
                <a:solidFill>
                  <a:srgbClr val="000000"/>
                </a:solidFill>
              </a:rPr>
              <a:t>: </a:t>
            </a:r>
            <a:r>
              <a:rPr lang="ru-RU" sz="1800" b="1" dirty="0">
                <a:solidFill>
                  <a:srgbClr val="000000"/>
                </a:solidFill>
              </a:rPr>
              <a:t>Составление рассказа по серии сюжетных картинок </a:t>
            </a:r>
            <a:r>
              <a:rPr lang="ru-RU" sz="1800" i="1" dirty="0">
                <a:solidFill>
                  <a:srgbClr val="000000"/>
                </a:solidFill>
              </a:rPr>
              <a:t>«</a:t>
            </a:r>
            <a:r>
              <a:rPr lang="ru-RU" sz="1800" b="1" i="1" dirty="0">
                <a:solidFill>
                  <a:srgbClr val="000000"/>
                </a:solidFill>
              </a:rPr>
              <a:t>Заяц и снеговик</a:t>
            </a:r>
            <a:r>
              <a:rPr lang="ru-RU" sz="1800" i="1" dirty="0">
                <a:solidFill>
                  <a:srgbClr val="000000"/>
                </a:solidFill>
              </a:rPr>
              <a:t>»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u="sng" dirty="0">
                <a:solidFill>
                  <a:srgbClr val="000000"/>
                </a:solidFill>
              </a:rPr>
              <a:t>Цель</a:t>
            </a:r>
            <a:r>
              <a:rPr lang="ru-RU" sz="1800" dirty="0">
                <a:solidFill>
                  <a:srgbClr val="000000"/>
                </a:solidFill>
              </a:rPr>
              <a:t>: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dirty="0">
                <a:solidFill>
                  <a:srgbClr val="000000"/>
                </a:solidFill>
              </a:rPr>
              <a:t>1. Формирование умения </a:t>
            </a:r>
            <a:r>
              <a:rPr lang="ru-RU" sz="1800" b="1" dirty="0">
                <a:solidFill>
                  <a:srgbClr val="000000"/>
                </a:solidFill>
              </a:rPr>
              <a:t>связно</a:t>
            </a:r>
            <a:r>
              <a:rPr lang="ru-RU" sz="1800" dirty="0">
                <a:solidFill>
                  <a:srgbClr val="000000"/>
                </a:solidFill>
              </a:rPr>
              <a:t>, последовательно </a:t>
            </a:r>
            <a:r>
              <a:rPr lang="ru-RU" sz="1800" b="1" dirty="0">
                <a:solidFill>
                  <a:srgbClr val="000000"/>
                </a:solidFill>
              </a:rPr>
              <a:t>составлять рассказ по серии сюжетных картинок</a:t>
            </a:r>
            <a:r>
              <a:rPr lang="ru-RU" sz="1800" dirty="0">
                <a:solidFill>
                  <a:srgbClr val="000000"/>
                </a:solidFill>
              </a:rPr>
              <a:t>.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dirty="0">
                <a:solidFill>
                  <a:srgbClr val="000000"/>
                </a:solidFill>
              </a:rPr>
              <a:t>2. Учить детей включать в </a:t>
            </a:r>
            <a:r>
              <a:rPr lang="ru-RU" sz="1800" b="1" dirty="0">
                <a:solidFill>
                  <a:srgbClr val="000000"/>
                </a:solidFill>
              </a:rPr>
              <a:t>рассказ</a:t>
            </a:r>
            <a:r>
              <a:rPr lang="ru-RU" sz="1800" dirty="0">
                <a:solidFill>
                  <a:srgbClr val="000000"/>
                </a:solidFill>
              </a:rPr>
              <a:t> прямую речь персонажей.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dirty="0">
                <a:solidFill>
                  <a:srgbClr val="000000"/>
                </a:solidFill>
              </a:rPr>
              <a:t>3. Уточнять, активизировать и расширять словарь детей.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dirty="0">
                <a:solidFill>
                  <a:srgbClr val="000000"/>
                </a:solidFill>
              </a:rPr>
              <a:t>4. </a:t>
            </a:r>
            <a:r>
              <a:rPr lang="ru-RU" sz="1800" b="1" dirty="0">
                <a:solidFill>
                  <a:srgbClr val="000000"/>
                </a:solidFill>
              </a:rPr>
              <a:t>Развивать объяснительную речь</a:t>
            </a:r>
            <a:r>
              <a:rPr lang="ru-RU" sz="1800" dirty="0">
                <a:solidFill>
                  <a:srgbClr val="000000"/>
                </a:solidFill>
              </a:rPr>
              <a:t>: учить объяснять, </a:t>
            </a:r>
            <a:r>
              <a:rPr lang="ru-RU" sz="1800" b="1" dirty="0">
                <a:solidFill>
                  <a:srgbClr val="000000"/>
                </a:solidFill>
              </a:rPr>
              <a:t>рассуждать</a:t>
            </a:r>
            <a:r>
              <a:rPr lang="ru-RU" sz="1800" dirty="0">
                <a:solidFill>
                  <a:srgbClr val="000000"/>
                </a:solidFill>
              </a:rPr>
              <a:t>, доказывать свой ответ.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dirty="0">
                <a:solidFill>
                  <a:srgbClr val="000000"/>
                </a:solidFill>
              </a:rPr>
              <a:t>5. Поощрение попыток детей высказывать свою точку зрения, согласие или несогласие с ответом товарища.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u="sng" dirty="0">
                <a:solidFill>
                  <a:srgbClr val="000000"/>
                </a:solidFill>
              </a:rPr>
              <a:t>Материал</a:t>
            </a:r>
            <a:r>
              <a:rPr lang="ru-RU" sz="1800" dirty="0">
                <a:solidFill>
                  <a:srgbClr val="000000"/>
                </a:solidFill>
              </a:rPr>
              <a:t>: </a:t>
            </a:r>
            <a:r>
              <a:rPr lang="ru-RU" sz="1800" b="1" dirty="0">
                <a:solidFill>
                  <a:srgbClr val="000000"/>
                </a:solidFill>
              </a:rPr>
              <a:t>серия сюжетных картинок </a:t>
            </a:r>
            <a:r>
              <a:rPr lang="ru-RU" sz="1800" i="1" dirty="0">
                <a:solidFill>
                  <a:srgbClr val="000000"/>
                </a:solidFill>
              </a:rPr>
              <a:t>«</a:t>
            </a:r>
            <a:r>
              <a:rPr lang="ru-RU" sz="1800" b="1" i="1" dirty="0">
                <a:solidFill>
                  <a:srgbClr val="000000"/>
                </a:solidFill>
              </a:rPr>
              <a:t>Заяц и морковка</a:t>
            </a:r>
            <a:r>
              <a:rPr lang="ru-RU" sz="1800" i="1" dirty="0">
                <a:solidFill>
                  <a:srgbClr val="000000"/>
                </a:solidFill>
              </a:rPr>
              <a:t>»</a:t>
            </a:r>
            <a:r>
              <a:rPr lang="ru-RU" sz="1800" dirty="0">
                <a:solidFill>
                  <a:srgbClr val="000000"/>
                </a:solidFill>
              </a:rPr>
              <a:t>, </a:t>
            </a:r>
            <a:r>
              <a:rPr lang="ru-RU" sz="1800" b="1" dirty="0">
                <a:solidFill>
                  <a:srgbClr val="000000"/>
                </a:solidFill>
              </a:rPr>
              <a:t>картинки для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r>
              <a:rPr lang="ru-RU" sz="1800" b="1" dirty="0">
                <a:solidFill>
                  <a:srgbClr val="000000"/>
                </a:solidFill>
              </a:rPr>
              <a:t>составления</a:t>
            </a:r>
            <a:r>
              <a:rPr lang="ru-RU" sz="1800" dirty="0">
                <a:solidFill>
                  <a:srgbClr val="000000"/>
                </a:solidFill>
              </a:rPr>
              <a:t> цепочки снежных комков, схема </a:t>
            </a:r>
            <a:r>
              <a:rPr lang="ru-RU" sz="1800" b="1" dirty="0">
                <a:solidFill>
                  <a:srgbClr val="000000"/>
                </a:solidFill>
              </a:rPr>
              <a:t>рассказа</a:t>
            </a:r>
            <a:r>
              <a:rPr lang="ru-RU" sz="1800" dirty="0">
                <a:solidFill>
                  <a:srgbClr val="000000"/>
                </a:solidFill>
              </a:rPr>
              <a:t>.</a:t>
            </a:r>
            <a:endParaRPr lang="ru-RU" sz="1800" dirty="0">
              <a:solidFill>
                <a:srgbClr val="000000"/>
              </a:solidFill>
              <a:latin typeface="Calibri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31765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579296" cy="6309360"/>
          </a:xfrm>
        </p:spPr>
        <p:txBody>
          <a:bodyPr>
            <a:normAutofit fontScale="92500" lnSpcReduction="10000"/>
          </a:bodyPr>
          <a:lstStyle/>
          <a:p>
            <a:r>
              <a:rPr lang="ru-RU" sz="1400" b="1" dirty="0">
                <a:solidFill>
                  <a:srgbClr val="000000"/>
                </a:solidFill>
              </a:rPr>
              <a:t>Ход занятия.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I. – Ребята, я предлагаю вам разбиться на </a:t>
            </a:r>
            <a:r>
              <a:rPr lang="ru-RU" sz="1400" b="1" dirty="0">
                <a:solidFill>
                  <a:srgbClr val="000000"/>
                </a:solidFill>
              </a:rPr>
              <a:t>группы</a:t>
            </a:r>
            <a:r>
              <a:rPr lang="ru-RU" sz="1400" dirty="0">
                <a:solidFill>
                  <a:srgbClr val="000000"/>
                </a:solidFill>
              </a:rPr>
              <a:t>. Я буду называть слова, а вам предлагаю подобрать слова с противоположным значением. Кто ответит, тот занимает свое место.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u="sng" dirty="0">
                <a:solidFill>
                  <a:srgbClr val="000000"/>
                </a:solidFill>
              </a:rPr>
              <a:t>Например</a:t>
            </a:r>
            <a:r>
              <a:rPr lang="ru-RU" sz="1400" dirty="0">
                <a:solidFill>
                  <a:srgbClr val="000000"/>
                </a:solidFill>
              </a:rPr>
              <a:t>: Исчезает – появляется.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Опускать – поднимать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Грустить – радоваться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Ссориться – мириться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Смеяться – плакать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Кричать – молчать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Бросать – ловить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Закрывать – открывать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Заснуть – проснуться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Прибежать – убежать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Высокий – низкий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Мокрый – сухой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Длинный – короткий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II. – Ребята, у меня в сундучке что – то лежит. Чтобы узнать, что это, отгадайте </a:t>
            </a:r>
            <a:r>
              <a:rPr lang="ru-RU" sz="1400" u="sng" dirty="0">
                <a:solidFill>
                  <a:srgbClr val="000000"/>
                </a:solidFill>
              </a:rPr>
              <a:t>загадку</a:t>
            </a:r>
            <a:r>
              <a:rPr lang="ru-RU" sz="1400" dirty="0">
                <a:solidFill>
                  <a:srgbClr val="000000"/>
                </a:solidFill>
              </a:rPr>
              <a:t>: Человечек не простой,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Появляется зимой,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А весною исчезает,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Потому что быстро тает.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- Из чего сделан </a:t>
            </a:r>
            <a:r>
              <a:rPr lang="ru-RU" sz="1400" b="1" dirty="0">
                <a:solidFill>
                  <a:srgbClr val="000000"/>
                </a:solidFill>
              </a:rPr>
              <a:t>снеговик</a:t>
            </a:r>
            <a:r>
              <a:rPr lang="ru-RU" sz="1400" dirty="0">
                <a:solidFill>
                  <a:srgbClr val="000000"/>
                </a:solidFill>
              </a:rPr>
              <a:t>? </a:t>
            </a:r>
            <a:r>
              <a:rPr lang="ru-RU" sz="1400" i="1" dirty="0">
                <a:solidFill>
                  <a:srgbClr val="000000"/>
                </a:solidFill>
              </a:rPr>
              <a:t>(из </a:t>
            </a:r>
            <a:r>
              <a:rPr lang="ru-RU" sz="1400" b="1" i="1" dirty="0">
                <a:solidFill>
                  <a:srgbClr val="000000"/>
                </a:solidFill>
              </a:rPr>
              <a:t>снега</a:t>
            </a:r>
            <a:r>
              <a:rPr lang="ru-RU" sz="1400" i="1" dirty="0">
                <a:solidFill>
                  <a:srgbClr val="000000"/>
                </a:solidFill>
              </a:rPr>
              <a:t>)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- А чтобы построить </a:t>
            </a:r>
            <a:r>
              <a:rPr lang="ru-RU" sz="1400" b="1" dirty="0">
                <a:solidFill>
                  <a:srgbClr val="000000"/>
                </a:solidFill>
              </a:rPr>
              <a:t>снеговика</a:t>
            </a:r>
            <a:r>
              <a:rPr lang="ru-RU" sz="1400" dirty="0">
                <a:solidFill>
                  <a:srgbClr val="000000"/>
                </a:solidFill>
              </a:rPr>
              <a:t>, какой должен быть </a:t>
            </a:r>
            <a:r>
              <a:rPr lang="ru-RU" sz="1400" b="1" dirty="0">
                <a:solidFill>
                  <a:srgbClr val="000000"/>
                </a:solidFill>
              </a:rPr>
              <a:t>снег</a:t>
            </a:r>
            <a:r>
              <a:rPr lang="ru-RU" sz="1400" dirty="0">
                <a:solidFill>
                  <a:srgbClr val="000000"/>
                </a:solidFill>
              </a:rPr>
              <a:t>? </a:t>
            </a:r>
            <a:r>
              <a:rPr lang="ru-RU" sz="1400" i="1" dirty="0">
                <a:solidFill>
                  <a:srgbClr val="000000"/>
                </a:solidFill>
              </a:rPr>
              <a:t>(липкий, мокрый, покладистый, послушный)</a:t>
            </a:r>
            <a:r>
              <a:rPr lang="ru-RU" sz="1400" dirty="0">
                <a:solidFill>
                  <a:srgbClr val="000000"/>
                </a:solidFill>
              </a:rPr>
              <a:t>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- Из каких частей </a:t>
            </a:r>
            <a:r>
              <a:rPr lang="ru-RU" sz="1400" b="1" dirty="0">
                <a:solidFill>
                  <a:srgbClr val="000000"/>
                </a:solidFill>
              </a:rPr>
              <a:t>состоит снеговик</a:t>
            </a:r>
            <a:r>
              <a:rPr lang="ru-RU" sz="1400" dirty="0">
                <a:solidFill>
                  <a:srgbClr val="000000"/>
                </a:solidFill>
              </a:rPr>
              <a:t>? </a:t>
            </a:r>
            <a:r>
              <a:rPr lang="ru-RU" sz="1400" i="1" dirty="0">
                <a:solidFill>
                  <a:srgbClr val="000000"/>
                </a:solidFill>
              </a:rPr>
              <a:t>(из круглых комков)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- Как вы думаете, наш </a:t>
            </a:r>
            <a:r>
              <a:rPr lang="ru-RU" sz="1400" b="1" dirty="0">
                <a:solidFill>
                  <a:srgbClr val="000000"/>
                </a:solidFill>
              </a:rPr>
              <a:t>снеговик знает</a:t>
            </a:r>
            <a:r>
              <a:rPr lang="ru-RU" sz="1400" dirty="0">
                <a:solidFill>
                  <a:srgbClr val="000000"/>
                </a:solidFill>
              </a:rPr>
              <a:t>, как его слепили?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- Чтобы слепить </a:t>
            </a:r>
            <a:r>
              <a:rPr lang="ru-RU" sz="1400" b="1" dirty="0">
                <a:solidFill>
                  <a:srgbClr val="000000"/>
                </a:solidFill>
              </a:rPr>
              <a:t>снеговика</a:t>
            </a:r>
            <a:r>
              <a:rPr lang="ru-RU" sz="1400" dirty="0">
                <a:solidFill>
                  <a:srgbClr val="000000"/>
                </a:solidFill>
              </a:rPr>
              <a:t>, что нужно сделать со снежными комками? </a:t>
            </a:r>
            <a:r>
              <a:rPr lang="ru-RU" sz="1400" i="1" dirty="0">
                <a:solidFill>
                  <a:srgbClr val="000000"/>
                </a:solidFill>
              </a:rPr>
              <a:t>(соединить их между собой)</a:t>
            </a:r>
            <a:r>
              <a:rPr lang="ru-RU" sz="1400" dirty="0">
                <a:solidFill>
                  <a:srgbClr val="000000"/>
                </a:solidFill>
              </a:rPr>
              <a:t>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- Мы покажем нашему </a:t>
            </a:r>
            <a:r>
              <a:rPr lang="ru-RU" sz="1400" b="1" dirty="0">
                <a:solidFill>
                  <a:srgbClr val="000000"/>
                </a:solidFill>
              </a:rPr>
              <a:t>снеговику</a:t>
            </a:r>
            <a:r>
              <a:rPr lang="ru-RU" sz="1400" dirty="0">
                <a:solidFill>
                  <a:srgbClr val="000000"/>
                </a:solidFill>
              </a:rPr>
              <a:t>, как соединять снежные комки.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r>
              <a:rPr lang="ru-RU" sz="1400" dirty="0">
                <a:solidFill>
                  <a:srgbClr val="000000"/>
                </a:solidFill>
              </a:rPr>
              <a:t>У каждой </a:t>
            </a:r>
            <a:r>
              <a:rPr lang="ru-RU" sz="1400" b="1" dirty="0">
                <a:solidFill>
                  <a:srgbClr val="000000"/>
                </a:solidFill>
              </a:rPr>
              <a:t>группы</a:t>
            </a:r>
            <a:r>
              <a:rPr lang="ru-RU" sz="1400" dirty="0">
                <a:solidFill>
                  <a:srgbClr val="000000"/>
                </a:solidFill>
              </a:rPr>
              <a:t> есть комочки с изображением разных предметов. Необходимо соединить комки так, чтобы предметы были чем – то похожи между собой, по какому – то признаку или свойству, или качеству.</a:t>
            </a:r>
            <a:endParaRPr lang="ru-RU" sz="1100" dirty="0">
              <a:solidFill>
                <a:srgbClr val="000000"/>
              </a:solidFill>
              <a:latin typeface="Calibri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67986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6309360"/>
          </a:xfrm>
        </p:spPr>
        <p:txBody>
          <a:bodyPr>
            <a:normAutofit/>
          </a:bodyPr>
          <a:lstStyle/>
          <a:p>
            <a:r>
              <a:rPr lang="ru-RU" sz="1600" dirty="0" err="1">
                <a:solidFill>
                  <a:srgbClr val="000000"/>
                </a:solidFill>
              </a:rPr>
              <a:t>Физминутка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i="1" dirty="0">
                <a:solidFill>
                  <a:srgbClr val="000000"/>
                </a:solidFill>
              </a:rPr>
              <a:t>(произносится с показом движений и постепенным увеличением темпа)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Давай дружок, смелей дружок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Кати по </a:t>
            </a:r>
            <a:r>
              <a:rPr lang="ru-RU" sz="1600" b="1" dirty="0">
                <a:solidFill>
                  <a:srgbClr val="000000"/>
                </a:solidFill>
              </a:rPr>
              <a:t>снегу свой снежок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Он превратится в толстый ком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И станет ком </a:t>
            </a:r>
            <a:r>
              <a:rPr lang="ru-RU" sz="1600" b="1" dirty="0">
                <a:solidFill>
                  <a:srgbClr val="000000"/>
                </a:solidFill>
              </a:rPr>
              <a:t>снеговиком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Его улыбка так светла!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Два глаза, шляпа, нос, метла!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Но солнце припечёт слегка-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Увы!- и нет </a:t>
            </a:r>
            <a:r>
              <a:rPr lang="ru-RU" sz="1600" b="1" dirty="0">
                <a:solidFill>
                  <a:srgbClr val="000000"/>
                </a:solidFill>
              </a:rPr>
              <a:t>снеговика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Ребята, а в какое время года </a:t>
            </a:r>
            <a:r>
              <a:rPr lang="ru-RU" sz="1600" b="1" dirty="0">
                <a:solidFill>
                  <a:srgbClr val="000000"/>
                </a:solidFill>
              </a:rPr>
              <a:t>снег</a:t>
            </a:r>
            <a:r>
              <a:rPr lang="ru-RU" sz="1600" dirty="0">
                <a:solidFill>
                  <a:srgbClr val="000000"/>
                </a:solidFill>
              </a:rPr>
              <a:t> становится липкий и мокрый? </a:t>
            </a:r>
            <a:r>
              <a:rPr lang="ru-RU" sz="1600" i="1" dirty="0">
                <a:solidFill>
                  <a:srgbClr val="000000"/>
                </a:solidFill>
              </a:rPr>
              <a:t>(весной)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А по каким еще признакам мы определяем, что наступила весна? </a:t>
            </a:r>
            <a:r>
              <a:rPr lang="ru-RU" sz="1600" i="1" dirty="0">
                <a:solidFill>
                  <a:srgbClr val="000000"/>
                </a:solidFill>
              </a:rPr>
              <a:t>(капель, солнце греет, </a:t>
            </a:r>
            <a:r>
              <a:rPr lang="ru-RU" sz="1600" b="1" i="1" dirty="0">
                <a:solidFill>
                  <a:srgbClr val="000000"/>
                </a:solidFill>
              </a:rPr>
              <a:t>снег тает</a:t>
            </a:r>
            <a:r>
              <a:rPr lang="ru-RU" sz="1600" i="1" dirty="0">
                <a:solidFill>
                  <a:srgbClr val="000000"/>
                </a:solidFill>
              </a:rPr>
              <a:t>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А наш </a:t>
            </a:r>
            <a:r>
              <a:rPr lang="ru-RU" sz="1600" b="1" dirty="0">
                <a:solidFill>
                  <a:srgbClr val="000000"/>
                </a:solidFill>
              </a:rPr>
              <a:t>снеговик знает</a:t>
            </a:r>
            <a:r>
              <a:rPr lang="ru-RU" sz="1600" dirty="0">
                <a:solidFill>
                  <a:srgbClr val="000000"/>
                </a:solidFill>
              </a:rPr>
              <a:t>, что такое весна?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с ним произойдет весной?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Я предлагаю </a:t>
            </a:r>
            <a:r>
              <a:rPr lang="ru-RU" sz="1600" b="1" dirty="0">
                <a:solidFill>
                  <a:srgbClr val="000000"/>
                </a:solidFill>
              </a:rPr>
              <a:t>составить рассказ о снеговике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Но прежде давайте вспомним. Что такое </a:t>
            </a:r>
            <a:r>
              <a:rPr lang="ru-RU" sz="1600" b="1" dirty="0">
                <a:solidFill>
                  <a:srgbClr val="000000"/>
                </a:solidFill>
              </a:rPr>
              <a:t>рассказ</a:t>
            </a:r>
            <a:r>
              <a:rPr lang="ru-RU" sz="1600" dirty="0">
                <a:solidFill>
                  <a:srgbClr val="000000"/>
                </a:solidFill>
              </a:rPr>
              <a:t>? </a:t>
            </a:r>
            <a:r>
              <a:rPr lang="ru-RU" sz="1600" i="1" dirty="0">
                <a:solidFill>
                  <a:srgbClr val="000000"/>
                </a:solidFill>
              </a:rPr>
              <a:t>(повествование какой – то истории, </a:t>
            </a:r>
            <a:r>
              <a:rPr lang="ru-RU" sz="1600" b="1" i="1" dirty="0">
                <a:solidFill>
                  <a:srgbClr val="000000"/>
                </a:solidFill>
              </a:rPr>
              <a:t>сюжета</a:t>
            </a:r>
            <a:r>
              <a:rPr lang="ru-RU" sz="1600" i="1" dirty="0">
                <a:solidFill>
                  <a:srgbClr val="000000"/>
                </a:solidFill>
              </a:rPr>
              <a:t>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Из каких частей </a:t>
            </a:r>
            <a:r>
              <a:rPr lang="ru-RU" sz="1600" b="1" dirty="0">
                <a:solidFill>
                  <a:srgbClr val="000000"/>
                </a:solidFill>
              </a:rPr>
              <a:t>состоит рассказ</a:t>
            </a:r>
            <a:r>
              <a:rPr lang="ru-RU" sz="1600" dirty="0">
                <a:solidFill>
                  <a:srgbClr val="000000"/>
                </a:solidFill>
              </a:rPr>
              <a:t>? </a:t>
            </a:r>
            <a:r>
              <a:rPr lang="ru-RU" sz="1600" i="1" dirty="0">
                <a:solidFill>
                  <a:srgbClr val="000000"/>
                </a:solidFill>
              </a:rPr>
              <a:t>(начало, середина, конец)</a:t>
            </a:r>
            <a:r>
              <a:rPr lang="ru-RU" sz="1600" dirty="0">
                <a:solidFill>
                  <a:srgbClr val="000000"/>
                </a:solidFill>
              </a:rPr>
              <a:t> – схема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Перед вами </a:t>
            </a:r>
            <a:r>
              <a:rPr lang="ru-RU" sz="1600" b="1" dirty="0">
                <a:solidFill>
                  <a:srgbClr val="000000"/>
                </a:solidFill>
              </a:rPr>
              <a:t>серия картинок</a:t>
            </a:r>
            <a:r>
              <a:rPr lang="ru-RU" sz="1600" dirty="0">
                <a:solidFill>
                  <a:srgbClr val="000000"/>
                </a:solidFill>
              </a:rPr>
              <a:t>. Выложите их в правильной последовательности так, чтобы </a:t>
            </a:r>
            <a:r>
              <a:rPr lang="ru-RU" sz="1600" dirty="0" err="1">
                <a:solidFill>
                  <a:srgbClr val="000000"/>
                </a:solidFill>
              </a:rPr>
              <a:t>получился</a:t>
            </a:r>
            <a:r>
              <a:rPr lang="ru-RU" sz="1600" b="1" dirty="0" err="1">
                <a:solidFill>
                  <a:srgbClr val="000000"/>
                </a:solidFill>
              </a:rPr>
              <a:t>рассказ</a:t>
            </a:r>
            <a:r>
              <a:rPr lang="ru-RU" sz="1600" dirty="0">
                <a:solidFill>
                  <a:srgbClr val="000000"/>
                </a:solidFill>
              </a:rPr>
              <a:t>. Подумайте, что случилось в начале, что потом, а что в самом конце. </a:t>
            </a:r>
            <a:r>
              <a:rPr lang="ru-RU" sz="1600" i="1" dirty="0">
                <a:solidFill>
                  <a:srgbClr val="000000"/>
                </a:solidFill>
              </a:rPr>
              <a:t>(Ребенок у доски)</a:t>
            </a:r>
            <a:r>
              <a:rPr lang="ru-RU" sz="1600" dirty="0">
                <a:solidFill>
                  <a:srgbClr val="000000"/>
                </a:solidFill>
              </a:rPr>
              <a:t> Сравните.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88310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0"/>
            <a:ext cx="8435280" cy="6309360"/>
          </a:xfrm>
        </p:spPr>
        <p:txBody>
          <a:bodyPr>
            <a:normAutofit lnSpcReduction="10000"/>
          </a:bodyPr>
          <a:lstStyle/>
          <a:p>
            <a:r>
              <a:rPr lang="ru-RU" sz="1400" dirty="0">
                <a:solidFill>
                  <a:srgbClr val="000000"/>
                </a:solidFill>
              </a:rPr>
              <a:t>- </a:t>
            </a:r>
            <a:r>
              <a:rPr lang="ru-RU" sz="1600" dirty="0">
                <a:solidFill>
                  <a:srgbClr val="000000"/>
                </a:solidFill>
              </a:rPr>
              <a:t>С какой </a:t>
            </a:r>
            <a:r>
              <a:rPr lang="ru-RU" sz="1600" b="1" dirty="0">
                <a:solidFill>
                  <a:srgbClr val="000000"/>
                </a:solidFill>
              </a:rPr>
              <a:t>картинки начнется ваш рассказ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1. Кого вы видите на </a:t>
            </a:r>
            <a:r>
              <a:rPr lang="ru-RU" sz="1600" b="1" dirty="0">
                <a:solidFill>
                  <a:srgbClr val="000000"/>
                </a:solidFill>
              </a:rPr>
              <a:t>картинке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Откуда появился </a:t>
            </a:r>
            <a:r>
              <a:rPr lang="ru-RU" sz="1600" b="1" dirty="0">
                <a:solidFill>
                  <a:srgbClr val="000000"/>
                </a:solidFill>
              </a:rPr>
              <a:t>снеговик во дворе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Какой стоит </a:t>
            </a:r>
            <a:r>
              <a:rPr lang="ru-RU" sz="1600" b="1" dirty="0">
                <a:solidFill>
                  <a:srgbClr val="000000"/>
                </a:solidFill>
              </a:rPr>
              <a:t>снеговик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Откуда прискакал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захотелось зайке? </a:t>
            </a:r>
            <a:r>
              <a:rPr lang="ru-RU" sz="1600" i="1" dirty="0">
                <a:solidFill>
                  <a:srgbClr val="000000"/>
                </a:solidFill>
              </a:rPr>
              <a:t>(достать морковку)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Каким был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? </a:t>
            </a:r>
            <a:r>
              <a:rPr lang="ru-RU" sz="1600" i="1" dirty="0">
                <a:solidFill>
                  <a:srgbClr val="000000"/>
                </a:solidFill>
              </a:rPr>
              <a:t>(голодным)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 вы думаете, что сказал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? </a:t>
            </a:r>
            <a:r>
              <a:rPr lang="ru-RU" sz="1600" i="1" dirty="0">
                <a:solidFill>
                  <a:srgbClr val="000000"/>
                </a:solidFill>
              </a:rPr>
              <a:t>(Какая длинная, вкусная морковка)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он сделал? </a:t>
            </a:r>
            <a:r>
              <a:rPr lang="ru-RU" sz="1600" i="1" dirty="0">
                <a:solidFill>
                  <a:srgbClr val="000000"/>
                </a:solidFill>
              </a:rPr>
              <a:t>(Подпрыгнул)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Удалось ли зайке достать морковку? (Нет, потому что </a:t>
            </a:r>
            <a:r>
              <a:rPr lang="ru-RU" sz="1600" b="1" dirty="0">
                <a:solidFill>
                  <a:srgbClr val="000000"/>
                </a:solidFill>
              </a:rPr>
              <a:t>снеговик большой</a:t>
            </a:r>
            <a:r>
              <a:rPr lang="ru-RU" sz="1600" dirty="0">
                <a:solidFill>
                  <a:srgbClr val="000000"/>
                </a:solidFill>
              </a:rPr>
              <a:t>, а </a:t>
            </a:r>
            <a:r>
              <a:rPr lang="ru-RU" sz="1600" b="1" dirty="0">
                <a:solidFill>
                  <a:srgbClr val="000000"/>
                </a:solidFill>
              </a:rPr>
              <a:t>заяц маленький</a:t>
            </a:r>
            <a:r>
              <a:rPr lang="ru-RU" sz="1600" dirty="0">
                <a:solidFill>
                  <a:srgbClr val="000000"/>
                </a:solidFill>
              </a:rPr>
              <a:t>).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2. – Что принес </a:t>
            </a:r>
            <a:r>
              <a:rPr lang="ru-RU" sz="1600" b="1" dirty="0">
                <a:solidFill>
                  <a:srgbClr val="000000"/>
                </a:solidFill>
              </a:rPr>
              <a:t>заяц</a:t>
            </a:r>
            <a:r>
              <a:rPr lang="ru-RU" sz="1600" dirty="0">
                <a:solidFill>
                  <a:srgbClr val="000000"/>
                </a:solidFill>
              </a:rPr>
              <a:t>? </a:t>
            </a:r>
            <a:r>
              <a:rPr lang="ru-RU" sz="1600" i="1" dirty="0">
                <a:solidFill>
                  <a:srgbClr val="000000"/>
                </a:solidFill>
              </a:rPr>
              <a:t>(Лестницу)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Откуда он ее принес?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он сделал? </a:t>
            </a:r>
            <a:r>
              <a:rPr lang="ru-RU" sz="1600" i="1" dirty="0">
                <a:solidFill>
                  <a:srgbClr val="000000"/>
                </a:solidFill>
              </a:rPr>
              <a:t>(Подставил к </a:t>
            </a:r>
            <a:r>
              <a:rPr lang="ru-RU" sz="1600" b="1" i="1" dirty="0">
                <a:solidFill>
                  <a:srgbClr val="000000"/>
                </a:solidFill>
              </a:rPr>
              <a:t>снеговику</a:t>
            </a:r>
            <a:r>
              <a:rPr lang="ru-RU" sz="1600" i="1" dirty="0">
                <a:solidFill>
                  <a:srgbClr val="000000"/>
                </a:solidFill>
              </a:rPr>
              <a:t>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 </a:t>
            </a:r>
            <a:r>
              <a:rPr lang="ru-RU" sz="1600" b="1" dirty="0">
                <a:solidFill>
                  <a:srgbClr val="000000"/>
                </a:solidFill>
              </a:rPr>
              <a:t>заяц доставал морковку </a:t>
            </a:r>
            <a:r>
              <a:rPr lang="ru-RU" sz="1600" i="1" dirty="0">
                <a:solidFill>
                  <a:srgbClr val="000000"/>
                </a:solidFill>
              </a:rPr>
              <a:t>(</a:t>
            </a:r>
            <a:r>
              <a:rPr lang="ru-RU" sz="1600" b="1" i="1" dirty="0">
                <a:solidFill>
                  <a:srgbClr val="000000"/>
                </a:solidFill>
              </a:rPr>
              <a:t>Заяц</a:t>
            </a:r>
            <a:r>
              <a:rPr lang="ru-RU" sz="1600" i="1" dirty="0">
                <a:solidFill>
                  <a:srgbClr val="000000"/>
                </a:solidFill>
              </a:rPr>
              <a:t> залез на лестницу и стал тянуться лапкой)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Помогла ли лестница зайцу? </a:t>
            </a:r>
            <a:r>
              <a:rPr lang="ru-RU" sz="1600" i="1" dirty="0">
                <a:solidFill>
                  <a:srgbClr val="000000"/>
                </a:solidFill>
              </a:rPr>
              <a:t>(Нет, т. к. она была короткой)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 изменилась погода? </a:t>
            </a:r>
            <a:r>
              <a:rPr lang="ru-RU" sz="1600" i="1" dirty="0">
                <a:solidFill>
                  <a:srgbClr val="000000"/>
                </a:solidFill>
              </a:rPr>
              <a:t>(Выглянуло солнце)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3. – Почему зайка сел на лесенку? </a:t>
            </a:r>
            <a:r>
              <a:rPr lang="ru-RU" sz="1600" i="1" dirty="0">
                <a:solidFill>
                  <a:srgbClr val="000000"/>
                </a:solidFill>
              </a:rPr>
              <a:t>(Решил подождать, когда растает </a:t>
            </a:r>
            <a:r>
              <a:rPr lang="ru-RU" sz="1600" b="1" i="1" dirty="0">
                <a:solidFill>
                  <a:srgbClr val="000000"/>
                </a:solidFill>
              </a:rPr>
              <a:t>снег</a:t>
            </a:r>
            <a:r>
              <a:rPr lang="ru-RU" sz="1600" i="1" dirty="0">
                <a:solidFill>
                  <a:srgbClr val="000000"/>
                </a:solidFill>
              </a:rPr>
              <a:t>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Какой зайка? </a:t>
            </a:r>
            <a:r>
              <a:rPr lang="ru-RU" sz="1600" i="1" dirty="0">
                <a:solidFill>
                  <a:srgbClr val="000000"/>
                </a:solidFill>
              </a:rPr>
              <a:t>(Умный, хитрый, догадливый)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Как светит солнце? </a:t>
            </a:r>
            <a:r>
              <a:rPr lang="ru-RU" sz="1600" i="1" dirty="0">
                <a:solidFill>
                  <a:srgbClr val="000000"/>
                </a:solidFill>
              </a:rPr>
              <a:t>(Ярко)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 Что случилось со </a:t>
            </a:r>
            <a:r>
              <a:rPr lang="ru-RU" sz="1600" b="1" dirty="0">
                <a:solidFill>
                  <a:srgbClr val="000000"/>
                </a:solidFill>
              </a:rPr>
              <a:t>снеговиком</a:t>
            </a:r>
            <a:r>
              <a:rPr lang="ru-RU" sz="1600" dirty="0">
                <a:solidFill>
                  <a:srgbClr val="000000"/>
                </a:solidFill>
              </a:rPr>
              <a:t>?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- </a:t>
            </a:r>
            <a:r>
              <a:rPr lang="ru-RU" sz="1600" b="1" dirty="0">
                <a:solidFill>
                  <a:srgbClr val="000000"/>
                </a:solidFill>
              </a:rPr>
              <a:t>Расскажите</a:t>
            </a:r>
            <a:r>
              <a:rPr lang="ru-RU" sz="1600" dirty="0">
                <a:solidFill>
                  <a:srgbClr val="000000"/>
                </a:solidFill>
              </a:rPr>
              <a:t>, как таял </a:t>
            </a:r>
            <a:r>
              <a:rPr lang="ru-RU" sz="1600" b="1" dirty="0">
                <a:solidFill>
                  <a:srgbClr val="000000"/>
                </a:solidFill>
              </a:rPr>
              <a:t>снеговик</a:t>
            </a:r>
            <a:r>
              <a:rPr lang="ru-RU" sz="1600" dirty="0">
                <a:solidFill>
                  <a:srgbClr val="000000"/>
                </a:solidFill>
              </a:rPr>
              <a:t>? (</a:t>
            </a:r>
            <a:r>
              <a:rPr lang="ru-RU" sz="1600" b="1" dirty="0">
                <a:solidFill>
                  <a:srgbClr val="000000"/>
                </a:solidFill>
              </a:rPr>
              <a:t>Снеговик</a:t>
            </a:r>
            <a:r>
              <a:rPr lang="ru-RU" sz="1600" dirty="0">
                <a:solidFill>
                  <a:srgbClr val="000000"/>
                </a:solidFill>
              </a:rPr>
              <a:t> стал меньше ростом и нос – морковка у него опустился. </a:t>
            </a:r>
            <a:r>
              <a:rPr lang="ru-RU" sz="1600" b="1" dirty="0">
                <a:solidFill>
                  <a:srgbClr val="000000"/>
                </a:solidFill>
              </a:rPr>
              <a:t>Снеговик стал грустный</a:t>
            </a:r>
            <a:r>
              <a:rPr lang="ru-RU" sz="1600" dirty="0">
                <a:solidFill>
                  <a:srgbClr val="000000"/>
                </a:solidFill>
              </a:rPr>
              <a:t>.)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91246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</TotalTime>
  <Words>201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Рассказывание по серии картинок: «Заяц и снеговик»</vt:lpstr>
      <vt:lpstr>Презентация PowerPoint</vt:lpstr>
      <vt:lpstr>Презентация PowerPoint</vt:lpstr>
      <vt:lpstr>Составление рассказов по серии сюжетных картин.  </vt:lpstr>
      <vt:lpstr>.  Приемы работы по серии сюжетных картинок: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Рассказывание по серии картинок</dc:title>
  <dc:creator>Admin</dc:creator>
  <cp:lastModifiedBy>Марина</cp:lastModifiedBy>
  <cp:revision>6</cp:revision>
  <dcterms:created xsi:type="dcterms:W3CDTF">2011-11-03T14:06:00Z</dcterms:created>
  <dcterms:modified xsi:type="dcterms:W3CDTF">2019-02-27T05:41:18Z</dcterms:modified>
</cp:coreProperties>
</file>