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handoutMasterIdLst>
    <p:handoutMasterId r:id="rId13"/>
  </p:handoutMasterIdLst>
  <p:sldIdLst>
    <p:sldId id="277" r:id="rId2"/>
    <p:sldId id="284" r:id="rId3"/>
    <p:sldId id="285" r:id="rId4"/>
    <p:sldId id="286" r:id="rId5"/>
    <p:sldId id="287" r:id="rId6"/>
    <p:sldId id="288" r:id="rId7"/>
    <p:sldId id="289" r:id="rId8"/>
    <p:sldId id="290" r:id="rId9"/>
    <p:sldId id="291" r:id="rId10"/>
    <p:sldId id="29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26D"/>
    <a:srgbClr val="00FF00"/>
    <a:srgbClr val="99FF66"/>
    <a:srgbClr val="AC0000"/>
    <a:srgbClr val="FF9900"/>
    <a:srgbClr val="FFFFCC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97" autoAdjust="0"/>
    <p:restoredTop sz="94656" autoAdjust="0"/>
  </p:normalViewPr>
  <p:slideViewPr>
    <p:cSldViewPr>
      <p:cViewPr varScale="1">
        <p:scale>
          <a:sx n="53" d="100"/>
          <a:sy n="53" d="100"/>
        </p:scale>
        <p:origin x="1440" y="4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184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E5B7AE-60E0-484B-8392-752D994FC167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72E507-719E-4472-BF23-F538742B8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7141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04A850-7690-4F00-A3D5-AEBF5DDC4581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ED788C-8ADB-4AFA-9D9A-1A3CA26EB0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076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6FF57-013F-4EEC-808F-5D4679476D32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7A4DF-0FAA-4AF5-AF18-AFEECDB8AC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6FF57-013F-4EEC-808F-5D4679476D32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7A4DF-0FAA-4AF5-AF18-AFEECDB8AC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6FF57-013F-4EEC-808F-5D4679476D32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7A4DF-0FAA-4AF5-AF18-AFEECDB8AC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6FF57-013F-4EEC-808F-5D4679476D32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7A4DF-0FAA-4AF5-AF18-AFEECDB8AC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6FF57-013F-4EEC-808F-5D4679476D32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7A4DF-0FAA-4AF5-AF18-AFEECDB8AC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6FF57-013F-4EEC-808F-5D4679476D32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7A4DF-0FAA-4AF5-AF18-AFEECDB8AC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6FF57-013F-4EEC-808F-5D4679476D32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7A4DF-0FAA-4AF5-AF18-AFEECDB8AC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6FF57-013F-4EEC-808F-5D4679476D32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7A4DF-0FAA-4AF5-AF18-AFEECDB8AC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6FF57-013F-4EEC-808F-5D4679476D32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7A4DF-0FAA-4AF5-AF18-AFEECDB8AC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6FF57-013F-4EEC-808F-5D4679476D32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7A4DF-0FAA-4AF5-AF18-AFEECDB8AC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6FF57-013F-4EEC-808F-5D4679476D32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7A4DF-0FAA-4AF5-AF18-AFEECDB8AC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000">
              <a:srgbClr val="FFFFCC"/>
            </a:gs>
            <a:gs pos="38000">
              <a:srgbClr val="FFFF00"/>
            </a:gs>
            <a:gs pos="91000">
              <a:srgbClr val="FF9900"/>
            </a:gs>
            <a:gs pos="96000">
              <a:srgbClr val="C0000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26FF57-013F-4EEC-808F-5D4679476D32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7A4DF-0FAA-4AF5-AF18-AFEECDB8AC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microsoft.com/office/2007/relationships/hdphoto" Target="../media/hdphoto3.wdp"/><Relationship Id="rId12" Type="http://schemas.openxmlformats.org/officeDocument/2006/relationships/image" Target="../media/image4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11" Type="http://schemas.microsoft.com/office/2007/relationships/hdphoto" Target="../media/hdphoto5.wdp"/><Relationship Id="rId5" Type="http://schemas.openxmlformats.org/officeDocument/2006/relationships/image" Target="../media/image25.png"/><Relationship Id="rId10" Type="http://schemas.openxmlformats.org/officeDocument/2006/relationships/image" Target="../media/image42.png"/><Relationship Id="rId4" Type="http://schemas.microsoft.com/office/2007/relationships/hdphoto" Target="../media/hdphoto2.wdp"/><Relationship Id="rId9" Type="http://schemas.microsoft.com/office/2007/relationships/hdphoto" Target="../media/hdphoto4.wdp"/><Relationship Id="rId1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4.png"/><Relationship Id="rId7" Type="http://schemas.openxmlformats.org/officeDocument/2006/relationships/image" Target="../media/image3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857999"/>
          </a:xfrm>
        </p:spPr>
        <p:txBody>
          <a:bodyPr anchor="ctr" anchorCtr="0">
            <a:norm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Дефектологический калейдоскоп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latin typeface="Arial" pitchFamily="34" charset="0"/>
                <a:cs typeface="Arial" pitchFamily="34" charset="0"/>
              </a:rPr>
              <a:t>Всероссийский конкурс исследовательских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 smtClean="0"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и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творческих работ.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latin typeface="Arial" pitchFamily="34" charset="0"/>
                <a:cs typeface="Arial" pitchFamily="34" charset="0"/>
              </a:rPr>
              <a:t>Номинация: Интерактивное пособие.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latin typeface="Arial" pitchFamily="34" charset="0"/>
                <a:cs typeface="Arial" pitchFamily="34" charset="0"/>
              </a:rPr>
              <a:t>«Формирование фонематического восприятия, анализа и синтеза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у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дошкольников с нарушениями речи». 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Автор пособия:</a:t>
            </a:r>
            <a:b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Пшеничная 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Елена Владимировна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>
                <a:latin typeface="Arial" pitchFamily="34" charset="0"/>
                <a:cs typeface="Arial" pitchFamily="34" charset="0"/>
              </a:rPr>
            </a:br>
            <a:endParaRPr lang="ru-RU" sz="24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Задание</a:t>
            </a:r>
            <a:r>
              <a:rPr lang="ru-RU" sz="3200" b="1" dirty="0"/>
              <a:t>:</a:t>
            </a:r>
            <a:r>
              <a:rPr lang="ru-RU" sz="3200" b="1" dirty="0" smtClean="0"/>
              <a:t> </a:t>
            </a:r>
            <a:r>
              <a:rPr lang="ru-RU" sz="3200" b="1" dirty="0"/>
              <a:t>Определить из скольких звуков состоит слово и соотнести со схемой</a:t>
            </a:r>
            <a:endParaRPr lang="ru-RU" sz="3200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268760"/>
            <a:ext cx="1867161" cy="2448267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1878856"/>
            <a:ext cx="2046605" cy="1013460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1666874"/>
            <a:ext cx="1569085" cy="1762125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>
                        <a14:foregroundMark x1="21374" y1="45313" x2="21374" y2="45313"/>
                        <a14:foregroundMark x1="23282" y1="53125" x2="23282" y2="53125"/>
                        <a14:foregroundMark x1="26718" y1="53125" x2="26718" y2="53125"/>
                        <a14:foregroundMark x1="24427" y1="45313" x2="24427" y2="45313"/>
                        <a14:foregroundMark x1="19847" y1="41146" x2="19847" y2="41146"/>
                        <a14:foregroundMark x1="45038" y1="5208" x2="45038" y2="5208"/>
                        <a14:foregroundMark x1="45038" y1="5208" x2="45038" y2="5208"/>
                        <a14:foregroundMark x1="47710" y1="5208" x2="47710" y2="5208"/>
                        <a14:foregroundMark x1="66794" y1="11458" x2="66794" y2="11458"/>
                        <a14:foregroundMark x1="7252" y1="31771" x2="7252" y2="31771"/>
                        <a14:foregroundMark x1="23282" y1="13542" x2="23282" y2="13542"/>
                        <a14:foregroundMark x1="15649" y1="14063" x2="15649" y2="140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937808"/>
            <a:ext cx="1952625" cy="1430655"/>
          </a:xfrm>
          <a:prstGeom prst="rect">
            <a:avLst/>
          </a:prstGeom>
        </p:spPr>
      </p:pic>
      <p:pic>
        <p:nvPicPr>
          <p:cNvPr id="8" name="Рисунок 7"/>
          <p:cNvPicPr/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260" b="96045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4325546"/>
            <a:ext cx="1828800" cy="1828800"/>
          </a:xfrm>
          <a:prstGeom prst="rect">
            <a:avLst/>
          </a:prstGeom>
        </p:spPr>
      </p:pic>
      <p:pic>
        <p:nvPicPr>
          <p:cNvPr id="9" name="Рисунок 8"/>
          <p:cNvPicPr/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9694" b="95408" l="9728" r="89883">
                        <a14:foregroundMark x1="58366" y1="29592" x2="58366" y2="295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455968"/>
            <a:ext cx="2392680" cy="1824990"/>
          </a:xfrm>
          <a:prstGeom prst="rect">
            <a:avLst/>
          </a:prstGeom>
        </p:spPr>
      </p:pic>
      <p:pic>
        <p:nvPicPr>
          <p:cNvPr id="10" name="Рисунок 9"/>
          <p:cNvPicPr/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6280958"/>
            <a:ext cx="1114425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/>
          <p:cNvPicPr/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6280958"/>
            <a:ext cx="14859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/>
          <p:cNvPicPr/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6286673"/>
            <a:ext cx="1828800" cy="2609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45970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Актуальность пособия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Речь не является врождённой способностью, а развивается в процессе онтогенеза, параллельно с физическим и умственным развитием ребёнка и служит показателем его общего развития.</a:t>
            </a:r>
          </a:p>
          <a:p>
            <a:pPr marL="0" indent="0" algn="just">
              <a:buNone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Фонематический анализ и синтез - это сложные мыслительные операции, которые у детей появляются лишь в процессе специального обучения. Предложенное настольно-печатное пособие позволяет сформировать звуковой анализ и синтез у  детей с нарушениями речи к моменту поступления в школу, что значительно облегчит усвоение программы общеобразовательной школы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just">
              <a:buNone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Своевременно организованная логопедическая работа по формированию и развитию фонематической системы в целом, и фонематического анализа и синтеза в частности, является решающим фактором в предупреждении появления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дисграфических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ошибок при обучении грамоте и способствует интенсивному развитию навыка чтения.</a:t>
            </a:r>
          </a:p>
          <a:p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5715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Формирование фонематических </a:t>
            </a:r>
            <a:r>
              <a:rPr lang="ru-RU" dirty="0">
                <a:latin typeface="Arial" pitchFamily="34" charset="0"/>
                <a:cs typeface="Arial" pitchFamily="34" charset="0"/>
              </a:rPr>
              <a:t>процессов у детей с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нарушениями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речи.</a:t>
            </a:r>
          </a:p>
          <a:p>
            <a:pPr marL="0" indent="0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                              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Задачи: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Развитие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звукового анализа и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синтеза;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Развитие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произвольного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внимания;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Активизация словаря;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Развитие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слухового внимания.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Цель: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54846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Задание</a:t>
            </a:r>
            <a:r>
              <a:rPr lang="ru-RU" sz="3200" b="1" dirty="0"/>
              <a:t>: </a:t>
            </a:r>
            <a:r>
              <a:rPr lang="ru-RU" sz="3200" b="1" dirty="0" smtClean="0"/>
              <a:t>Выделить </a:t>
            </a:r>
            <a:r>
              <a:rPr lang="ru-RU" sz="3200" b="1" dirty="0"/>
              <a:t>гласный звук, стоящий в начале слова.</a:t>
            </a:r>
            <a:br>
              <a:rPr lang="ru-RU" sz="3200" b="1" dirty="0"/>
            </a:br>
            <a:endParaRPr lang="ru-RU" sz="3200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1878013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Объект 9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7777" y="1340768"/>
            <a:ext cx="3326092" cy="1187350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340768"/>
            <a:ext cx="1749425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0158" y="2528118"/>
            <a:ext cx="1268413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Объект 5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477" y="4355802"/>
            <a:ext cx="1625352" cy="2169567"/>
          </a:xfrm>
          <a:prstGeom prst="rect">
            <a:avLst/>
          </a:prstGeom>
        </p:spPr>
      </p:pic>
      <p:pic>
        <p:nvPicPr>
          <p:cNvPr id="8" name="Рисунок 7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0243"/>
            <a:ext cx="2543175" cy="1800225"/>
          </a:xfrm>
          <a:prstGeom prst="rect">
            <a:avLst/>
          </a:prstGeom>
        </p:spPr>
      </p:pic>
      <p:pic>
        <p:nvPicPr>
          <p:cNvPr id="9" name="Рисунок 8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2204" y="5019149"/>
            <a:ext cx="1975485" cy="1506220"/>
          </a:xfrm>
          <a:prstGeom prst="rect">
            <a:avLst/>
          </a:prstGeom>
        </p:spPr>
      </p:pic>
      <p:pic>
        <p:nvPicPr>
          <p:cNvPr id="11" name="Рисунок 10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7784" y="3150384"/>
            <a:ext cx="2600960" cy="168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681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371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>Задание</a:t>
            </a:r>
            <a:r>
              <a:rPr lang="ru-RU" sz="3200" b="1" dirty="0"/>
              <a:t>: Выделить согласный звук, стоящий в начале слова.</a:t>
            </a:r>
            <a:br>
              <a:rPr lang="ru-RU" sz="3200" b="1" dirty="0"/>
            </a:br>
            <a:endParaRPr lang="ru-RU" sz="3200" b="1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361042" y="1601506"/>
            <a:ext cx="2550795" cy="1930400"/>
            <a:chOff x="0" y="0"/>
            <a:chExt cx="2550795" cy="1930400"/>
          </a:xfrm>
        </p:grpSpPr>
        <p:sp>
          <p:nvSpPr>
            <p:cNvPr id="9" name="Шестиугольник 8"/>
            <p:cNvSpPr/>
            <p:nvPr/>
          </p:nvSpPr>
          <p:spPr>
            <a:xfrm>
              <a:off x="0" y="0"/>
              <a:ext cx="2550795" cy="1930400"/>
            </a:xfrm>
            <a:prstGeom prst="hexagon">
              <a:avLst/>
            </a:prstGeom>
            <a:gradFill flip="none" rotWithShape="1">
              <a:gsLst>
                <a:gs pos="0">
                  <a:schemeClr val="accent4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4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4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" y="361244"/>
              <a:ext cx="1862455" cy="1359535"/>
            </a:xfrm>
            <a:prstGeom prst="rect">
              <a:avLst/>
            </a:prstGeom>
          </p:spPr>
        </p:pic>
      </p:grpSp>
      <p:grpSp>
        <p:nvGrpSpPr>
          <p:cNvPr id="11" name="Группа 10"/>
          <p:cNvGrpSpPr/>
          <p:nvPr/>
        </p:nvGrpSpPr>
        <p:grpSpPr>
          <a:xfrm>
            <a:off x="3339351" y="1601506"/>
            <a:ext cx="2550795" cy="1930400"/>
            <a:chOff x="0" y="0"/>
            <a:chExt cx="2551289" cy="1930400"/>
          </a:xfrm>
        </p:grpSpPr>
        <p:sp>
          <p:nvSpPr>
            <p:cNvPr id="12" name="Шестиугольник 11"/>
            <p:cNvSpPr/>
            <p:nvPr/>
          </p:nvSpPr>
          <p:spPr>
            <a:xfrm>
              <a:off x="0" y="0"/>
              <a:ext cx="2551289" cy="1930400"/>
            </a:xfrm>
            <a:prstGeom prst="hexagon">
              <a:avLst/>
            </a:prstGeom>
            <a:gradFill flip="none" rotWithShape="1">
              <a:gsLst>
                <a:gs pos="0">
                  <a:srgbClr val="FFC000">
                    <a:lumMod val="60000"/>
                    <a:lumOff val="40000"/>
                    <a:tint val="66000"/>
                    <a:satMod val="160000"/>
                  </a:srgbClr>
                </a:gs>
                <a:gs pos="50000">
                  <a:srgbClr val="FFC000">
                    <a:lumMod val="60000"/>
                    <a:lumOff val="40000"/>
                    <a:tint val="44500"/>
                    <a:satMod val="160000"/>
                  </a:srgbClr>
                </a:gs>
                <a:gs pos="100000">
                  <a:srgbClr val="FFC000">
                    <a:lumMod val="60000"/>
                    <a:lumOff val="40000"/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8312" y="214489"/>
              <a:ext cx="1440180" cy="1512570"/>
            </a:xfrm>
            <a:prstGeom prst="rect">
              <a:avLst/>
            </a:prstGeom>
          </p:spPr>
        </p:pic>
      </p:grpSp>
      <p:grpSp>
        <p:nvGrpSpPr>
          <p:cNvPr id="14" name="Группа 13"/>
          <p:cNvGrpSpPr/>
          <p:nvPr/>
        </p:nvGrpSpPr>
        <p:grpSpPr>
          <a:xfrm>
            <a:off x="6156176" y="1607080"/>
            <a:ext cx="2550795" cy="1930400"/>
            <a:chOff x="0" y="0"/>
            <a:chExt cx="2550795" cy="1930400"/>
          </a:xfrm>
        </p:grpSpPr>
        <p:sp>
          <p:nvSpPr>
            <p:cNvPr id="15" name="Шестиугольник 14"/>
            <p:cNvSpPr/>
            <p:nvPr/>
          </p:nvSpPr>
          <p:spPr>
            <a:xfrm>
              <a:off x="0" y="0"/>
              <a:ext cx="2550795" cy="1930400"/>
            </a:xfrm>
            <a:prstGeom prst="hexagon">
              <a:avLst/>
            </a:prstGeom>
            <a:gradFill flip="none" rotWithShape="1">
              <a:gsLst>
                <a:gs pos="0">
                  <a:srgbClr val="FFC000">
                    <a:lumMod val="60000"/>
                    <a:lumOff val="40000"/>
                    <a:tint val="66000"/>
                    <a:satMod val="160000"/>
                  </a:srgbClr>
                </a:gs>
                <a:gs pos="50000">
                  <a:srgbClr val="FFC000">
                    <a:lumMod val="60000"/>
                    <a:lumOff val="40000"/>
                    <a:tint val="44500"/>
                    <a:satMod val="160000"/>
                  </a:srgbClr>
                </a:gs>
                <a:gs pos="100000">
                  <a:srgbClr val="FFC000">
                    <a:lumMod val="60000"/>
                    <a:lumOff val="40000"/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pic>
          <p:nvPicPr>
            <p:cNvPr id="16" name="Рисунок 1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0933" y="169334"/>
              <a:ext cx="1950720" cy="1376680"/>
            </a:xfrm>
            <a:prstGeom prst="rect">
              <a:avLst/>
            </a:prstGeom>
          </p:spPr>
        </p:pic>
      </p:grp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14" y="4581128"/>
            <a:ext cx="2572735" cy="1944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8" name="Группа 17"/>
          <p:cNvGrpSpPr/>
          <p:nvPr/>
        </p:nvGrpSpPr>
        <p:grpSpPr>
          <a:xfrm>
            <a:off x="3203848" y="4581128"/>
            <a:ext cx="2550795" cy="1930400"/>
            <a:chOff x="0" y="0"/>
            <a:chExt cx="2550795" cy="1930400"/>
          </a:xfrm>
        </p:grpSpPr>
        <p:sp>
          <p:nvSpPr>
            <p:cNvPr id="19" name="Шестиугольник 18"/>
            <p:cNvSpPr/>
            <p:nvPr/>
          </p:nvSpPr>
          <p:spPr>
            <a:xfrm>
              <a:off x="0" y="0"/>
              <a:ext cx="2550795" cy="1930400"/>
            </a:xfrm>
            <a:prstGeom prst="hexagon">
              <a:avLst/>
            </a:prstGeom>
            <a:gradFill flip="none" rotWithShape="1">
              <a:gsLst>
                <a:gs pos="0">
                  <a:srgbClr val="FFC000">
                    <a:lumMod val="60000"/>
                    <a:lumOff val="40000"/>
                    <a:tint val="66000"/>
                    <a:satMod val="160000"/>
                  </a:srgbClr>
                </a:gs>
                <a:gs pos="50000">
                  <a:srgbClr val="FFC000">
                    <a:lumMod val="60000"/>
                    <a:lumOff val="40000"/>
                    <a:tint val="44500"/>
                    <a:satMod val="160000"/>
                  </a:srgbClr>
                </a:gs>
                <a:gs pos="100000">
                  <a:srgbClr val="FFC000">
                    <a:lumMod val="60000"/>
                    <a:lumOff val="40000"/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pic>
          <p:nvPicPr>
            <p:cNvPr id="20" name="Рисунок 1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5422" y="158045"/>
              <a:ext cx="1568450" cy="1568450"/>
            </a:xfrm>
            <a:prstGeom prst="rect">
              <a:avLst/>
            </a:prstGeom>
          </p:spPr>
        </p:pic>
      </p:grpSp>
      <p:grpSp>
        <p:nvGrpSpPr>
          <p:cNvPr id="21" name="Группа 20"/>
          <p:cNvGrpSpPr/>
          <p:nvPr/>
        </p:nvGrpSpPr>
        <p:grpSpPr>
          <a:xfrm>
            <a:off x="6156176" y="4581128"/>
            <a:ext cx="2550795" cy="1930400"/>
            <a:chOff x="0" y="0"/>
            <a:chExt cx="2551289" cy="1930400"/>
          </a:xfrm>
        </p:grpSpPr>
        <p:sp>
          <p:nvSpPr>
            <p:cNvPr id="22" name="Шестиугольник 21"/>
            <p:cNvSpPr/>
            <p:nvPr/>
          </p:nvSpPr>
          <p:spPr>
            <a:xfrm>
              <a:off x="0" y="0"/>
              <a:ext cx="2551289" cy="1930400"/>
            </a:xfrm>
            <a:prstGeom prst="hexagon">
              <a:avLst/>
            </a:prstGeom>
            <a:gradFill flip="none" rotWithShape="1">
              <a:gsLst>
                <a:gs pos="0">
                  <a:srgbClr val="FFC000">
                    <a:lumMod val="60000"/>
                    <a:lumOff val="40000"/>
                    <a:tint val="66000"/>
                    <a:satMod val="160000"/>
                  </a:srgbClr>
                </a:gs>
                <a:gs pos="50000">
                  <a:srgbClr val="FFC000">
                    <a:lumMod val="60000"/>
                    <a:lumOff val="40000"/>
                    <a:tint val="44500"/>
                    <a:satMod val="160000"/>
                  </a:srgbClr>
                </a:gs>
                <a:gs pos="100000">
                  <a:srgbClr val="FFC000">
                    <a:lumMod val="60000"/>
                    <a:lumOff val="40000"/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pic>
          <p:nvPicPr>
            <p:cNvPr id="23" name="Рисунок 22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822" y="101600"/>
              <a:ext cx="1727200" cy="16738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81392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Задание: </a:t>
            </a:r>
            <a:r>
              <a:rPr lang="ru-RU" sz="3600" b="1" dirty="0"/>
              <a:t>Определить последний гласный звук в слове.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518876" y="1683869"/>
            <a:ext cx="2715642" cy="1944216"/>
            <a:chOff x="0" y="0"/>
            <a:chExt cx="2787862" cy="2269067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0" y="0"/>
              <a:ext cx="2787862" cy="2269067"/>
            </a:xfrm>
            <a:prstGeom prst="roundRect">
              <a:avLst/>
            </a:prstGeom>
            <a:solidFill>
              <a:srgbClr val="92D05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200" y="259645"/>
              <a:ext cx="2178685" cy="1783080"/>
            </a:xfrm>
            <a:prstGeom prst="rect">
              <a:avLst/>
            </a:prstGeom>
          </p:spPr>
        </p:pic>
      </p:grpSp>
      <p:grpSp>
        <p:nvGrpSpPr>
          <p:cNvPr id="7" name="Группа 6"/>
          <p:cNvGrpSpPr/>
          <p:nvPr/>
        </p:nvGrpSpPr>
        <p:grpSpPr>
          <a:xfrm>
            <a:off x="3490159" y="2060848"/>
            <a:ext cx="2508379" cy="1927034"/>
            <a:chOff x="0" y="0"/>
            <a:chExt cx="2652889" cy="2133388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0" y="0"/>
              <a:ext cx="2652889" cy="2133388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112" y="11289"/>
              <a:ext cx="1749425" cy="1749425"/>
            </a:xfrm>
            <a:prstGeom prst="rect">
              <a:avLst/>
            </a:prstGeom>
          </p:spPr>
        </p:pic>
      </p:grpSp>
      <p:grpSp>
        <p:nvGrpSpPr>
          <p:cNvPr id="10" name="Группа 9"/>
          <p:cNvGrpSpPr/>
          <p:nvPr/>
        </p:nvGrpSpPr>
        <p:grpSpPr>
          <a:xfrm>
            <a:off x="6300192" y="1641366"/>
            <a:ext cx="2494904" cy="2020419"/>
            <a:chOff x="0" y="0"/>
            <a:chExt cx="2573373" cy="2285647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0" y="0"/>
              <a:ext cx="2573373" cy="2257566"/>
            </a:xfrm>
            <a:prstGeom prst="roundRect">
              <a:avLst/>
            </a:prstGeom>
            <a:solidFill>
              <a:srgbClr val="92D05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200" y="79022"/>
              <a:ext cx="2054225" cy="2206625"/>
            </a:xfrm>
            <a:prstGeom prst="rect">
              <a:avLst/>
            </a:prstGeom>
          </p:spPr>
        </p:pic>
      </p:grpSp>
      <p:grpSp>
        <p:nvGrpSpPr>
          <p:cNvPr id="13" name="Группа 12"/>
          <p:cNvGrpSpPr/>
          <p:nvPr/>
        </p:nvGrpSpPr>
        <p:grpSpPr>
          <a:xfrm>
            <a:off x="508056" y="4365104"/>
            <a:ext cx="2726462" cy="2160240"/>
            <a:chOff x="0" y="0"/>
            <a:chExt cx="2777067" cy="2291292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0" y="0"/>
              <a:ext cx="2777067" cy="2291292"/>
            </a:xfrm>
            <a:prstGeom prst="roundRect">
              <a:avLst/>
            </a:prstGeom>
            <a:solidFill>
              <a:srgbClr val="92D05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pic>
          <p:nvPicPr>
            <p:cNvPr id="15" name="Рисунок 1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6089" y="372533"/>
              <a:ext cx="2155825" cy="1573530"/>
            </a:xfrm>
            <a:prstGeom prst="rect">
              <a:avLst/>
            </a:prstGeom>
          </p:spPr>
        </p:pic>
      </p:grpSp>
      <p:grpSp>
        <p:nvGrpSpPr>
          <p:cNvPr id="16" name="Группа 15"/>
          <p:cNvGrpSpPr/>
          <p:nvPr/>
        </p:nvGrpSpPr>
        <p:grpSpPr>
          <a:xfrm>
            <a:off x="3317807" y="4155032"/>
            <a:ext cx="2720340" cy="2044829"/>
            <a:chOff x="0" y="0"/>
            <a:chExt cx="2720622" cy="2189128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0" y="0"/>
              <a:ext cx="2720622" cy="2189128"/>
            </a:xfrm>
            <a:prstGeom prst="roundRect">
              <a:avLst/>
            </a:prstGeom>
            <a:solidFill>
              <a:srgbClr val="92D05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pic>
          <p:nvPicPr>
            <p:cNvPr id="18" name="Рисунок 1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156" y="632178"/>
              <a:ext cx="2652395" cy="889635"/>
            </a:xfrm>
            <a:prstGeom prst="rect">
              <a:avLst/>
            </a:prstGeom>
          </p:spPr>
        </p:pic>
      </p:grpSp>
      <p:grpSp>
        <p:nvGrpSpPr>
          <p:cNvPr id="19" name="Группа 18"/>
          <p:cNvGrpSpPr/>
          <p:nvPr/>
        </p:nvGrpSpPr>
        <p:grpSpPr>
          <a:xfrm>
            <a:off x="6194893" y="4381943"/>
            <a:ext cx="2596192" cy="2152304"/>
            <a:chOff x="0" y="-45162"/>
            <a:chExt cx="2698044" cy="2234289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0" y="0"/>
              <a:ext cx="2698044" cy="2189127"/>
            </a:xfrm>
            <a:prstGeom prst="roundRect">
              <a:avLst/>
            </a:prstGeom>
            <a:solidFill>
              <a:srgbClr val="92D05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pic>
          <p:nvPicPr>
            <p:cNvPr id="21" name="Рисунок 2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417" y="-45162"/>
              <a:ext cx="2124075" cy="21526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176313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Задание</a:t>
            </a:r>
            <a:r>
              <a:rPr lang="ru-RU" sz="4000" b="1" dirty="0"/>
              <a:t>. Выделить согласный звук, стоящий в конце слова.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380" y="1104260"/>
            <a:ext cx="1867161" cy="2448267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689437"/>
            <a:ext cx="1704975" cy="1863090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1556792"/>
            <a:ext cx="1971675" cy="1680210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291013"/>
            <a:ext cx="1876425" cy="1724025"/>
          </a:xfrm>
          <a:prstGeom prst="rect">
            <a:avLst/>
          </a:prstGeom>
        </p:spPr>
      </p:pic>
      <p:pic>
        <p:nvPicPr>
          <p:cNvPr id="9" name="Рисунок 8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1526" y="4150603"/>
            <a:ext cx="1569085" cy="176212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9439" y="3552527"/>
            <a:ext cx="1423000" cy="2706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5293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Задание: </a:t>
            </a:r>
            <a:r>
              <a:rPr lang="ru-RU" sz="3600" b="1" dirty="0"/>
              <a:t>Выделить гласный звук, стоящий в середине </a:t>
            </a:r>
            <a:r>
              <a:rPr lang="ru-RU" sz="3600" b="1" dirty="0" smtClean="0"/>
              <a:t>слова.</a:t>
            </a:r>
            <a:endParaRPr lang="ru-RU" sz="3600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84784"/>
            <a:ext cx="2143424" cy="2143424"/>
          </a:xfrm>
          <a:prstGeom prst="rect">
            <a:avLst/>
          </a:prstGeom>
        </p:spPr>
      </p:pic>
      <p:grpSp>
        <p:nvGrpSpPr>
          <p:cNvPr id="5" name="Группа 4"/>
          <p:cNvGrpSpPr/>
          <p:nvPr/>
        </p:nvGrpSpPr>
        <p:grpSpPr>
          <a:xfrm>
            <a:off x="3535883" y="1604416"/>
            <a:ext cx="2362200" cy="2085975"/>
            <a:chOff x="0" y="0"/>
            <a:chExt cx="2362200" cy="2085975"/>
          </a:xfrm>
        </p:grpSpPr>
        <p:sp>
          <p:nvSpPr>
            <p:cNvPr id="6" name="Овал 5"/>
            <p:cNvSpPr/>
            <p:nvPr/>
          </p:nvSpPr>
          <p:spPr>
            <a:xfrm>
              <a:off x="0" y="95250"/>
              <a:ext cx="2362200" cy="199072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2875" y="0"/>
              <a:ext cx="1876425" cy="1724025"/>
            </a:xfrm>
            <a:prstGeom prst="rect">
              <a:avLst/>
            </a:prstGeom>
          </p:spPr>
        </p:pic>
      </p:grpSp>
      <p:pic>
        <p:nvPicPr>
          <p:cNvPr id="8" name="Рисунок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1724660"/>
            <a:ext cx="1552575" cy="1704340"/>
          </a:xfrm>
          <a:prstGeom prst="rect">
            <a:avLst/>
          </a:prstGeom>
        </p:spPr>
      </p:pic>
      <p:pic>
        <p:nvPicPr>
          <p:cNvPr id="9" name="Рисунок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352925"/>
            <a:ext cx="2476500" cy="1847850"/>
          </a:xfrm>
          <a:prstGeom prst="rect">
            <a:avLst/>
          </a:prstGeom>
        </p:spPr>
      </p:pic>
      <p:pic>
        <p:nvPicPr>
          <p:cNvPr id="10" name="Рисунок 9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3097" y="4429125"/>
            <a:ext cx="2174875" cy="1695450"/>
          </a:xfrm>
          <a:prstGeom prst="rect">
            <a:avLst/>
          </a:prstGeom>
        </p:spPr>
      </p:pic>
      <p:pic>
        <p:nvPicPr>
          <p:cNvPr id="11" name="Рисунок 10"/>
          <p:cNvPicPr/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9956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8758" y="4352925"/>
            <a:ext cx="1676400" cy="1624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4742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Задание</a:t>
            </a:r>
            <a:r>
              <a:rPr lang="ru-RU" sz="3600" b="1" dirty="0"/>
              <a:t>:</a:t>
            </a:r>
            <a:r>
              <a:rPr lang="ru-RU" sz="3600" b="1" dirty="0" smtClean="0"/>
              <a:t> </a:t>
            </a:r>
            <a:r>
              <a:rPr lang="ru-RU" sz="3600" b="1" dirty="0"/>
              <a:t>Показать картинки с заданным звуком.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5" y="1628800"/>
            <a:ext cx="1800200" cy="1584176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844824"/>
            <a:ext cx="1654810" cy="1752600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1797050"/>
            <a:ext cx="1800225" cy="1631950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3804" y="4607391"/>
            <a:ext cx="2000250" cy="1343025"/>
          </a:xfrm>
          <a:prstGeom prst="rect">
            <a:avLst/>
          </a:prstGeom>
        </p:spPr>
      </p:pic>
      <p:pic>
        <p:nvPicPr>
          <p:cNvPr id="8" name="Рисунок 7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228509"/>
            <a:ext cx="1704975" cy="1682115"/>
          </a:xfrm>
          <a:prstGeom prst="rect">
            <a:avLst/>
          </a:prstGeom>
        </p:spPr>
      </p:pic>
      <p:pic>
        <p:nvPicPr>
          <p:cNvPr id="9" name="Рисунок 8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691" y="4741142"/>
            <a:ext cx="2619375" cy="1743075"/>
          </a:xfrm>
          <a:prstGeom prst="rect">
            <a:avLst/>
          </a:prstGeom>
        </p:spPr>
      </p:pic>
      <p:pic>
        <p:nvPicPr>
          <p:cNvPr id="11" name="Рисунок 1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3597424"/>
            <a:ext cx="1104900" cy="168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5728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cene3d>
          <a:camera prst="obliqueTopLeft"/>
          <a:lightRig rig="threePt" dir="t"/>
        </a:scene3d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836</TotalTime>
  <Words>171</Words>
  <Application>Microsoft Office PowerPoint</Application>
  <PresentationFormat>Экран (4:3)</PresentationFormat>
  <Paragraphs>19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Тема Office</vt:lpstr>
      <vt:lpstr>Дефектологический калейдоскоп  Всероссийский конкурс исследовательских  и творческих работ. Номинация: Интерактивное пособие. «Формирование фонематического восприятия, анализа и синтеза  у дошкольников с нарушениями речи».    Автор пособия: Пшеничная  Елена Владимировна </vt:lpstr>
      <vt:lpstr>Актуальность пособия</vt:lpstr>
      <vt:lpstr>Цель:</vt:lpstr>
      <vt:lpstr> Задание: Выделить гласный звук, стоящий в начале слова. </vt:lpstr>
      <vt:lpstr> Задание: Выделить согласный звук, стоящий в начале слова. </vt:lpstr>
      <vt:lpstr> Задание: Определить последний гласный звук в слове. </vt:lpstr>
      <vt:lpstr> Задание. Выделить согласный звук, стоящий в конце слова. </vt:lpstr>
      <vt:lpstr>Задание: Выделить гласный звук, стоящий в середине слова.</vt:lpstr>
      <vt:lpstr> Задание: Показать картинки с заданным звуком. </vt:lpstr>
      <vt:lpstr>Задание: Определить из скольких звуков состоит слово и соотнести со схемой</vt:lpstr>
    </vt:vector>
  </TitlesOfParts>
  <Company>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.</dc:creator>
  <cp:lastModifiedBy>Пользователь Windows</cp:lastModifiedBy>
  <cp:revision>116</cp:revision>
  <dcterms:created xsi:type="dcterms:W3CDTF">2011-01-27T10:19:20Z</dcterms:created>
  <dcterms:modified xsi:type="dcterms:W3CDTF">2020-04-28T14:13:42Z</dcterms:modified>
</cp:coreProperties>
</file>