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28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28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7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67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06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58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61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142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30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88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578EC-4262-4E76-A692-25D8520AA78C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EFA89-2B0D-4964-B0A4-C2D7083D61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97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Документы дефектолога 2020-2021 у.г\КЦ\темы для сайта\заставка для сай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6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188640"/>
            <a:ext cx="403578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17 «Журавушка» г. Тихорецка</a:t>
            </a:r>
            <a:endParaRPr lang="ru-RU" sz="16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6933" y="1412776"/>
            <a:ext cx="44655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>
                  <a:solidFill>
                    <a:srgbClr val="C00000"/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на тему</a:t>
            </a:r>
            <a:r>
              <a:rPr lang="ru-RU" sz="32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54996" y="2745736"/>
            <a:ext cx="723513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36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«ОТКЛОНЕНИЯ В РАЗВИТИИ НОВОРОЖДЕННЫХ»</a:t>
            </a:r>
            <a:endParaRPr lang="ru-RU" sz="3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61238" y="5445224"/>
            <a:ext cx="35385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дефектолог:</a:t>
            </a:r>
          </a:p>
          <a:p>
            <a:r>
              <a:rPr lang="ru-RU" b="1" dirty="0" smtClean="0">
                <a:ln w="10541" cmpd="sng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М.Н.</a:t>
            </a:r>
            <a:endParaRPr lang="ru-RU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461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https://club4woman.ru/wp-content/uploads/2018/11/u-novorozhdennogo-ochen-bol-shoy-rodnichok-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40768"/>
            <a:ext cx="3312368" cy="2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195736" y="188640"/>
            <a:ext cx="54726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Проблемными считаются недоношенные, переношенные, незрелые и с нарушениями внутриутробного развития дети.</a:t>
            </a:r>
            <a:endParaRPr lang="ru-RU" sz="2000" b="1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645024"/>
            <a:ext cx="7128792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just" fontAlgn="base"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Недоношенными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называют младенцев, родившихся прежде срока, т.е. на 28-37 неделе беременности.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179705" algn="just" fontAlgn="base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В зависимости от веса при рождении различаются следующие категории недоношенных детей: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 степени — с весом тела 2500-2000 гр.,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II степени — с массой 2000-1500 гр.,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III степени — 1500-1000 гр.,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IV степени — с весом тела меньше 1000 гр.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961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03617" y="566678"/>
            <a:ext cx="79208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         Переношенным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u="sng" dirty="0" smtClean="0">
                <a:effectLst/>
                <a:latin typeface="Times New Roman"/>
                <a:ea typeface="Times New Roman"/>
                <a:cs typeface="Times New Roman"/>
              </a:rPr>
              <a:t>считается ребенок, родившийся на 42 неделе.</a:t>
            </a:r>
            <a:endParaRPr lang="ru-RU" sz="2000" u="sng" dirty="0">
              <a:ea typeface="Calibri"/>
              <a:cs typeface="Times New Roman"/>
            </a:endParaRPr>
          </a:p>
          <a:p>
            <a:pPr marR="179705" algn="just" fontAlgn="base"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     </a:t>
            </a:r>
          </a:p>
          <a:p>
            <a:pPr marR="179705" algn="just" fontAlgn="base"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Младенцы имеют своеобразный внешний вид: кожа сухая, истощенная (напоминает мятый пергамент), нередко наблюдается крупнопластинчатое шелушение. </a:t>
            </a:r>
          </a:p>
          <a:p>
            <a:pPr marR="179705" algn="just" fontAlgn="base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     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На ладонях и стопах — глубокие борозды. Кости черепа и ушные раковины плотные, что затрудняет роды.</a:t>
            </a:r>
            <a:endParaRPr lang="ru-RU" sz="2000" dirty="0">
              <a:ea typeface="Calibri"/>
              <a:cs typeface="Times New Roman"/>
            </a:endParaRPr>
          </a:p>
          <a:p>
            <a:pPr marR="179705" algn="just" fontAlgn="base"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      Некоторые младенцы имеют большой вес и избыточную длину, но чаще они рождаются маловесными, исхудавшими; подкожный жировой слой отсутствует и кожа собирается в складки.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430" y="3736777"/>
            <a:ext cx="4261253" cy="2839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6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8980" y="764704"/>
            <a:ext cx="698477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Незрелые младенцы  -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u="sng" dirty="0" smtClean="0">
                <a:effectLst/>
                <a:latin typeface="Times New Roman"/>
                <a:ea typeface="Times New Roman"/>
                <a:cs typeface="Times New Roman"/>
              </a:rPr>
              <a:t>при рождении оказались очень маленькими и с небольшим весом. </a:t>
            </a:r>
          </a:p>
          <a:p>
            <a:pPr marR="179705" algn="just" fontAlgn="base"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R="179705" algn="just" fontAlgn="base"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      Если доношенный ребенок весит меньше 2500 гр., то с ним нужно обращаться так же, как и с недоношенным.</a:t>
            </a:r>
            <a:endParaRPr lang="ru-RU" sz="2000" dirty="0">
              <a:ea typeface="Calibri"/>
              <a:cs typeface="Times New Roman"/>
            </a:endParaRPr>
          </a:p>
          <a:p>
            <a:pPr marR="179705" algn="just" fontAlgn="base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       Причины: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</a:p>
          <a:p>
            <a:pPr marL="285750" marR="179705" indent="-285750" algn="just" fontAlgn="base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физической слабости родителей; </a:t>
            </a:r>
          </a:p>
          <a:p>
            <a:pPr marL="285750" marR="179705" indent="-285750" algn="just" fontAlgn="base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болезни матери;</a:t>
            </a:r>
          </a:p>
          <a:p>
            <a:pPr marL="285750" marR="179705" indent="-285750" algn="just" fontAlgn="base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неправильного функционирования плаценты.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42862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60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78496" y="828288"/>
            <a:ext cx="748883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Нарушенное развитие может иметь отклонения и в сторону ускорения и в сторону замедления.</a:t>
            </a:r>
            <a:endParaRPr lang="ru-RU" sz="2400" dirty="0">
              <a:ea typeface="Calibri"/>
              <a:cs typeface="Times New Roman"/>
            </a:endParaRPr>
          </a:p>
          <a:p>
            <a:pPr marR="179705" algn="ctr" fontAlgn="base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marR="179705" algn="ctr" fontAlgn="base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Причин этому может быть несколько:</a:t>
            </a:r>
            <a:endParaRPr lang="ru-RU" sz="2400" dirty="0">
              <a:ea typeface="Calibri"/>
              <a:cs typeface="Times New Roman"/>
            </a:endParaRPr>
          </a:p>
          <a:p>
            <a:pPr marL="342900" marR="179705" lvl="0" indent="-342900" algn="just" fontAlgn="base"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Токсикоз в тяжелой форме во II половине беременности;</a:t>
            </a:r>
          </a:p>
          <a:p>
            <a:pPr marL="342900" marR="179705" lvl="0" indent="-342900" algn="just" fontAlgn="base"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Неблагоприятное течение беременности;</a:t>
            </a:r>
          </a:p>
          <a:p>
            <a:pPr marL="342900" marR="179705" lvl="0" indent="-342900" algn="just" fontAlgn="base"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Осложнения при родах;</a:t>
            </a:r>
            <a:endParaRPr lang="ru-RU" sz="2400" dirty="0">
              <a:ea typeface="Calibri"/>
              <a:cs typeface="Times New Roman"/>
            </a:endParaRPr>
          </a:p>
          <a:p>
            <a:pPr marL="342900" marR="179705" lvl="0" indent="-342900" algn="just" fontAlgn="base"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Возраст беременной — первородящая женщина в возрасте 35 лет и более.</a:t>
            </a:r>
            <a:endParaRPr lang="ru-RU" sz="2400" dirty="0">
              <a:ea typeface="Calibri"/>
              <a:cs typeface="Times New Roman"/>
            </a:endParaRPr>
          </a:p>
          <a:p>
            <a:pPr marL="342900" marR="179705" lvl="0" indent="-342900" algn="just" fontAlgn="base"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Употребление во время беременности алкоголя, наркотиков. </a:t>
            </a:r>
          </a:p>
          <a:p>
            <a:pPr marL="342900" marR="179705" lvl="0" indent="-342900" algn="just" fontAlgn="base"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Большой вред наносит курение.</a:t>
            </a:r>
            <a:endParaRPr lang="ru-RU" sz="2400" dirty="0">
              <a:ea typeface="Calibri"/>
              <a:cs typeface="Times New Roman"/>
            </a:endParaRPr>
          </a:p>
          <a:p>
            <a:pPr marR="179705" algn="ctr" fontAlgn="base">
              <a:spcAft>
                <a:spcPts val="0"/>
              </a:spcAft>
            </a:pPr>
            <a:r>
              <a:rPr lang="ru-RU" sz="2000" b="1" u="none" strike="noStrike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054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1052736"/>
            <a:ext cx="7128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just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     Внимательно прочтите все вопросы и выделите те пункты в разделах, которые соответствуют вашей ситуации. </a:t>
            </a:r>
          </a:p>
          <a:p>
            <a:pPr marR="179705" algn="just" fontAlgn="base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     Если пунктов больше пяти, то не откладывайте свой визит к детскому психоневрологу.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924418"/>
            <a:ext cx="3674466" cy="262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5755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92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4</cp:revision>
  <dcterms:created xsi:type="dcterms:W3CDTF">2020-12-16T17:43:30Z</dcterms:created>
  <dcterms:modified xsi:type="dcterms:W3CDTF">2020-12-16T18:16:30Z</dcterms:modified>
</cp:coreProperties>
</file>