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E1913-6154-4145-9F95-67C97B200FF5}" type="datetimeFigureOut">
              <a:rPr lang="ru-RU" smtClean="0"/>
              <a:t>17.12.2020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E85DB-B517-4C66-9F56-274DF0A43E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87319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E1913-6154-4145-9F95-67C97B200FF5}" type="datetimeFigureOut">
              <a:rPr lang="ru-RU" smtClean="0"/>
              <a:t>17.12.2020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E85DB-B517-4C66-9F56-274DF0A43E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89079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E1913-6154-4145-9F95-67C97B200FF5}" type="datetimeFigureOut">
              <a:rPr lang="ru-RU" smtClean="0"/>
              <a:t>17.12.2020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E85DB-B517-4C66-9F56-274DF0A43E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39032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E1913-6154-4145-9F95-67C97B200FF5}" type="datetimeFigureOut">
              <a:rPr lang="ru-RU" smtClean="0"/>
              <a:t>17.12.2020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E85DB-B517-4C66-9F56-274DF0A43E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38918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E1913-6154-4145-9F95-67C97B200FF5}" type="datetimeFigureOut">
              <a:rPr lang="ru-RU" smtClean="0"/>
              <a:t>17.12.2020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E85DB-B517-4C66-9F56-274DF0A43E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65407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E1913-6154-4145-9F95-67C97B200FF5}" type="datetimeFigureOut">
              <a:rPr lang="ru-RU" smtClean="0"/>
              <a:t>17.12.2020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E85DB-B517-4C66-9F56-274DF0A43E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75198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E1913-6154-4145-9F95-67C97B200FF5}" type="datetimeFigureOut">
              <a:rPr lang="ru-RU" smtClean="0"/>
              <a:t>17.12.2020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E85DB-B517-4C66-9F56-274DF0A43E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97281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E1913-6154-4145-9F95-67C97B200FF5}" type="datetimeFigureOut">
              <a:rPr lang="ru-RU" smtClean="0"/>
              <a:t>17.12.2020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E85DB-B517-4C66-9F56-274DF0A43E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817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E1913-6154-4145-9F95-67C97B200FF5}" type="datetimeFigureOut">
              <a:rPr lang="ru-RU" smtClean="0"/>
              <a:t>17.12.2020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E85DB-B517-4C66-9F56-274DF0A43E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61272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E1913-6154-4145-9F95-67C97B200FF5}" type="datetimeFigureOut">
              <a:rPr lang="ru-RU" smtClean="0"/>
              <a:t>17.12.2020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E85DB-B517-4C66-9F56-274DF0A43E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81631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E1913-6154-4145-9F95-67C97B200FF5}" type="datetimeFigureOut">
              <a:rPr lang="ru-RU" smtClean="0"/>
              <a:t>17.12.2020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E85DB-B517-4C66-9F56-274DF0A43E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62098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BE1913-6154-4145-9F95-67C97B200FF5}" type="datetimeFigureOut">
              <a:rPr lang="ru-RU" smtClean="0"/>
              <a:t>17.12.2020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3E85DB-B517-4C66-9F56-274DF0A43E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52845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 ?><Relationships xmlns="http://schemas.openxmlformats.org/package/2006/relationships"><Relationship Id="rId2" Target="../media/image2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3.xml.rels><?xml version="1.0" encoding="UTF-8" standalone="yes" ?><Relationships xmlns="http://schemas.openxmlformats.org/package/2006/relationships"><Relationship Id="rId3" Target="../media/image3.jpeg" Type="http://schemas.openxmlformats.org/officeDocument/2006/relationships/image"/><Relationship Id="rId2" Target="../media/image2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4.xml.rels><?xml version="1.0" encoding="UTF-8" standalone="yes" ?><Relationships xmlns="http://schemas.openxmlformats.org/package/2006/relationships"><Relationship Id="rId3" Target="../media/image4.jpeg" Type="http://schemas.openxmlformats.org/officeDocument/2006/relationships/image"/><Relationship Id="rId2" Target="../media/image2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5.xml.rels><?xml version="1.0" encoding="UTF-8" standalone="yes" ?><Relationships xmlns="http://schemas.openxmlformats.org/package/2006/relationships"><Relationship Id="rId3" Target="../media/image5.jpeg" Type="http://schemas.openxmlformats.org/officeDocument/2006/relationships/image"/><Relationship Id="rId2" Target="../media/image2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6.xml.rels><?xml version="1.0" encoding="UTF-8" standalone="yes" ?><Relationships xmlns="http://schemas.openxmlformats.org/package/2006/relationships"><Relationship Id="rId3" Target="../media/image6.jpeg" Type="http://schemas.openxmlformats.org/officeDocument/2006/relationships/image"/><Relationship Id="rId2" Target="../media/image2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7.xml.rels><?xml version="1.0" encoding="UTF-8" standalone="yes" ?><Relationships xmlns="http://schemas.openxmlformats.org/package/2006/relationships"><Relationship Id="rId3" Target="../media/image7.jpeg" Type="http://schemas.openxmlformats.org/officeDocument/2006/relationships/image"/><Relationship Id="rId2" Target="../media/image2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8.xml.rels><?xml version="1.0" encoding="UTF-8" standalone="yes" ?><Relationships xmlns="http://schemas.openxmlformats.org/package/2006/relationships"><Relationship Id="rId3" Target="../media/image8.jpeg" Type="http://schemas.openxmlformats.org/officeDocument/2006/relationships/image"/><Relationship Id="rId2" Target="../media/image2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9.xml.rels><?xml version="1.0" encoding="UTF-8" standalone="yes" ?><Relationships xmlns="http://schemas.openxmlformats.org/package/2006/relationships"><Relationship Id="rId3" Target="../media/image9.jpeg" Type="http://schemas.openxmlformats.org/officeDocument/2006/relationships/image"/><Relationship Id="rId2" Target="../media/image2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:\Документы дефектолога 2020-2021 у.г\КЦ\темы для сайта\заставка для сайт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987824" y="155607"/>
            <a:ext cx="4035785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600" b="1" cap="none" spc="0" dirty="0" smtClean="0">
                <a:ln w="10541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МБДОУ № 17 «Журавушка» г. Тихорецка</a:t>
            </a:r>
            <a:endParaRPr lang="ru-RU" sz="1600" b="1" cap="none" spc="0" dirty="0">
              <a:ln w="10541" cmpd="sng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835696" y="2708920"/>
            <a:ext cx="6984775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«Причины нарушений </a:t>
            </a:r>
            <a:endParaRPr lang="ru-RU" sz="3600" b="1" cap="all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6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развития </a:t>
            </a:r>
            <a:r>
              <a:rPr lang="ru-RU" sz="36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 детей»</a:t>
            </a:r>
            <a:endParaRPr lang="ru-RU" sz="36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843808" y="991638"/>
            <a:ext cx="4568110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Консультация на тему: </a:t>
            </a:r>
            <a:endParaRPr lang="ru-RU" sz="32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684364" y="5589240"/>
            <a:ext cx="2678489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2000" b="1" dirty="0" smtClean="0">
                <a:ln w="10541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Учитель-дефектолог:</a:t>
            </a:r>
          </a:p>
          <a:p>
            <a:r>
              <a:rPr lang="ru-RU" sz="2000" b="1" cap="none" spc="0" dirty="0" smtClean="0">
                <a:ln w="10541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Михалева М.Н.</a:t>
            </a:r>
            <a:endParaRPr lang="ru-RU" sz="2000" b="1" cap="none" spc="0" dirty="0">
              <a:ln w="10541" cmpd="sng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63161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306310" y="692696"/>
            <a:ext cx="7704856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69875" algn="ctr">
              <a:spcAft>
                <a:spcPts val="0"/>
              </a:spcAft>
            </a:pPr>
            <a:r>
              <a:rPr lang="ru-RU" sz="2400" b="1" i="1" dirty="0">
                <a:solidFill>
                  <a:srgbClr val="000000"/>
                </a:solidFill>
                <a:latin typeface="Times New Roman"/>
                <a:ea typeface="Times New Roman"/>
              </a:rPr>
              <a:t>Причины отклонений в развитии </a:t>
            </a:r>
            <a:endParaRPr lang="ru-RU" sz="2400" b="1" i="1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indent="269875" algn="ctr">
              <a:spcAft>
                <a:spcPts val="0"/>
              </a:spcAft>
            </a:pPr>
            <a:r>
              <a:rPr lang="ru-RU" sz="2400" b="1" i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>могут </a:t>
            </a:r>
            <a:r>
              <a:rPr lang="ru-RU" sz="2400" b="1" i="1" dirty="0">
                <a:solidFill>
                  <a:srgbClr val="000000"/>
                </a:solidFill>
                <a:latin typeface="Times New Roman"/>
                <a:ea typeface="Times New Roman"/>
              </a:rPr>
              <a:t>быть разными.</a:t>
            </a:r>
            <a:r>
              <a:rPr lang="ru-RU" sz="2400" dirty="0">
                <a:solidFill>
                  <a:srgbClr val="000000"/>
                </a:solidFill>
                <a:latin typeface="Times New Roman"/>
                <a:ea typeface="Times New Roman"/>
              </a:rPr>
              <a:t> </a:t>
            </a:r>
            <a:endParaRPr lang="ru-RU" sz="2400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indent="269875" algn="just">
              <a:spcAft>
                <a:spcPts val="0"/>
              </a:spcAft>
            </a:pPr>
            <a:endParaRPr lang="ru-RU" sz="2400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indent="269875" algn="just">
              <a:spcAft>
                <a:spcPts val="0"/>
              </a:spcAft>
            </a:pPr>
            <a:r>
              <a:rPr lang="ru-RU" sz="2400" dirty="0">
                <a:solidFill>
                  <a:srgbClr val="000000"/>
                </a:solidFill>
                <a:latin typeface="Times New Roman"/>
                <a:ea typeface="Times New Roman"/>
              </a:rPr>
              <a:t> </a:t>
            </a:r>
            <a:r>
              <a:rPr lang="ru-RU" sz="24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  Выявление </a:t>
            </a:r>
            <a:r>
              <a:rPr lang="ru-RU" sz="2400" dirty="0">
                <a:solidFill>
                  <a:srgbClr val="000000"/>
                </a:solidFill>
                <a:latin typeface="Times New Roman"/>
                <a:ea typeface="Times New Roman"/>
              </a:rPr>
              <a:t>их имеет важное значение для определения специфики, длительности лечебно-коррекционных мероприятий. </a:t>
            </a:r>
            <a:endParaRPr lang="ru-RU" sz="2400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indent="269875" algn="just">
              <a:spcAft>
                <a:spcPts val="0"/>
              </a:spcAft>
            </a:pPr>
            <a:r>
              <a:rPr lang="ru-RU" sz="2400" dirty="0">
                <a:solidFill>
                  <a:srgbClr val="000000"/>
                </a:solidFill>
                <a:latin typeface="Times New Roman"/>
                <a:ea typeface="Times New Roman"/>
              </a:rPr>
              <a:t> </a:t>
            </a:r>
            <a:r>
              <a:rPr lang="ru-RU" sz="24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  Кроме </a:t>
            </a:r>
            <a:r>
              <a:rPr lang="ru-RU" sz="2400" dirty="0">
                <a:solidFill>
                  <a:srgbClr val="000000"/>
                </a:solidFill>
                <a:latin typeface="Times New Roman"/>
                <a:ea typeface="Times New Roman"/>
              </a:rPr>
              <a:t>того, знание причины нарушений в развитии ребенка помогает родителям определить возможность риска отклонений в развитии при родах, а зачастую и избежать их.</a:t>
            </a:r>
            <a:endParaRPr lang="ru-RU" sz="2400" dirty="0">
              <a:latin typeface="Times New Roman"/>
              <a:ea typeface="Times New Roman"/>
            </a:endParaRPr>
          </a:p>
          <a:p>
            <a:pPr indent="269875" algn="just">
              <a:spcAft>
                <a:spcPts val="0"/>
              </a:spcAft>
            </a:pPr>
            <a:r>
              <a:rPr lang="ru-RU" sz="24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  Отставание </a:t>
            </a:r>
            <a:r>
              <a:rPr lang="ru-RU" sz="2400" dirty="0">
                <a:solidFill>
                  <a:srgbClr val="000000"/>
                </a:solidFill>
                <a:latin typeface="Times New Roman"/>
                <a:ea typeface="Times New Roman"/>
              </a:rPr>
              <a:t>в развитии может быть связано с психотравмирующими факторами окружающей среды, а также с биологическими причинами. </a:t>
            </a:r>
            <a:endParaRPr lang="ru-RU" sz="2400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4595973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907704" y="382012"/>
            <a:ext cx="705678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spcAft>
                <a:spcPts val="0"/>
              </a:spcAft>
            </a:pPr>
            <a:r>
              <a:rPr lang="ru-RU" sz="3200" b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>1.</a:t>
            </a:r>
            <a:r>
              <a:rPr lang="ru-RU" sz="32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 </a:t>
            </a:r>
            <a:r>
              <a:rPr lang="ru-RU" sz="24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Сомнения </a:t>
            </a:r>
            <a:r>
              <a:rPr lang="ru-RU" sz="2400" dirty="0">
                <a:solidFill>
                  <a:srgbClr val="000000"/>
                </a:solidFill>
                <a:latin typeface="Times New Roman"/>
                <a:ea typeface="Times New Roman"/>
              </a:rPr>
              <a:t>и колебания женщины по поводу рождения будущего ребенка, ее страхи опасения, тягостные переживания сказываются на состоянии и развитии плода. </a:t>
            </a:r>
            <a:endParaRPr lang="ru-RU" sz="2400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lvl="0" algn="just">
              <a:spcAft>
                <a:spcPts val="0"/>
              </a:spcAft>
            </a:pPr>
            <a:r>
              <a:rPr lang="ru-RU" sz="24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        Если </a:t>
            </a:r>
            <a:r>
              <a:rPr lang="ru-RU" sz="2400" dirty="0">
                <a:solidFill>
                  <a:srgbClr val="000000"/>
                </a:solidFill>
                <a:latin typeface="Times New Roman"/>
                <a:ea typeface="Times New Roman"/>
              </a:rPr>
              <a:t>будущая мать нервничает, возникает риск появления на свет ребенка с врожденной детской нервностью - невропатией. На ее фоне в дальнейшем у ребенка может возникнуть заикание, затруднения в общении и учебе.</a:t>
            </a:r>
            <a:endParaRPr lang="ru-RU" sz="2400" dirty="0">
              <a:effectLst/>
              <a:latin typeface="Times New Roman"/>
              <a:ea typeface="Times New Roman"/>
            </a:endParaRPr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5784" y="3921442"/>
            <a:ext cx="3907010" cy="260390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195975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835696" y="260648"/>
            <a:ext cx="7128792" cy="2369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spcAft>
                <a:spcPts val="0"/>
              </a:spcAft>
            </a:pPr>
            <a:r>
              <a:rPr lang="ru-RU" sz="3600" b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>2.</a:t>
            </a:r>
            <a:r>
              <a:rPr lang="ru-RU" sz="24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 </a:t>
            </a:r>
            <a:r>
              <a:rPr lang="ru-RU" sz="28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Женщина </a:t>
            </a:r>
            <a:r>
              <a:rPr lang="ru-RU" sz="2800" dirty="0">
                <a:solidFill>
                  <a:srgbClr val="000000"/>
                </a:solidFill>
                <a:latin typeface="Times New Roman"/>
                <a:ea typeface="Times New Roman"/>
              </a:rPr>
              <a:t>страдает хроническим тонзиллитом, холециститом, у нее кариес зубов, пиелонефрит. Она легкомысленно не подготовилась к беременности, которая "застала eё врасплох". </a:t>
            </a:r>
            <a:endParaRPr lang="ru-RU" sz="2800" dirty="0">
              <a:effectLst/>
              <a:latin typeface="Times New Roman"/>
              <a:ea typeface="Times New Roman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6967" y="2852936"/>
            <a:ext cx="4286250" cy="319563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71544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840899" y="3284984"/>
            <a:ext cx="7128792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spcAft>
                <a:spcPts val="0"/>
              </a:spcAft>
            </a:pPr>
            <a:r>
              <a:rPr lang="ru-RU" sz="3600" b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>3.</a:t>
            </a:r>
            <a:r>
              <a:rPr lang="ru-RU" sz="24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 Если </a:t>
            </a:r>
            <a:r>
              <a:rPr lang="ru-RU" sz="2400" dirty="0">
                <a:solidFill>
                  <a:srgbClr val="000000"/>
                </a:solidFill>
                <a:latin typeface="Times New Roman"/>
                <a:ea typeface="Times New Roman"/>
              </a:rPr>
              <a:t>беременная женщина пренебрегает прогулками, спит в душном помещении, то плод развивается в условиях кислородного голодания гипоксии. </a:t>
            </a:r>
            <a:endParaRPr lang="ru-RU" sz="2400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lvl="0" algn="just">
              <a:spcAft>
                <a:spcPts val="0"/>
              </a:spcAft>
            </a:pPr>
            <a:r>
              <a:rPr lang="ru-RU" sz="2400" dirty="0">
                <a:solidFill>
                  <a:srgbClr val="000000"/>
                </a:solidFill>
                <a:latin typeface="Times New Roman"/>
                <a:ea typeface="Times New Roman"/>
              </a:rPr>
              <a:t> </a:t>
            </a:r>
            <a:r>
              <a:rPr lang="ru-RU" sz="24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        В </a:t>
            </a:r>
            <a:r>
              <a:rPr lang="ru-RU" sz="2400" dirty="0">
                <a:solidFill>
                  <a:srgbClr val="000000"/>
                </a:solidFill>
                <a:latin typeface="Times New Roman"/>
                <a:ea typeface="Times New Roman"/>
              </a:rPr>
              <a:t>результате ребенок может родиться с меньшими интеллектуальными возможностями. </a:t>
            </a:r>
            <a:endParaRPr lang="ru-RU" sz="2400" dirty="0">
              <a:effectLst/>
              <a:latin typeface="Times New Roman"/>
              <a:ea typeface="Times New Roman"/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2879" y="148711"/>
            <a:ext cx="5164832" cy="290521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79789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835696" y="624927"/>
            <a:ext cx="712879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spcAft>
                <a:spcPts val="0"/>
              </a:spcAft>
            </a:pPr>
            <a:r>
              <a:rPr lang="ru-RU" sz="3600" b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>4. </a:t>
            </a:r>
            <a:r>
              <a:rPr lang="ru-RU" sz="24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В 3 – 4 месяца активно </a:t>
            </a:r>
            <a:r>
              <a:rPr lang="ru-RU" sz="2400" dirty="0">
                <a:solidFill>
                  <a:srgbClr val="000000"/>
                </a:solidFill>
                <a:latin typeface="Times New Roman"/>
                <a:ea typeface="Times New Roman"/>
              </a:rPr>
              <a:t>формируется центральная нервная система. </a:t>
            </a:r>
            <a:endParaRPr lang="ru-RU" sz="2400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lvl="0" algn="just">
              <a:spcAft>
                <a:spcPts val="0"/>
              </a:spcAft>
            </a:pPr>
            <a:r>
              <a:rPr lang="ru-RU" sz="2400" dirty="0">
                <a:solidFill>
                  <a:srgbClr val="000000"/>
                </a:solidFill>
                <a:latin typeface="Times New Roman"/>
                <a:ea typeface="Times New Roman"/>
              </a:rPr>
              <a:t> </a:t>
            </a:r>
            <a:r>
              <a:rPr lang="ru-RU" sz="24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      Если </a:t>
            </a:r>
            <a:r>
              <a:rPr lang="ru-RU" sz="2400" dirty="0">
                <a:solidFill>
                  <a:srgbClr val="000000"/>
                </a:solidFill>
                <a:latin typeface="Times New Roman"/>
                <a:ea typeface="Times New Roman"/>
              </a:rPr>
              <a:t>в этот период беременная переболевает вирусным заболеванием (краснуха, грипп, инфекционный гепатит), то у ребенка повышается вероятность приобретения аномалий развития: </a:t>
            </a:r>
            <a:r>
              <a:rPr lang="ru-RU" sz="2400" u="sng" dirty="0">
                <a:solidFill>
                  <a:srgbClr val="000000"/>
                </a:solidFill>
                <a:latin typeface="Times New Roman"/>
                <a:ea typeface="Times New Roman"/>
              </a:rPr>
              <a:t>нарушение слуха, зрения, речи, интеллекта.</a:t>
            </a:r>
            <a:endParaRPr lang="ru-RU" sz="2400" u="sng" dirty="0">
              <a:effectLst/>
              <a:latin typeface="Times New Roman"/>
              <a:ea typeface="Times New Roman"/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3573016"/>
            <a:ext cx="4398121" cy="293299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659820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713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1619672" y="476672"/>
            <a:ext cx="7416824" cy="24314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5. </a:t>
            </a: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Под 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угрозой психофизическое развитие ребенка, если будущая мать курит и принимает алкоголь. У куривших матерей ребенок нередко рождается со сниженной массой тела и ростом ниже </a:t>
            </a: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нормы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– это признак 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неблагоприятного внутриутробного развития, что чревато снижением умственных возможностей.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57" name="Picture 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3212976"/>
            <a:ext cx="5350040" cy="300879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513952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123728" y="3417930"/>
            <a:ext cx="6534472" cy="2616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spcAft>
                <a:spcPts val="0"/>
              </a:spcAft>
            </a:pPr>
            <a:r>
              <a:rPr lang="ru-RU" sz="3600" b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>6.</a:t>
            </a:r>
            <a:r>
              <a:rPr lang="ru-RU" sz="24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 </a:t>
            </a:r>
            <a:r>
              <a:rPr lang="ru-RU" sz="32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Неблагоприятное течение родов: </a:t>
            </a:r>
          </a:p>
          <a:p>
            <a:pPr marL="285750" lvl="0" indent="-285750" algn="just">
              <a:spcAft>
                <a:spcPts val="0"/>
              </a:spcAft>
              <a:buFontTx/>
              <a:buChar char="-"/>
            </a:pPr>
            <a:r>
              <a:rPr lang="ru-RU" sz="32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асфиксия;</a:t>
            </a:r>
          </a:p>
          <a:p>
            <a:pPr marL="285750" lvl="0" indent="-285750" algn="just">
              <a:spcAft>
                <a:spcPts val="0"/>
              </a:spcAft>
              <a:buFontTx/>
              <a:buChar char="-"/>
            </a:pPr>
            <a:r>
              <a:rPr lang="ru-RU" sz="3200" dirty="0">
                <a:solidFill>
                  <a:srgbClr val="000000"/>
                </a:solidFill>
                <a:latin typeface="Times New Roman"/>
                <a:ea typeface="Times New Roman"/>
              </a:rPr>
              <a:t>о</a:t>
            </a:r>
            <a:r>
              <a:rPr lang="ru-RU" sz="32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страя гипоксия;</a:t>
            </a:r>
          </a:p>
          <a:p>
            <a:pPr marL="285750" lvl="0" indent="-285750" algn="just">
              <a:spcAft>
                <a:spcPts val="0"/>
              </a:spcAft>
              <a:buFontTx/>
              <a:buChar char="-"/>
            </a:pPr>
            <a:r>
              <a:rPr lang="ru-RU" sz="3200" dirty="0">
                <a:solidFill>
                  <a:srgbClr val="000000"/>
                </a:solidFill>
                <a:latin typeface="Times New Roman"/>
                <a:ea typeface="Times New Roman"/>
              </a:rPr>
              <a:t>п</a:t>
            </a:r>
            <a:r>
              <a:rPr lang="ru-RU" sz="32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ренатальный травматизм;</a:t>
            </a:r>
          </a:p>
          <a:p>
            <a:pPr marL="285750" lvl="0" indent="-285750" algn="just">
              <a:spcAft>
                <a:spcPts val="0"/>
              </a:spcAft>
              <a:buFontTx/>
              <a:buChar char="-"/>
            </a:pPr>
            <a:r>
              <a:rPr lang="ru-RU" sz="3200" dirty="0">
                <a:latin typeface="Times New Roman"/>
                <a:ea typeface="Times New Roman"/>
              </a:rPr>
              <a:t>и</a:t>
            </a:r>
            <a:r>
              <a:rPr lang="ru-RU" sz="3200" dirty="0" smtClean="0">
                <a:latin typeface="Times New Roman"/>
                <a:ea typeface="Times New Roman"/>
              </a:rPr>
              <a:t>нфицирование в родах.</a:t>
            </a:r>
            <a:endParaRPr lang="ru-RU" sz="3200" dirty="0">
              <a:latin typeface="Times New Roman"/>
              <a:ea typeface="Times New Roman"/>
            </a:endParaRP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354426"/>
            <a:ext cx="4592960" cy="306350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647676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051720" y="188640"/>
            <a:ext cx="684076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     Таким 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образом, при раннем органическом поражении мозга в той или иной степени нарушается процесс развития и обучения ребенка. </a:t>
            </a:r>
            <a:endParaRPr lang="ru-RU" sz="2400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algn="just"/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      Необходимо </a:t>
            </a: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помнить 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о том, что компенсировать нарушенные функции можно лишь при рано начатом лечении и возможно раннем коррекционном воспитании и обучении </a:t>
            </a: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ребенка.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3118819"/>
            <a:ext cx="4822504" cy="321249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4305077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92</TotalTime>
  <Words>371</Words>
  <Application>Microsoft Office PowerPoint</Application>
  <PresentationFormat>Экран (4:3)</PresentationFormat>
  <Paragraphs>27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Женя</dc:creator>
  <cp:lastModifiedBy>Женя</cp:lastModifiedBy>
  <cp:revision>10</cp:revision>
  <dcterms:created xsi:type="dcterms:W3CDTF">2020-12-17T12:09:20Z</dcterms:created>
  <dcterms:modified xsi:type="dcterms:W3CDTF">2020-12-17T17:54:25Z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243187</vt:lpwstr>
  </property>
  <property fmtid="{D5CDD505-2E9C-101B-9397-08002B2CF9AE}" name="NXPowerLiteSettings" pid="3">
    <vt:lpwstr>C7000400038000</vt:lpwstr>
  </property>
  <property fmtid="{D5CDD505-2E9C-101B-9397-08002B2CF9AE}" name="NXPowerLiteVersion" pid="4">
    <vt:lpwstr>S9.0.3</vt:lpwstr>
  </property>
</Properties>
</file>