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2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58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946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551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99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9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82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81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94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99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5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D1F1F-3DD4-415E-B1E2-CFD38471DB13}" type="datetimeFigureOut">
              <a:rPr lang="ru-RU" smtClean="0"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FC292-054B-4949-B3E4-B1D800175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39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Документы дефектолога 2020-2021 у.г\КЦ\темы для сайта\заставка для сай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2603" y="188640"/>
            <a:ext cx="451424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17 «Журавушка» г. Тихорецка</a:t>
            </a:r>
            <a:endParaRPr lang="ru-RU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5498" y="1299616"/>
            <a:ext cx="372845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/>
                <a:solidFill>
                  <a:schemeClr val="tx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на тему:</a:t>
            </a:r>
            <a:endParaRPr lang="ru-RU" sz="2000" b="1" cap="all" spc="0" dirty="0">
              <a:ln/>
              <a:solidFill>
                <a:schemeClr val="tx2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49307" y="2533370"/>
            <a:ext cx="756084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n w="1054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«ОСНОВНЫЕ ПРАВИЛА ВЗАИМОДЕЙСТВИЯ С РЕБЁНКОМ РАННЕГО ВОЗРАСТА»</a:t>
            </a:r>
            <a:endParaRPr lang="ru-RU" sz="3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5301208"/>
            <a:ext cx="33123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дефектолог: </a:t>
            </a:r>
          </a:p>
          <a:p>
            <a:r>
              <a:rPr lang="ru-RU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М.Н.</a:t>
            </a:r>
            <a:endParaRPr lang="ru-RU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4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260648"/>
            <a:ext cx="73448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Советы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 для родителей, которые хотят грамотно выстроить эффективное общение с собственным ребенком.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0168" y="1266199"/>
            <a:ext cx="5289781" cy="457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7970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200" b="1" u="sng" dirty="0" smtClean="0">
                <a:effectLst/>
                <a:latin typeface="Times New Roman"/>
                <a:ea typeface="Times New Roman"/>
                <a:cs typeface="Times New Roman"/>
              </a:rPr>
              <a:t>1. Развитие умения вступать в диалог:</a:t>
            </a:r>
            <a:endParaRPr lang="ru-RU" sz="2200" dirty="0"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9572" y="1754079"/>
            <a:ext cx="770485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179705" lvl="0" indent="-285750" algn="just" fontAlgn="base">
              <a:lnSpc>
                <a:spcPct val="115000"/>
              </a:lnSpc>
              <a:spcAft>
                <a:spcPts val="1000"/>
              </a:spcAft>
              <a:buSzPts val="1000"/>
              <a:buFont typeface="Wingdings" panose="05000000000000000000" pitchFamily="2" charset="2"/>
              <a:buChar char="§"/>
              <a:tabLst>
                <a:tab pos="-540385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Сопровождайте любые свои действия несколькими простыми фразами.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0" name="Рисунок 2" descr="http://f3.love.ru/jtS0AVyaf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428" y="3068960"/>
            <a:ext cx="2808312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51614" y="2144763"/>
            <a:ext cx="797972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привлечения внимания ребенка называйте его имя и обязательно дожидайтесь реакции</a:t>
            </a:r>
            <a:r>
              <a:rPr kumimoji="0" lang="ru-RU" alt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 в виде взгляда или отклика. Разговаривая с ребенком, не теряйте контакта глазами, улыбайтесь и нежно прикасайтесь к нему.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1614" y="3412166"/>
            <a:ext cx="60710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Показывайте ребенку, как вы радуетесь, когда он смотрит на вас и реагирует на ваши слова. Ребенок должен знать, что общение — дело благодарное.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3141" y="4385421"/>
            <a:ext cx="60495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Отвечайте на любые звуки, произносимые малышом. Старайтесь чаще повторять эти звуки — это заложит основу для соблюдения очередности в разговоре.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3141" y="5517232"/>
            <a:ext cx="8303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Повторяйте за малышом все произносимые им звуки с его же интонацией — это создаст видимость диалога и поможет установлению взаимопонимания.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07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78674" y="323243"/>
            <a:ext cx="6750496" cy="457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200" b="1" u="sng" dirty="0" smtClean="0">
                <a:effectLst/>
                <a:latin typeface="Times New Roman"/>
                <a:ea typeface="Times New Roman"/>
                <a:cs typeface="Times New Roman"/>
              </a:rPr>
              <a:t>2. Развитие умения соблюдать очередность:</a:t>
            </a:r>
            <a:endParaRPr lang="ru-RU" sz="22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9532" y="980767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Для закрепления умения очередности делайте весомые паузы и выжидательно смотрите на ребенка, как бы предлагая вступить в разговор.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627098"/>
            <a:ext cx="3045718" cy="2299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0207" y="1646299"/>
            <a:ext cx="55086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Направляйте умения очередности ребенка в играх типа: «ку-ку! », «телефон», «мне—тебе», строительство башни и т. п. Не упускайте возможность продемонстрировать ваше единство: «Это — мне, а это — тебе. Я говорю «алло! «, теперь ты говори. Ку-ку — где малыш? Ку-ку — вот он! Ку-ку — где мама? Ку-ку — вот она» и пр.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207" y="393305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  <a:tabLst>
                <a:tab pos="-450215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Продемонстрируйте опыт очередности на игрушках, например, кормление по очереди, надевание предметов одежды и т. д. Проговаривать все ваши действия нужно обязательно.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532" y="494116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При необходимости помогайте ребенку, дополнительно может понадобиться и физическая помощь: сделать движение совместно с ребенком, его рукой; содействовать произнесению нужного звука с помощью ваших рук.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9532" y="5998244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Сопровождайте звуки действиями, закрепляя игру многократными повторами.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167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8864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3. Развитие умений пользоваться навыками общения </a:t>
            </a:r>
            <a:endParaRPr lang="ru-RU" sz="2000" dirty="0">
              <a:ea typeface="Calibri"/>
              <a:cs typeface="Times New Roman"/>
            </a:endParaRPr>
          </a:p>
          <a:p>
            <a:pPr marR="179705" algn="ctr" fontAlgn="base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в повседневной жизни: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2755900" cy="2103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918898" y="937499"/>
            <a:ext cx="591984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требовать: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Расставьте любимые игрушки ребенка или предметы обихода так, чтобы он не смог до них дотянуться и возникла потребность прибегнуть к вашей помощи. Дождитесь звука или жеста. Выражением радости продемонстрируйте малышу, что вы его поняли.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8940" y="2705050"/>
            <a:ext cx="8129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Умение отказываться:</a:t>
            </a:r>
            <a:endParaRPr lang="ru-RU" sz="1400" b="1" dirty="0">
              <a:ea typeface="Calibri"/>
              <a:cs typeface="Times New Roman"/>
            </a:endParaRPr>
          </a:p>
          <a:p>
            <a:pPr marL="285750" marR="179705" lvl="0" indent="-285750" algn="just" fontAlgn="base">
              <a:spcAft>
                <a:spcPts val="0"/>
              </a:spcAft>
              <a:buSzPts val="1000"/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Если малыш начинает плакать и отворачиваться от чего-то, чего не хочет, привлеките его внимание к себе. Покажите жест отрицания или скажите «нет», «не надо».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905379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Умение здороваться и прощаться:</a:t>
            </a:r>
            <a:endParaRPr lang="ru-RU" sz="1400" b="1" dirty="0">
              <a:ea typeface="Calibri"/>
              <a:cs typeface="Times New Roman"/>
            </a:endParaRPr>
          </a:p>
          <a:p>
            <a:pPr marL="342900" marR="179705" lvl="0" indent="-342900" algn="just" fontAlgn="base"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День за днем используйте одни и те же слова и жесты для обозначения приветствия и прощания.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824582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b="1" u="sng" dirty="0" smtClean="0">
                <a:solidFill>
                  <a:sysClr val="windowText" lastClr="000000"/>
                </a:solidFill>
                <a:effectLst/>
                <a:latin typeface="Times New Roman"/>
                <a:ea typeface="Times New Roman"/>
                <a:cs typeface="Times New Roman"/>
              </a:rPr>
              <a:t>Умение делиться информацией:</a:t>
            </a:r>
            <a:endParaRPr lang="ru-RU" sz="1400" b="1" dirty="0">
              <a:solidFill>
                <a:sysClr val="windowText" lastClr="000000"/>
              </a:solidFill>
              <a:ea typeface="Calibri"/>
              <a:cs typeface="Times New Roman"/>
            </a:endParaRPr>
          </a:p>
          <a:p>
            <a:pPr marL="342900" marR="179705" lvl="0" indent="-342900" algn="just" fontAlgn="base"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solidFill>
                  <a:sysClr val="windowText" lastClr="000000"/>
                </a:solidFill>
                <a:effectLst/>
                <a:latin typeface="Times New Roman"/>
                <a:ea typeface="Times New Roman"/>
                <a:cs typeface="Times New Roman"/>
              </a:rPr>
              <a:t>Старайтесь использовать любую возможность для того, чтобы показать малышу какие-либо вещи и назвать их. Если малыш тянется к какому-либо предмету — назовите его. Если ребенок уверенно показывает на какую-либо вещь, дайте возможность назвать ее самому ребенку.</a:t>
            </a:r>
            <a:endParaRPr lang="ru-RU" sz="1400" dirty="0">
              <a:solidFill>
                <a:sysClr val="windowText" lastClr="0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86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0648"/>
            <a:ext cx="3141915" cy="2094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60648"/>
            <a:ext cx="5688632" cy="2098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Умение давать:</a:t>
            </a:r>
          </a:p>
          <a:p>
            <a:pPr marR="179705" algn="ctr" fontAlgn="base">
              <a:spcAft>
                <a:spcPts val="0"/>
              </a:spcAft>
            </a:pPr>
            <a:endParaRPr lang="ru-RU" sz="1400" b="1" dirty="0">
              <a:ea typeface="Calibri"/>
              <a:cs typeface="Times New Roman"/>
            </a:endParaRPr>
          </a:p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Для начала следует учить ребенка давать предметы в ответ на соответствующую просьбу.</a:t>
            </a:r>
            <a:endParaRPr lang="ru-RU" sz="1400" dirty="0">
              <a:ea typeface="Calibri"/>
              <a:cs typeface="Times New Roman"/>
            </a:endParaRPr>
          </a:p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  <a:tabLst>
                <a:tab pos="-450215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Чтобы помочь ему делать это без просьбы, нужно подключить к игре «Дай и на» всех членов семьи, используя многочисленные игрушки и предметы.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92896"/>
            <a:ext cx="8352928" cy="208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9705" algn="ctr" fontAlgn="base">
              <a:spcAft>
                <a:spcPts val="0"/>
              </a:spcAft>
            </a:pPr>
            <a:r>
              <a:rPr lang="ru-RU" b="1" u="sng" dirty="0" smtClean="0">
                <a:effectLst/>
                <a:latin typeface="Times New Roman"/>
                <a:ea typeface="Times New Roman"/>
                <a:cs typeface="Times New Roman"/>
              </a:rPr>
              <a:t>Игра со звуками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400" b="1" dirty="0">
                <a:ea typeface="Calibri"/>
                <a:cs typeface="Times New Roman"/>
              </a:rPr>
              <a:t> </a:t>
            </a:r>
          </a:p>
          <a:p>
            <a:pPr marL="342900" marR="179705" lvl="0" indent="-342900" algn="just" fontAlgn="base"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Покажите ребенку, какие звуки можно использовать в игре и в повседневной жизни:</a:t>
            </a:r>
            <a:endParaRPr lang="ru-RU" sz="1400" dirty="0">
              <a:ea typeface="Calibri"/>
              <a:cs typeface="Times New Roman"/>
            </a:endParaRPr>
          </a:p>
          <a:p>
            <a:pPr marR="179705" algn="just" fontAlgn="base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— ассоциирующиеся с ударом, хлопком, стуком, звонком, движением механизмов: «бах», «бум», «хлоп» и пр.</a:t>
            </a:r>
            <a:endParaRPr lang="ru-RU" sz="1400" dirty="0">
              <a:ea typeface="Calibri"/>
              <a:cs typeface="Times New Roman"/>
            </a:endParaRPr>
          </a:p>
          <a:p>
            <a:pPr marR="179705" algn="just" fontAlgn="base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— звукоподражание: голоса зверей, природных явлений и шумов (капли дождя, шум грома, вой ветра, шелест листьев и пр.).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81127"/>
            <a:ext cx="3360093" cy="2218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95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361048"/>
            <a:ext cx="355917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7970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4. Развитие игровых навыков: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772496"/>
            <a:ext cx="3251088" cy="229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908720"/>
            <a:ext cx="5040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  <a:tabLst>
                <a:tab pos="-450215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Приглашайте малыша поиграть вместе с вами, вовлекайте его в игру, заразите его своей собственной игрой, демонстрируя радость и удовольствие.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109049"/>
            <a:ext cx="5040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Выбирайте такие игрушки, в которые можно играть вместе: мяч, машинки и куклы, наборы зверюшек, кубики, разборные игрушки и пр.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6" y="4005064"/>
            <a:ext cx="3795624" cy="2527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307143" y="3861048"/>
            <a:ext cx="4481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  <a:tabLst>
                <a:tab pos="-630555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Уделяйте ребенку позитивное внимание — поощряйте его самостоятельную игру словесной похвалой, объятиями и поцелуями.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3" y="3429000"/>
            <a:ext cx="80590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9705" lvl="0" indent="-342900" algn="just" fontAlgn="base">
              <a:spcAft>
                <a:spcPts val="1000"/>
              </a:spcAft>
              <a:buSzPts val="1000"/>
              <a:buFont typeface="Symbol"/>
              <a:buChar char=""/>
              <a:tabLst>
                <a:tab pos="-630555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 укоряйте ребенка за неумение играть! Поделитесь опытом игры! 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33011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Помогите ребенку получить как можно больше стимулирующих ощущений!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12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691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5</cp:revision>
  <dcterms:created xsi:type="dcterms:W3CDTF">2020-12-20T14:11:14Z</dcterms:created>
  <dcterms:modified xsi:type="dcterms:W3CDTF">2020-12-20T15:04:48Z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206616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