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8B474-E7A2-4E6B-9007-907864A8513B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FF331-A809-4E23-86AF-C7A064803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9767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8B474-E7A2-4E6B-9007-907864A8513B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FF331-A809-4E23-86AF-C7A064803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0258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8B474-E7A2-4E6B-9007-907864A8513B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FF331-A809-4E23-86AF-C7A064803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5268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8B474-E7A2-4E6B-9007-907864A8513B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FF331-A809-4E23-86AF-C7A064803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85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8B474-E7A2-4E6B-9007-907864A8513B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FF331-A809-4E23-86AF-C7A064803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0281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8B474-E7A2-4E6B-9007-907864A8513B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FF331-A809-4E23-86AF-C7A064803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1573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8B474-E7A2-4E6B-9007-907864A8513B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FF331-A809-4E23-86AF-C7A064803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4612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8B474-E7A2-4E6B-9007-907864A8513B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FF331-A809-4E23-86AF-C7A064803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2849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8B474-E7A2-4E6B-9007-907864A8513B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FF331-A809-4E23-86AF-C7A064803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519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8B474-E7A2-4E6B-9007-907864A8513B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FF331-A809-4E23-86AF-C7A064803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951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8B474-E7A2-4E6B-9007-907864A8513B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FF331-A809-4E23-86AF-C7A064803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0847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98B474-E7A2-4E6B-9007-907864A8513B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DFF331-A809-4E23-86AF-C7A064803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4170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3" Target="../media/image6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3" Target="../media/image8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:\Документы дефектолога 2020-2021 у.г\КЦ\темы для сайта\заставка для сайт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669916" y="188640"/>
            <a:ext cx="3804183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00" cap="none" spc="0" dirty="0" smtClean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№ 17 «Журавушка» г. Тихорецка</a:t>
            </a:r>
            <a:endParaRPr lang="ru-RU" sz="1600" cap="none" spc="0" dirty="0">
              <a:ln w="17780" cmpd="sng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21067" y="1355576"/>
            <a:ext cx="315182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cap="none" spc="0" dirty="0" smtClean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на тему:</a:t>
            </a:r>
            <a:endParaRPr lang="ru-RU" sz="2400" cap="none" spc="0" dirty="0">
              <a:ln w="17780" cmpd="sng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18812" y="2771571"/>
            <a:ext cx="8306376" cy="1314858"/>
          </a:xfrm>
          <a:prstGeom prst="rect">
            <a:avLst/>
          </a:prstGeom>
        </p:spPr>
        <p:txBody>
          <a:bodyPr wrap="none">
            <a:prstTxWarp prst="textChevron">
              <a:avLst/>
            </a:prstTxWarp>
            <a:spAutoFit/>
          </a:bodyPr>
          <a:lstStyle/>
          <a:p>
            <a:pPr indent="540385" algn="ctr" fontAlgn="base">
              <a:lnSpc>
                <a:spcPct val="115000"/>
              </a:lnSpc>
              <a:spcAft>
                <a:spcPts val="0"/>
              </a:spcAft>
            </a:pPr>
            <a:r>
              <a:rPr lang="ru-RU" sz="4000" b="1" cap="all" dirty="0">
                <a:ln w="9004" cap="flat" cmpd="sng" algn="ctr">
                  <a:solidFill>
                    <a:srgbClr val="5C437A"/>
                  </a:solidFill>
                  <a:prstDash val="solid"/>
                  <a:round/>
                </a:ln>
                <a:gradFill>
                  <a:gsLst>
                    <a:gs pos="0">
                      <a:srgbClr val="381563"/>
                    </a:gs>
                    <a:gs pos="43000">
                      <a:srgbClr val="7B34D2"/>
                    </a:gs>
                    <a:gs pos="48000">
                      <a:srgbClr val="7230C3"/>
                    </a:gs>
                    <a:gs pos="100000">
                      <a:srgbClr val="381563"/>
                    </a:gs>
                  </a:gsLst>
                  <a:lin ang="5400000" scaled="0"/>
                </a:gradFill>
                <a:effectLst>
                  <a:reflection blurRad="12700" stA="28000" endPos="45000" dist="1003" dir="5400000" sy="-100000" algn="bl"/>
                </a:effectLst>
                <a:latin typeface="Times New Roman"/>
                <a:ea typeface="Calibri"/>
                <a:cs typeface="Times New Roman"/>
              </a:rPr>
              <a:t>непослушные пальчики</a:t>
            </a:r>
            <a:endParaRPr lang="ru-RU" sz="4000" dirty="0">
              <a:ea typeface="Calibri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36907" y="5157192"/>
            <a:ext cx="2487421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cap="none" spc="0" dirty="0" smtClean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Учитель-дефектолог:</a:t>
            </a:r>
          </a:p>
          <a:p>
            <a:r>
              <a:rPr lang="ru-RU" dirty="0" smtClean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Михалева М.Н.</a:t>
            </a:r>
            <a:endParaRPr lang="ru-RU" cap="none" spc="0" dirty="0">
              <a:ln w="17780" cmpd="sng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925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55576" y="476672"/>
            <a:ext cx="7992888" cy="295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449580" indent="540385" algn="ctr" fontAlgn="base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Почему ручки плохо работают?</a:t>
            </a:r>
            <a:endParaRPr lang="ru-RU" sz="2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R="449580" indent="540385" algn="ctr" fontAlgn="base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R="449580" indent="540385" algn="just" fontAlgn="base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Существует три основных типа проблем с детскими руками — это «вялые» руки, руки «в тонусе» и  «костные» руки. Устранять их желательно с помощью специалиста. А вот выявить их родители вполне могут самостоятельно.</a:t>
            </a:r>
            <a:endParaRPr lang="ru-RU" sz="2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140968"/>
            <a:ext cx="3479584" cy="31780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58710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36534" y="188640"/>
            <a:ext cx="806489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449580" indent="540385" algn="ctr" fontAlgn="base">
              <a:lnSpc>
                <a:spcPct val="150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Вялые» руки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R="449580" indent="540385" algn="just" fontAlgn="base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Распознать их довольно просто. С одной стороны, эти руки не зажаты, сухожилия подтянуты. Пальчики хорошо двигаются, но они очень слабые. Сами ручки ничего не могут удержать. Проблема  — несформированные мышцы.</a:t>
            </a: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05806" y="2044005"/>
            <a:ext cx="7995623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449580" indent="540385" algn="ctr" fontAlgn="base">
              <a:lnSpc>
                <a:spcPct val="150000"/>
              </a:lnSpc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Руки  «в тонусе»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R="359410" indent="540385" algn="just" fontAlgn="base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Ручки «в тонусе» узнать тоже не сложно: попробуйте вынуть из рук у такого ребенка карандаш. Он все держит «мертвой хваткой». И с такой силой давит на карандаш, когда рисует, что бумага иногда не выдерживает — рвется. При этом сам малыш нажима не ощущает. Он даже может поранить себя своими же карандашами.</a:t>
            </a: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50389" y="4365104"/>
            <a:ext cx="806489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359410" indent="540385" algn="ctr" fontAlgn="base">
              <a:lnSpc>
                <a:spcPct val="150000"/>
              </a:lnSpc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«Костные» руки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R="359410" indent="540385" algn="just" fontAlgn="base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Проблема «костных» рук — отсутствие пластичности в суставах и фалангах пальцев. Эти ручки как будто одеревенели. Выявить такие руки специалист может уже к году. Работа с ручками 4-5-летних малышей приведет к успеху не во всех случаях.</a:t>
            </a: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4120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356621"/>
            <a:ext cx="8064896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359410" indent="450215" algn="ctr" fontAlgn="base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Тесты на выявление «вялых» рук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R="359410" indent="450215" algn="just" fontAlgn="base">
              <a:lnSpc>
                <a:spcPct val="115000"/>
              </a:lnSpc>
              <a:spcAft>
                <a:spcPts val="0"/>
              </a:spcAft>
            </a:pPr>
            <a:r>
              <a:rPr lang="ru-RU" sz="2200" i="1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— Предложите малышу что-то взять.</a:t>
            </a:r>
            <a:r>
              <a:rPr lang="ru-RU" sz="2200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Показательны будут только хватательные движения трех ведущих пальцев — большого, указательного и среднего. Если ребенок начинает ловить пальцами карандаш и не знает, как сгруппировать пальцы, если кисточка выпадает из его рук, а чашка, которую он держит за ручку, трясется — это симптомы именно «вялых» рук. И ложку такие дети держат в кулаке потому, что в пальцах просто нет силы, чтобы ее удержать.</a:t>
            </a:r>
            <a:endParaRPr lang="ru-RU" sz="22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994420"/>
            <a:ext cx="3787502" cy="27992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16370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55576" y="317742"/>
            <a:ext cx="7632848" cy="320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359410" lvl="0" indent="450215" algn="just" fontAlgn="base">
              <a:lnSpc>
                <a:spcPct val="115000"/>
              </a:lnSpc>
            </a:pPr>
            <a:r>
              <a:rPr lang="ru-RU" sz="2200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— Дайте малышу резиновое колечко-экспандер и попросите сжать его пальчиками.</a:t>
            </a:r>
            <a: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Дети с подобной проблемой не могут этого сделать.</a:t>
            </a:r>
            <a:endParaRPr lang="ru-RU" sz="2200" dirty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R="359410" lvl="0" indent="450215" algn="just" fontAlgn="base">
              <a:lnSpc>
                <a:spcPct val="115000"/>
              </a:lnSpc>
            </a:pPr>
            <a:r>
              <a:rPr lang="ru-RU" sz="2200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— Если у вас нет дома эспандера, попросите малыша сделать левой</a:t>
            </a:r>
            <a: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200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 правой рукой сперва «козочку»</a:t>
            </a:r>
            <a: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(из кулака поднять вверх указательный палец и мизинец), а потом, не опуская пальцев, перейти в «зайчика» (вверх подняты указательный и средний палец, знак «виктории»). </a:t>
            </a:r>
            <a:endParaRPr lang="ru-RU" sz="2200" dirty="0"/>
          </a:p>
        </p:txBody>
      </p:sp>
      <p:pic>
        <p:nvPicPr>
          <p:cNvPr id="8196" name="Picture 4" descr="https://ae01.alicdn.com/kf/HTB1BvGsMVXXXXagapXXq6xXFXXX9/3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429000"/>
            <a:ext cx="3817200" cy="33812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3269996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41156" y="332656"/>
            <a:ext cx="7879316" cy="328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/>
                <a:ea typeface="Times New Roman"/>
                <a:cs typeface="Times New Roman"/>
              </a:rPr>
              <a:t>Тесты на выявление тонуса в руках</a:t>
            </a:r>
            <a:endParaRPr lang="ru-RU" sz="1400" dirty="0">
              <a:ea typeface="Calibri"/>
              <a:cs typeface="Times New Roman"/>
            </a:endParaRPr>
          </a:p>
          <a:p>
            <a:pPr marR="269240" indent="360680" algn="just" fontAlgn="base">
              <a:spcAft>
                <a:spcPts val="0"/>
              </a:spcAft>
            </a:pPr>
            <a:r>
              <a:rPr lang="ru-RU" sz="2000" i="1" dirty="0" smtClean="0">
                <a:effectLst/>
                <a:latin typeface="Times New Roman"/>
                <a:ea typeface="Times New Roman"/>
                <a:cs typeface="Times New Roman"/>
              </a:rPr>
              <a:t>— Предложите ребенку, окунув ручки в краску, оставить их следы</a:t>
            </a:r>
            <a:r>
              <a:rPr lang="ru-RU" sz="2000" dirty="0" smtClean="0">
                <a:ea typeface="Times New Roman"/>
                <a:cs typeface="Times New Roman"/>
              </a:rPr>
              <a:t> </a:t>
            </a:r>
            <a:r>
              <a:rPr lang="ru-RU" sz="2000" i="1" dirty="0" smtClean="0">
                <a:effectLst/>
                <a:latin typeface="Times New Roman"/>
                <a:ea typeface="Times New Roman"/>
                <a:cs typeface="Times New Roman"/>
              </a:rPr>
              <a:t>на бумаге. </a:t>
            </a:r>
            <a:r>
              <a:rPr lang="ru-RU" sz="2000" dirty="0" smtClean="0">
                <a:effectLst/>
                <a:latin typeface="Times New Roman"/>
                <a:ea typeface="Times New Roman"/>
                <a:cs typeface="Times New Roman"/>
              </a:rPr>
              <a:t>Руки «в тонусе» поставят свой отпечаток в полную силу!</a:t>
            </a:r>
            <a:endParaRPr lang="ru-RU" sz="2000" dirty="0">
              <a:ea typeface="Calibri"/>
              <a:cs typeface="Times New Roman"/>
            </a:endParaRPr>
          </a:p>
          <a:p>
            <a:pPr marR="269240" indent="360680" algn="just" fontAlgn="base">
              <a:spcAft>
                <a:spcPts val="0"/>
              </a:spcAft>
            </a:pPr>
            <a:r>
              <a:rPr lang="ru-RU" sz="2000" i="1" dirty="0" smtClean="0">
                <a:effectLst/>
                <a:latin typeface="Times New Roman"/>
                <a:ea typeface="Times New Roman"/>
                <a:cs typeface="Times New Roman"/>
              </a:rPr>
              <a:t>— «Кисонька-</a:t>
            </a:r>
            <a:r>
              <a:rPr lang="ru-RU" sz="2000" i="1" dirty="0" err="1" smtClean="0">
                <a:effectLst/>
                <a:latin typeface="Times New Roman"/>
                <a:ea typeface="Times New Roman"/>
                <a:cs typeface="Times New Roman"/>
              </a:rPr>
              <a:t>мурысонька</a:t>
            </a:r>
            <a:r>
              <a:rPr lang="ru-RU" sz="2000" i="1" dirty="0" smtClean="0">
                <a:effectLst/>
                <a:latin typeface="Times New Roman"/>
                <a:ea typeface="Times New Roman"/>
                <a:cs typeface="Times New Roman"/>
              </a:rPr>
              <a:t>» </a:t>
            </a:r>
            <a:r>
              <a:rPr lang="ru-RU" sz="2000" dirty="0" smtClean="0">
                <a:effectLst/>
                <a:latin typeface="Times New Roman"/>
                <a:ea typeface="Times New Roman"/>
                <a:cs typeface="Times New Roman"/>
              </a:rPr>
              <a:t>(см. в упражнениях для «вялых» ручек).</a:t>
            </a:r>
            <a:endParaRPr lang="ru-RU" sz="2000" dirty="0">
              <a:ea typeface="Calibri"/>
              <a:cs typeface="Times New Roman"/>
            </a:endParaRPr>
          </a:p>
          <a:p>
            <a:pPr marR="269240" indent="360680" algn="just" fontAlgn="base">
              <a:spcAft>
                <a:spcPts val="0"/>
              </a:spcAft>
            </a:pPr>
            <a:r>
              <a:rPr lang="ru-RU" sz="2000" dirty="0" smtClean="0">
                <a:effectLst/>
                <a:latin typeface="Times New Roman"/>
                <a:ea typeface="Times New Roman"/>
                <a:cs typeface="Times New Roman"/>
              </a:rPr>
              <a:t>     Руки «в тонусе» это упражнение полноценно выполнить не могут. Пальчики, согнутые в фалангах, либо с трудом дотягиваются подушечками пальцев до ладони, либо вообще не дотягиваются до ее верхних бугорков.</a:t>
            </a:r>
            <a:r>
              <a:rPr lang="ru-RU" sz="2000" b="1" dirty="0" smtClean="0">
                <a:effectLst/>
                <a:latin typeface="PT Sans"/>
                <a:ea typeface="Times New Roman"/>
                <a:cs typeface="Times New Roman"/>
              </a:rPr>
              <a:t> </a:t>
            </a:r>
            <a:endParaRPr lang="ru-RU" sz="2000" dirty="0">
              <a:ea typeface="Calibri"/>
              <a:cs typeface="Times New Roman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3971" y="3619710"/>
            <a:ext cx="4453686" cy="29795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85156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9460" y="188640"/>
            <a:ext cx="889248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/>
                <a:ea typeface="Times New Roman"/>
                <a:cs typeface="Times New Roman"/>
              </a:rPr>
              <a:t>Тесты для выявления «костных» рук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</a:t>
            </a:r>
          </a:p>
          <a:p>
            <a:pPr algn="ctr" fontAlgn="base">
              <a:spcAft>
                <a:spcPts val="0"/>
              </a:spcAft>
            </a:pP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R="359410" algn="just" fontAlgn="base">
              <a:spcAft>
                <a:spcPts val="0"/>
              </a:spcAft>
            </a:pPr>
            <a:r>
              <a:rPr lang="ru-RU" sz="2200" i="1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— Предложите крохе покрутить кистями рук</a:t>
            </a:r>
            <a:r>
              <a:rPr lang="ru-RU" sz="2200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— «костные» ручки с заданием справятся с большим трудом.</a:t>
            </a:r>
            <a:endParaRPr lang="ru-RU" sz="22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R="359410" algn="just" fontAlgn="base">
              <a:spcAft>
                <a:spcPts val="0"/>
              </a:spcAft>
            </a:pPr>
            <a:r>
              <a:rPr lang="ru-RU" sz="2200" i="1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— Попросите малыша соединить ладони перед грудью «топориком»,</a:t>
            </a:r>
            <a:r>
              <a:rPr lang="ru-RU" sz="22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200" i="1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 локти развести в стороны параллельно полу, не поднимая плеч.</a:t>
            </a:r>
            <a:endParaRPr lang="ru-RU" sz="22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R="359410" algn="just" fontAlgn="base">
              <a:spcAft>
                <a:spcPts val="0"/>
              </a:spcAft>
            </a:pPr>
            <a:r>
              <a:rPr lang="ru-RU" sz="2200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   Малыш с тонусом в руках это упражнение проделает без затруднения,</a:t>
            </a:r>
            <a:r>
              <a:rPr lang="ru-RU" sz="22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 вот у ребенка с «костными» ручками ладошки снизу разъедутся, превратившись в «крышу» домика. Попросите ребенка опустить «топорик» острием вниз. «Костные» руки не смогут и этого сделать. Они не в состоянии даже покачать «лезвием» такого топорика.</a:t>
            </a:r>
            <a:endParaRPr lang="ru-RU" sz="22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9124" y="3933056"/>
            <a:ext cx="3810000" cy="27094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67542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63588" y="575911"/>
            <a:ext cx="7416824" cy="3065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359410" lvl="0" algn="just" fontAlgn="base">
              <a:lnSpc>
                <a:spcPct val="115000"/>
              </a:lnSpc>
            </a:pPr>
            <a:r>
              <a:rPr lang="ru-RU" sz="2400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— Пусть ребенок, поставив локоть на стол вертикально, сперва выгнет кисть параллельно полу, а потом, подняв ладошку, отогнет назад параллельно полу пальчики.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R="359410" lvl="0" algn="just" fontAlgn="base">
              <a:lnSpc>
                <a:spcPct val="115000"/>
              </a:lnSpc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   Ручки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 костными проблемами и этот тест не пройдут, поскольку им не под силу такие движения.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9084" y="3140968"/>
            <a:ext cx="5381328" cy="35875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24823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03648" y="1124744"/>
            <a:ext cx="6624736" cy="197383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Желаем удачи!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8674" y="3284984"/>
            <a:ext cx="4994684" cy="30777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10741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56</Words>
  <Application>Microsoft Office PowerPoint</Application>
  <PresentationFormat>Экран (4:3)</PresentationFormat>
  <Paragraphs>30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Женя</dc:creator>
  <cp:lastModifiedBy>Женя</cp:lastModifiedBy>
  <cp:revision>8</cp:revision>
  <dcterms:created xsi:type="dcterms:W3CDTF">2021-03-09T16:54:23Z</dcterms:created>
  <dcterms:modified xsi:type="dcterms:W3CDTF">2021-03-14T08:16:35Z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240090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