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70" r:id="rId3"/>
    <p:sldId id="262" r:id="rId4"/>
    <p:sldId id="257" r:id="rId5"/>
    <p:sldId id="265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2" d="100"/>
          <a:sy n="52" d="100"/>
        </p:scale>
        <p:origin x="9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682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63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782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197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914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620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763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185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043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584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73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7525E-CE16-49AB-AEA7-7B86463029BF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A6219-5CE0-4236-A4B3-2007A2168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61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iep82uen21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4a"/><Relationship Id="rId13" Type="http://schemas.openxmlformats.org/officeDocument/2006/relationships/image" Target="../media/image5.png"/><Relationship Id="rId3" Type="http://schemas.microsoft.com/office/2007/relationships/media" Target="../media/media2.m4a"/><Relationship Id="rId7" Type="http://schemas.microsoft.com/office/2007/relationships/media" Target="../media/media4.m4a"/><Relationship Id="rId12" Type="http://schemas.openxmlformats.org/officeDocument/2006/relationships/image" Target="../media/image4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audio" Target="../media/media3.mp3"/><Relationship Id="rId11" Type="http://schemas.openxmlformats.org/officeDocument/2006/relationships/image" Target="../media/image3.png"/><Relationship Id="rId5" Type="http://schemas.microsoft.com/office/2007/relationships/media" Target="../media/media3.mp3"/><Relationship Id="rId10" Type="http://schemas.openxmlformats.org/officeDocument/2006/relationships/image" Target="../media/image2.png"/><Relationship Id="rId4" Type="http://schemas.openxmlformats.org/officeDocument/2006/relationships/audio" Target="../media/media2.m4a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media6.m4a"/><Relationship Id="rId13" Type="http://schemas.openxmlformats.org/officeDocument/2006/relationships/image" Target="../media/image9.png"/><Relationship Id="rId3" Type="http://schemas.microsoft.com/office/2007/relationships/media" Target="../media/media3.mp3"/><Relationship Id="rId7" Type="http://schemas.microsoft.com/office/2007/relationships/media" Target="../media/media6.m4a"/><Relationship Id="rId12" Type="http://schemas.openxmlformats.org/officeDocument/2006/relationships/image" Target="../media/image8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audio" Target="../media/media5.m4a"/><Relationship Id="rId11" Type="http://schemas.openxmlformats.org/officeDocument/2006/relationships/image" Target="../media/image7.png"/><Relationship Id="rId5" Type="http://schemas.microsoft.com/office/2007/relationships/media" Target="../media/media5.m4a"/><Relationship Id="rId10" Type="http://schemas.openxmlformats.org/officeDocument/2006/relationships/image" Target="../media/image6.png"/><Relationship Id="rId4" Type="http://schemas.openxmlformats.org/officeDocument/2006/relationships/audio" Target="../media/media3.mp3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7459" y="506628"/>
            <a:ext cx="68456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Коррекционное занятие </a:t>
            </a:r>
          </a:p>
          <a:p>
            <a:r>
              <a:rPr lang="ru-RU" sz="32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формированию речевого слуха </a:t>
            </a:r>
          </a:p>
          <a:p>
            <a:r>
              <a:rPr lang="ru-RU" sz="32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произносительной стороны речи.</a:t>
            </a:r>
            <a:endParaRPr lang="ru-RU" sz="32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79576" y="2557506"/>
            <a:ext cx="6849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Дифференциация звуков З-С во </a:t>
            </a:r>
            <a:r>
              <a:rPr lang="ru-RU" sz="2400" b="1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позициях</a:t>
            </a:r>
            <a:endParaRPr lang="ru-RU" sz="24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79576" y="4443272"/>
            <a:ext cx="6081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Восприятие текста «Перелётные птицы»</a:t>
            </a:r>
            <a:endParaRPr lang="ru-RU" sz="24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9576" y="3500389"/>
            <a:ext cx="5012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Работа над словесным ударением</a:t>
            </a:r>
            <a:endParaRPr lang="ru-RU" sz="24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96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3827" y="681335"/>
            <a:ext cx="73522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                       </a:t>
            </a:r>
            <a:r>
              <a:rPr lang="ru-RU" sz="2400" b="1" dirty="0" smtClean="0">
                <a:solidFill>
                  <a:srgbClr val="66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Вспомни 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правило, </a:t>
            </a:r>
            <a:endParaRPr lang="ru-RU" sz="2400" b="1" dirty="0" smtClean="0">
              <a:solidFill>
                <a:srgbClr val="6633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b="1" dirty="0" smtClean="0">
                <a:solidFill>
                  <a:srgbClr val="66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как 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нужно говорить звук З в конце </a:t>
            </a:r>
            <a:r>
              <a:rPr lang="ru-RU" sz="2400" b="1" dirty="0" smtClean="0">
                <a:solidFill>
                  <a:srgbClr val="66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слова</a:t>
            </a:r>
          </a:p>
          <a:p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b="1" dirty="0" smtClean="0">
                <a:solidFill>
                  <a:srgbClr val="66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    </a:t>
            </a:r>
            <a:r>
              <a:rPr lang="ru-RU" sz="2400" b="1" dirty="0">
                <a:solidFill>
                  <a:srgbClr val="66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перед глухими согласными. </a:t>
            </a:r>
            <a:endParaRPr lang="ru-RU" sz="2400" b="1" dirty="0">
              <a:solidFill>
                <a:srgbClr val="6633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60022" y="2477529"/>
            <a:ext cx="730167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Звонкие согласные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конце слова и перед глухими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согласными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говорим как глухими.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21916" y="4458390"/>
            <a:ext cx="69397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32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звук З </a:t>
            </a:r>
          </a:p>
          <a:p>
            <a:r>
              <a:rPr lang="ru-RU" sz="32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слова будем говорить как 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12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2432" y="4543071"/>
            <a:ext cx="5001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learningapps.org/display?v=piep82uen21</a:t>
            </a:r>
            <a:r>
              <a:rPr lang="en-US" dirty="0" smtClean="0"/>
              <a:t>  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681955" y="1329803"/>
            <a:ext cx="3607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Поставь ударение.</a:t>
            </a:r>
            <a:endParaRPr lang="ru-RU" sz="32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1935" y="2458799"/>
            <a:ext cx="3287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 текст.</a:t>
            </a:r>
            <a:endParaRPr lang="ru-RU" sz="32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4786" y="3547241"/>
            <a:ext cx="4001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Сделай упражнение.</a:t>
            </a:r>
            <a:endParaRPr lang="ru-RU" sz="32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68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813157" y="-132636"/>
            <a:ext cx="5572898" cy="7815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9430" y="0"/>
            <a:ext cx="58786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Перескажи по картинке</a:t>
            </a:r>
            <a:endParaRPr lang="ru-RU" sz="40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13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7103" y="1317185"/>
            <a:ext cx="79453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</a:rPr>
              <a:t>      </a:t>
            </a:r>
            <a:r>
              <a:rPr lang="ru-RU" sz="2800" b="1" dirty="0" smtClean="0">
                <a:solidFill>
                  <a:srgbClr val="663300"/>
                </a:solidFill>
                <a:latin typeface="Times New Roman" panose="02020603050405020304" pitchFamily="18" charset="0"/>
              </a:rPr>
              <a:t>Весной </a:t>
            </a:r>
            <a: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</a:rPr>
              <a:t>перелётные птицы возвращаются из тёплых стран домой. </a:t>
            </a:r>
            <a:endParaRPr lang="ru-RU" sz="2800" b="1" dirty="0">
              <a:solidFill>
                <a:srgbClr val="6633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69259" y="1741667"/>
            <a:ext cx="35526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</a:rPr>
              <a:t>Летят они издалека. </a:t>
            </a:r>
            <a:endParaRPr lang="ru-RU" sz="2800" b="1" dirty="0">
              <a:solidFill>
                <a:srgbClr val="66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0001" y="2199984"/>
            <a:ext cx="81431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</a:rPr>
              <a:t>Летят через широкие моря, через высокие горы, летят через пустыни и степи, через леса и реки. </a:t>
            </a:r>
            <a:endParaRPr lang="ru-RU" sz="2800" b="1" dirty="0">
              <a:solidFill>
                <a:srgbClr val="66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605481" y="3094837"/>
            <a:ext cx="97494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 smtClean="0">
                <a:latin typeface="Times New Roman" panose="02020603050405020304" pitchFamily="18" charset="0"/>
              </a:rPr>
              <a:t>             </a:t>
            </a:r>
            <a:r>
              <a:rPr lang="ru-RU" sz="2800" b="1" dirty="0" smtClean="0">
                <a:solidFill>
                  <a:srgbClr val="663300"/>
                </a:solidFill>
                <a:latin typeface="Times New Roman" panose="02020603050405020304" pitchFamily="18" charset="0"/>
              </a:rPr>
              <a:t>Усталые</a:t>
            </a:r>
            <a: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</a:rPr>
              <a:t>, измученные прилетают птицы </a:t>
            </a:r>
            <a:endParaRPr lang="en-US" sz="2800" b="1" dirty="0" smtClean="0">
              <a:solidFill>
                <a:srgbClr val="6633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n-US" sz="2800" b="1" dirty="0" smtClean="0">
                <a:solidFill>
                  <a:srgbClr val="663300"/>
                </a:solidFill>
                <a:latin typeface="Times New Roman" panose="02020603050405020304" pitchFamily="18" charset="0"/>
              </a:rPr>
              <a:t>             </a:t>
            </a:r>
            <a:r>
              <a:rPr lang="ru-RU" sz="2800" b="1" dirty="0" smtClean="0">
                <a:solidFill>
                  <a:srgbClr val="663300"/>
                </a:solidFill>
                <a:latin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</a:rPr>
              <a:t>родные места.</a:t>
            </a:r>
            <a:endParaRPr lang="ru-RU" sz="2800" b="1" dirty="0">
              <a:solidFill>
                <a:srgbClr val="6633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08701" y="3984041"/>
            <a:ext cx="70910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</a:rPr>
              <a:t>Люди делают для них маленькие домики. </a:t>
            </a:r>
            <a:endParaRPr lang="ru-RU" sz="2800" b="1" dirty="0">
              <a:solidFill>
                <a:srgbClr val="66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5283" y="4429813"/>
            <a:ext cx="8377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</a:rPr>
              <a:t>Многие птицы любят, чтобы домики были высоко над землёй. </a:t>
            </a:r>
            <a:endParaRPr lang="ru-RU" sz="2800" b="1" dirty="0">
              <a:solidFill>
                <a:srgbClr val="6633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5283" y="4860701"/>
            <a:ext cx="81431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 smtClean="0">
                <a:solidFill>
                  <a:srgbClr val="663300"/>
                </a:solidFill>
                <a:latin typeface="Times New Roman" panose="02020603050405020304" pitchFamily="18" charset="0"/>
              </a:rPr>
              <a:t>                        </a:t>
            </a:r>
            <a:r>
              <a:rPr lang="ru-RU" sz="2800" b="1" dirty="0" smtClean="0">
                <a:solidFill>
                  <a:srgbClr val="663300"/>
                </a:solidFill>
                <a:latin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rgbClr val="663300"/>
                </a:solidFill>
                <a:latin typeface="Times New Roman" panose="02020603050405020304" pitchFamily="18" charset="0"/>
              </a:rPr>
              <a:t>них птицам удобно вить себе гнёзда и выводить птенцов.</a:t>
            </a:r>
            <a:endParaRPr lang="ru-RU" sz="2800" b="1" dirty="0">
              <a:solidFill>
                <a:srgbClr val="6633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9104" y="305137"/>
            <a:ext cx="8984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</a:t>
            </a:r>
            <a:r>
              <a:rPr lang="ru-RU" sz="36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Послушай текст «Перелётные птицы».  </a:t>
            </a:r>
            <a:endParaRPr lang="ru-RU" sz="36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67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98525" y="803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819058" y="4513051"/>
            <a:ext cx="16875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Щебечет</a:t>
            </a:r>
            <a:r>
              <a:rPr lang="ru-RU" altLang="ru-RU" sz="2800" b="1" dirty="0">
                <a:solidFill>
                  <a:srgbClr val="0033CC"/>
                </a:solidFill>
              </a:rPr>
              <a:t> 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819058" y="2892087"/>
            <a:ext cx="1916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Курлычет 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819058" y="3702371"/>
            <a:ext cx="1422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Кукует</a:t>
            </a:r>
            <a:r>
              <a:rPr lang="ru-RU" altLang="ru-RU" sz="2800" b="1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819058" y="5277331"/>
            <a:ext cx="11477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Поёт</a:t>
            </a:r>
            <a:r>
              <a:rPr lang="ru-RU" altLang="ru-RU" sz="2800" b="1" dirty="0">
                <a:solidFill>
                  <a:schemeClr val="accent2"/>
                </a:solidFill>
              </a:rPr>
              <a:t>  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4338494" y="4513051"/>
            <a:ext cx="1654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ласточка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4337429" y="2892087"/>
            <a:ext cx="1574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журавль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4337429" y="3702209"/>
            <a:ext cx="16319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кукушка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4337429" y="5277330"/>
            <a:ext cx="14509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соловей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2328612" y="456861"/>
            <a:ext cx="29845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rgbClr val="CC0000"/>
                </a:solidFill>
              </a:rPr>
              <a:t>Кто  как  поёт?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5623" y="1437268"/>
            <a:ext cx="939369" cy="13062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703" y="233721"/>
            <a:ext cx="2015578" cy="24070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6341" y="2743477"/>
            <a:ext cx="1459814" cy="14598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8843" y="1505975"/>
            <a:ext cx="1126504" cy="1095103"/>
          </a:xfrm>
          <a:prstGeom prst="rect">
            <a:avLst/>
          </a:prstGeom>
        </p:spPr>
      </p:pic>
      <p:pic>
        <p:nvPicPr>
          <p:cNvPr id="18" name="Solovei_poet_schebech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987135" y="5232086"/>
            <a:ext cx="609600" cy="609600"/>
          </a:xfrm>
          <a:prstGeom prst="rect">
            <a:avLst/>
          </a:prstGeom>
        </p:spPr>
      </p:pic>
      <p:pic>
        <p:nvPicPr>
          <p:cNvPr id="19" name="Kukushka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980977" y="3703528"/>
            <a:ext cx="609600" cy="609600"/>
          </a:xfrm>
          <a:prstGeom prst="rect">
            <a:avLst/>
          </a:prstGeom>
        </p:spPr>
      </p:pic>
      <p:pic>
        <p:nvPicPr>
          <p:cNvPr id="22" name="Lastochka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987135" y="4467807"/>
            <a:ext cx="609600" cy="609600"/>
          </a:xfrm>
          <a:prstGeom prst="rect">
            <a:avLst/>
          </a:prstGeom>
        </p:spPr>
      </p:pic>
      <p:pic>
        <p:nvPicPr>
          <p:cNvPr id="23" name="Klin_zhuravlei_letit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980342" y="287453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228582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445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8789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vol="80000">
                <p:cTn id="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17737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70275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audio>
              <p:cMediaNode vol="80000">
                <p:cTn id="5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  <p:bldLst>
      <p:bldP spid="23561" grpId="0"/>
      <p:bldP spid="23562" grpId="0"/>
      <p:bldP spid="23563" grpId="0"/>
      <p:bldP spid="235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lin_zhuravlei_leti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570764" y="5042912"/>
            <a:ext cx="609600" cy="609600"/>
          </a:xfrm>
          <a:prstGeom prst="rect">
            <a:avLst/>
          </a:prstGeom>
        </p:spPr>
      </p:pic>
      <p:pic>
        <p:nvPicPr>
          <p:cNvPr id="4" name="Lastochka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697505" y="3586681"/>
            <a:ext cx="609600" cy="609600"/>
          </a:xfrm>
          <a:prstGeom prst="rect">
            <a:avLst/>
          </a:prstGeom>
        </p:spPr>
      </p:pic>
      <p:pic>
        <p:nvPicPr>
          <p:cNvPr id="5" name="Kukushka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076051" y="3029992"/>
            <a:ext cx="609600" cy="609600"/>
          </a:xfrm>
          <a:prstGeom prst="rect">
            <a:avLst/>
          </a:prstGeom>
        </p:spPr>
      </p:pic>
      <p:pic>
        <p:nvPicPr>
          <p:cNvPr id="6" name="Solovei_poet_schebechet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840497" y="2786529"/>
            <a:ext cx="609600" cy="6096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11635" y="185438"/>
            <a:ext cx="5392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Узнай по голосу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0851" y="4030000"/>
            <a:ext cx="2011854" cy="24081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06" y="1294578"/>
            <a:ext cx="1127858" cy="10973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7898" y="2115198"/>
            <a:ext cx="938865" cy="13046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953" y="1672369"/>
            <a:ext cx="1463167" cy="1463167"/>
          </a:xfrm>
          <a:prstGeom prst="rect">
            <a:avLst/>
          </a:prstGeom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4910105" y="5919016"/>
            <a:ext cx="1574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журавль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4065555" y="1433580"/>
            <a:ext cx="16319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кукушка</a:t>
            </a: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5602674" y="2856279"/>
            <a:ext cx="1654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ласточка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882726" y="2144395"/>
            <a:ext cx="14509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chemeClr val="accent6">
                    <a:lumMod val="75000"/>
                  </a:schemeClr>
                </a:solidFill>
              </a:rPr>
              <a:t>соловей</a:t>
            </a:r>
          </a:p>
        </p:txBody>
      </p:sp>
    </p:spTree>
    <p:extLst>
      <p:ext uri="{BB962C8B-B14F-4D97-AF65-F5344CB8AC3E}">
        <p14:creationId xmlns:p14="http://schemas.microsoft.com/office/powerpoint/2010/main" val="188224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7027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177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87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144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8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208827">
            <a:off x="2019068" y="2105561"/>
            <a:ext cx="50452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66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</a:t>
            </a:r>
            <a:endParaRPr lang="ru-RU" sz="8800" b="1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73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</TotalTime>
  <Words>199</Words>
  <Application>Microsoft Office PowerPoint</Application>
  <PresentationFormat>Экран (4:3)</PresentationFormat>
  <Paragraphs>43</Paragraphs>
  <Slides>8</Slides>
  <Notes>0</Notes>
  <HiddenSlides>0</HiddenSlides>
  <MMClips>8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Вл. Гуденко</dc:creator>
  <cp:lastModifiedBy>Людмила Вл. Гуденко</cp:lastModifiedBy>
  <cp:revision>58</cp:revision>
  <dcterms:created xsi:type="dcterms:W3CDTF">2021-03-19T11:44:36Z</dcterms:created>
  <dcterms:modified xsi:type="dcterms:W3CDTF">2021-04-07T12:12:51Z</dcterms:modified>
</cp:coreProperties>
</file>