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70" r:id="rId4"/>
    <p:sldId id="271" r:id="rId5"/>
    <p:sldId id="272" r:id="rId6"/>
    <p:sldId id="281" r:id="rId7"/>
    <p:sldId id="283" r:id="rId8"/>
    <p:sldId id="273" r:id="rId9"/>
    <p:sldId id="274" r:id="rId10"/>
    <p:sldId id="275" r:id="rId11"/>
    <p:sldId id="276" r:id="rId12"/>
    <p:sldId id="277" r:id="rId13"/>
    <p:sldId id="279" r:id="rId14"/>
    <p:sldId id="280" r:id="rId15"/>
    <p:sldId id="282"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0100"/>
    <a:srgbClr val="BD0004"/>
    <a:srgbClr val="A59675"/>
    <a:srgbClr val="7E6142"/>
    <a:srgbClr val="54481E"/>
    <a:srgbClr val="BDB285"/>
    <a:srgbClr val="DDDDDD"/>
    <a:srgbClr val="7C0346"/>
    <a:srgbClr val="E1E1E1"/>
    <a:srgbClr val="B7036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025" autoAdjust="0"/>
    <p:restoredTop sz="96433" autoAdjust="0"/>
  </p:normalViewPr>
  <p:slideViewPr>
    <p:cSldViewPr snapToGrid="0">
      <p:cViewPr varScale="1">
        <p:scale>
          <a:sx n="66" d="100"/>
          <a:sy n="66" d="100"/>
        </p:scale>
        <p:origin x="-118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31.08.2020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79538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31.08.2020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677201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31.08.2020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319314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pPr/>
              <a:t>31.08.2020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366191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389A218-1BD9-44B7-AD25-60C2204205A7}" type="datetimeFigureOut">
              <a:rPr lang="ru-RU" smtClean="0"/>
              <a:pPr/>
              <a:t>31.08.2020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31944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9389A218-1BD9-44B7-AD25-60C2204205A7}" type="datetimeFigureOut">
              <a:rPr lang="ru-RU" smtClean="0"/>
              <a:pPr/>
              <a:t>31.08.2020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587040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389A218-1BD9-44B7-AD25-60C2204205A7}" type="datetimeFigureOut">
              <a:rPr lang="ru-RU" smtClean="0"/>
              <a:pPr/>
              <a:t>31.08.2020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909886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9389A218-1BD9-44B7-AD25-60C2204205A7}" type="datetimeFigureOut">
              <a:rPr lang="ru-RU" smtClean="0"/>
              <a:pPr/>
              <a:t>31.08.2020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530264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89A218-1BD9-44B7-AD25-60C2204205A7}" type="datetimeFigureOut">
              <a:rPr lang="ru-RU" smtClean="0"/>
              <a:pPr/>
              <a:t>31.08.2020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714396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389A218-1BD9-44B7-AD25-60C2204205A7}" type="datetimeFigureOut">
              <a:rPr lang="ru-RU" smtClean="0"/>
              <a:pPr/>
              <a:t>31.08.2020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1426733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389A218-1BD9-44B7-AD25-60C2204205A7}" type="datetimeFigureOut">
              <a:rPr lang="ru-RU" smtClean="0"/>
              <a:pPr/>
              <a:t>31.08.2020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4174486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89A218-1BD9-44B7-AD25-60C2204205A7}" type="datetimeFigureOut">
              <a:rPr lang="ru-RU" smtClean="0"/>
              <a:pPr/>
              <a:t>31.08.2020</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5C7EFC-FB93-4B0A-97A4-5DFF6022B23C}" type="slidenum">
              <a:rPr lang="ru-RU" smtClean="0"/>
              <a:pPr/>
              <a:t>‹#›</a:t>
            </a:fld>
            <a:endParaRPr lang="ru-RU"/>
          </a:p>
        </p:txBody>
      </p:sp>
    </p:spTree>
    <p:extLst>
      <p:ext uri="{BB962C8B-B14F-4D97-AF65-F5344CB8AC3E}">
        <p14:creationId xmlns="" xmlns:p14="http://schemas.microsoft.com/office/powerpoint/2010/main" val="2746177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ideo" Target="file:///C:\Users\&#1069;&#1084;&#1084;&#1072;\Pictures\Camera%20Roll\ivanovskiy.standk_20200823_180938_0.mp4" TargetMode="Externa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3946A613-5299-4910-AACD-825DD96FFD60}"/>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4" name="Прямоугольник 3"/>
          <p:cNvSpPr/>
          <p:nvPr/>
        </p:nvSpPr>
        <p:spPr>
          <a:xfrm>
            <a:off x="2893326" y="518615"/>
            <a:ext cx="5718412" cy="2785378"/>
          </a:xfrm>
          <a:prstGeom prst="rect">
            <a:avLst/>
          </a:prstGeom>
        </p:spPr>
        <p:txBody>
          <a:bodyPr wrap="square">
            <a:spAutoFit/>
          </a:bodyPr>
          <a:lstStyle/>
          <a:p>
            <a:pPr algn="ctr">
              <a:lnSpc>
                <a:spcPts val="7000"/>
              </a:lnSpc>
            </a:pPr>
            <a:r>
              <a:rPr lang="ru-RU" sz="2800" b="1" dirty="0" smtClean="0">
                <a:ln w="28575">
                  <a:noFill/>
                </a:ln>
                <a:solidFill>
                  <a:srgbClr val="7E6142"/>
                </a:solidFill>
                <a:latin typeface="Times New Roman" pitchFamily="18" charset="0"/>
                <a:ea typeface="Tahoma" panose="020B0604030504040204" pitchFamily="34" charset="0"/>
                <a:cs typeface="Times New Roman" pitchFamily="18" charset="0"/>
              </a:rPr>
              <a:t>КЛАССНЫЙ ЧАС НА ТЕМУ</a:t>
            </a:r>
          </a:p>
          <a:p>
            <a:pPr algn="ctr">
              <a:lnSpc>
                <a:spcPts val="7000"/>
              </a:lnSpc>
            </a:pPr>
            <a:r>
              <a:rPr lang="ru-RU" sz="2800" b="1" dirty="0" smtClean="0">
                <a:ln w="28575">
                  <a:noFill/>
                </a:ln>
                <a:solidFill>
                  <a:srgbClr val="7E6142"/>
                </a:solidFill>
                <a:effectLst/>
                <a:latin typeface="Times New Roman" pitchFamily="18" charset="0"/>
                <a:ea typeface="Tahoma" panose="020B0604030504040204" pitchFamily="34" charset="0"/>
                <a:cs typeface="Times New Roman" pitchFamily="18" charset="0"/>
              </a:rPr>
              <a:t>«</a:t>
            </a:r>
            <a:r>
              <a:rPr lang="ru-RU" sz="3200" b="1" dirty="0" smtClean="0">
                <a:ln w="28575">
                  <a:noFill/>
                </a:ln>
                <a:solidFill>
                  <a:srgbClr val="7E6142"/>
                </a:solidFill>
                <a:effectLst/>
                <a:latin typeface="Times New Roman" pitchFamily="18" charset="0"/>
                <a:ea typeface="Tahoma" panose="020B0604030504040204" pitchFamily="34" charset="0"/>
                <a:cs typeface="Times New Roman" pitchFamily="18" charset="0"/>
              </a:rPr>
              <a:t>ОВЕЯННЫЕ СЛАВОЮ ФЛАГ НАШ И ГЕРБ»</a:t>
            </a:r>
            <a:endParaRPr lang="ru-RU" sz="2800" b="1" dirty="0">
              <a:ln w="28575">
                <a:noFill/>
              </a:ln>
              <a:solidFill>
                <a:srgbClr val="7E6142"/>
              </a:solidFill>
              <a:effectLst/>
              <a:latin typeface="Times New Roman" pitchFamily="18" charset="0"/>
              <a:ea typeface="Tahoma" panose="020B0604030504040204" pitchFamily="34" charset="0"/>
              <a:cs typeface="Times New Roman" pitchFamily="18" charset="0"/>
            </a:endParaRPr>
          </a:p>
        </p:txBody>
      </p:sp>
      <p:sp>
        <p:nvSpPr>
          <p:cNvPr id="6" name="Прямоугольник 5">
            <a:extLst>
              <a:ext uri="{FF2B5EF4-FFF2-40B4-BE49-F238E27FC236}">
                <a16:creationId xmlns="" xmlns:a16="http://schemas.microsoft.com/office/drawing/2014/main" id="{8566BA89-9889-4E6C-A02C-BE889F0100AF}"/>
              </a:ext>
            </a:extLst>
          </p:cNvPr>
          <p:cNvSpPr/>
          <p:nvPr/>
        </p:nvSpPr>
        <p:spPr>
          <a:xfrm>
            <a:off x="2825087" y="4375052"/>
            <a:ext cx="6121965" cy="1569660"/>
          </a:xfrm>
          <a:prstGeom prst="rect">
            <a:avLst/>
          </a:prstGeom>
        </p:spPr>
        <p:txBody>
          <a:bodyPr wrap="square">
            <a:spAutoFit/>
          </a:bodyPr>
          <a:lstStyle/>
          <a:p>
            <a:pPr lvl="0"/>
            <a:r>
              <a:rPr lang="ru-RU" sz="2400" b="1" dirty="0" smtClean="0">
                <a:solidFill>
                  <a:srgbClr val="BD0004"/>
                </a:solidFill>
                <a:latin typeface="Times New Roman" pitchFamily="18" charset="0"/>
                <a:ea typeface="Tahoma" panose="020B0604030504040204" pitchFamily="34" charset="0"/>
                <a:cs typeface="Times New Roman" pitchFamily="18" charset="0"/>
              </a:rPr>
              <a:t>Выполнила: учитель химии, классный руководитель 6а класса МБОУ «СОШ №3 им. Ю. И. </a:t>
            </a:r>
            <a:r>
              <a:rPr lang="ru-RU" sz="2400" b="1" dirty="0" err="1" smtClean="0">
                <a:solidFill>
                  <a:srgbClr val="BD0004"/>
                </a:solidFill>
                <a:latin typeface="Times New Roman" pitchFamily="18" charset="0"/>
                <a:ea typeface="Tahoma" panose="020B0604030504040204" pitchFamily="34" charset="0"/>
                <a:cs typeface="Times New Roman" pitchFamily="18" charset="0"/>
              </a:rPr>
              <a:t>Тлюстена</a:t>
            </a:r>
            <a:r>
              <a:rPr lang="ru-RU" sz="2400" b="1" dirty="0" smtClean="0">
                <a:solidFill>
                  <a:srgbClr val="BD0004"/>
                </a:solidFill>
                <a:latin typeface="Times New Roman" pitchFamily="18" charset="0"/>
                <a:ea typeface="Tahoma" panose="020B0604030504040204" pitchFamily="34" charset="0"/>
                <a:cs typeface="Times New Roman" pitchFamily="18" charset="0"/>
              </a:rPr>
              <a:t>» г. </a:t>
            </a:r>
            <a:r>
              <a:rPr lang="ru-RU" sz="2400" b="1" dirty="0" err="1" smtClean="0">
                <a:solidFill>
                  <a:srgbClr val="BD0004"/>
                </a:solidFill>
                <a:latin typeface="Times New Roman" pitchFamily="18" charset="0"/>
                <a:ea typeface="Tahoma" panose="020B0604030504040204" pitchFamily="34" charset="0"/>
                <a:cs typeface="Times New Roman" pitchFamily="18" charset="0"/>
              </a:rPr>
              <a:t>Адыгейска</a:t>
            </a:r>
            <a:endParaRPr lang="ru-RU" sz="2400" b="1" dirty="0" smtClean="0">
              <a:solidFill>
                <a:srgbClr val="BD0004"/>
              </a:solidFill>
              <a:latin typeface="Times New Roman" pitchFamily="18" charset="0"/>
              <a:ea typeface="Tahoma" panose="020B0604030504040204" pitchFamily="34" charset="0"/>
              <a:cs typeface="Times New Roman" pitchFamily="18" charset="0"/>
            </a:endParaRPr>
          </a:p>
          <a:p>
            <a:pPr lvl="0"/>
            <a:r>
              <a:rPr lang="ru-RU" sz="2400" b="1" dirty="0" err="1" smtClean="0">
                <a:solidFill>
                  <a:srgbClr val="BD0004"/>
                </a:solidFill>
                <a:latin typeface="Times New Roman" pitchFamily="18" charset="0"/>
                <a:ea typeface="Tahoma" panose="020B0604030504040204" pitchFamily="34" charset="0"/>
                <a:cs typeface="Times New Roman" pitchFamily="18" charset="0"/>
              </a:rPr>
              <a:t>Женетль</a:t>
            </a:r>
            <a:r>
              <a:rPr lang="ru-RU" sz="2400" b="1" dirty="0" smtClean="0">
                <a:solidFill>
                  <a:srgbClr val="BD0004"/>
                </a:solidFill>
                <a:latin typeface="Times New Roman" pitchFamily="18" charset="0"/>
                <a:ea typeface="Tahoma" panose="020B0604030504040204" pitchFamily="34" charset="0"/>
                <a:cs typeface="Times New Roman" pitchFamily="18" charset="0"/>
              </a:rPr>
              <a:t> Эмма Руслановна</a:t>
            </a:r>
          </a:p>
        </p:txBody>
      </p:sp>
    </p:spTree>
    <p:extLst>
      <p:ext uri="{BB962C8B-B14F-4D97-AF65-F5344CB8AC3E}">
        <p14:creationId xmlns="" xmlns:p14="http://schemas.microsoft.com/office/powerpoint/2010/main" val="2552666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3" name="TextBox 2"/>
          <p:cNvSpPr txBox="1"/>
          <p:nvPr/>
        </p:nvSpPr>
        <p:spPr>
          <a:xfrm>
            <a:off x="2292824" y="504968"/>
            <a:ext cx="5540991" cy="6001643"/>
          </a:xfrm>
          <a:prstGeom prst="rect">
            <a:avLst/>
          </a:prstGeom>
          <a:noFill/>
        </p:spPr>
        <p:txBody>
          <a:bodyPr wrap="square" rtlCol="0">
            <a:spAutoFit/>
          </a:bodyPr>
          <a:lstStyle/>
          <a:p>
            <a:r>
              <a:rPr lang="ru-RU" sz="2400" b="1" i="1" dirty="0" smtClean="0">
                <a:solidFill>
                  <a:srgbClr val="D30100"/>
                </a:solidFill>
                <a:latin typeface="Times New Roman" pitchFamily="18" charset="0"/>
                <a:cs typeface="Times New Roman" pitchFamily="18" charset="0"/>
              </a:rPr>
              <a:t>ЧТО ОЗНАЧАЮТ </a:t>
            </a:r>
            <a:r>
              <a:rPr lang="ru-RU" sz="2400" b="1" i="1" dirty="0" smtClean="0">
                <a:solidFill>
                  <a:srgbClr val="D30100"/>
                </a:solidFill>
                <a:latin typeface="Times New Roman" pitchFamily="18" charset="0"/>
                <a:cs typeface="Times New Roman" pitchFamily="18" charset="0"/>
              </a:rPr>
              <a:t>С</a:t>
            </a:r>
            <a:r>
              <a:rPr lang="ru-RU" sz="2400" b="1" i="1" dirty="0" smtClean="0">
                <a:solidFill>
                  <a:srgbClr val="D30100"/>
                </a:solidFill>
                <a:latin typeface="Times New Roman" pitchFamily="18" charset="0"/>
                <a:cs typeface="Times New Roman" pitchFamily="18" charset="0"/>
              </a:rPr>
              <a:t>ИМВОЛЫ </a:t>
            </a:r>
            <a:r>
              <a:rPr lang="ru-RU" sz="2400" b="1" i="1" dirty="0" smtClean="0">
                <a:solidFill>
                  <a:srgbClr val="D30100"/>
                </a:solidFill>
                <a:latin typeface="Times New Roman" pitchFamily="18" charset="0"/>
                <a:cs typeface="Times New Roman" pitchFamily="18" charset="0"/>
              </a:rPr>
              <a:t>РОССИЙСКОГО ГЕРБА</a:t>
            </a:r>
          </a:p>
          <a:p>
            <a:endParaRPr lang="ru-RU" sz="2000" b="1" i="1" dirty="0" smtClean="0">
              <a:solidFill>
                <a:srgbClr val="D30100"/>
              </a:solidFill>
              <a:latin typeface="Times New Roman" pitchFamily="18" charset="0"/>
              <a:cs typeface="Times New Roman" pitchFamily="18" charset="0"/>
            </a:endParaRPr>
          </a:p>
          <a:p>
            <a:r>
              <a:rPr lang="ru-RU" sz="2000" b="1" i="1" dirty="0" smtClean="0">
                <a:solidFill>
                  <a:srgbClr val="D30100"/>
                </a:solidFill>
                <a:latin typeface="Times New Roman" pitchFamily="18" charset="0"/>
                <a:cs typeface="Times New Roman" pitchFamily="18" charset="0"/>
              </a:rPr>
              <a:t>КРАСНЫЙ ЦВЕТ – неустрашимость, великодушие;</a:t>
            </a:r>
          </a:p>
          <a:p>
            <a:r>
              <a:rPr lang="ru-RU" sz="2000" b="1" i="1" dirty="0" smtClean="0">
                <a:solidFill>
                  <a:srgbClr val="D30100"/>
                </a:solidFill>
                <a:latin typeface="Times New Roman" pitchFamily="18" charset="0"/>
                <a:cs typeface="Times New Roman" pitchFamily="18" charset="0"/>
              </a:rPr>
              <a:t>ЗОЛОТО – сила, богатство, могущество, справедливость;</a:t>
            </a:r>
          </a:p>
          <a:p>
            <a:r>
              <a:rPr lang="ru-RU" sz="2000" b="1" i="1" dirty="0" smtClean="0">
                <a:solidFill>
                  <a:srgbClr val="D30100"/>
                </a:solidFill>
                <a:latin typeface="Times New Roman" pitchFamily="18" charset="0"/>
                <a:cs typeface="Times New Roman" pitchFamily="18" charset="0"/>
              </a:rPr>
              <a:t>ОРЁЛ – власть, прозорливость;</a:t>
            </a:r>
          </a:p>
          <a:p>
            <a:r>
              <a:rPr lang="ru-RU" sz="2000" b="1" i="1" dirty="0" smtClean="0">
                <a:solidFill>
                  <a:srgbClr val="D30100"/>
                </a:solidFill>
                <a:latin typeface="Times New Roman" pitchFamily="18" charset="0"/>
                <a:cs typeface="Times New Roman" pitchFamily="18" charset="0"/>
              </a:rPr>
              <a:t>ДВУГЛАВЫЙ ОРЁЛ –охрана своих владений на западе, и на востоке, в Европе и Азии;</a:t>
            </a:r>
          </a:p>
          <a:p>
            <a:r>
              <a:rPr lang="ru-RU" sz="2000" b="1" i="1" dirty="0" smtClean="0">
                <a:solidFill>
                  <a:srgbClr val="D30100"/>
                </a:solidFill>
                <a:latin typeface="Times New Roman" pitchFamily="18" charset="0"/>
                <a:cs typeface="Times New Roman" pitchFamily="18" charset="0"/>
              </a:rPr>
              <a:t>КОРОНЫ – символы трёх ветвей власти: исполнительной, законодательной и судебной;</a:t>
            </a:r>
          </a:p>
          <a:p>
            <a:r>
              <a:rPr lang="ru-RU" sz="2000" b="1" i="1" dirty="0" smtClean="0">
                <a:solidFill>
                  <a:srgbClr val="D30100"/>
                </a:solidFill>
                <a:latin typeface="Times New Roman" pitchFamily="18" charset="0"/>
                <a:cs typeface="Times New Roman" pitchFamily="18" charset="0"/>
              </a:rPr>
              <a:t>СКИПЕТР – символ защиты суверенитета;</a:t>
            </a:r>
          </a:p>
          <a:p>
            <a:r>
              <a:rPr lang="ru-RU" sz="2000" b="1" i="1" dirty="0" smtClean="0">
                <a:solidFill>
                  <a:srgbClr val="D30100"/>
                </a:solidFill>
                <a:latin typeface="Times New Roman" pitchFamily="18" charset="0"/>
                <a:cs typeface="Times New Roman" pitchFamily="18" charset="0"/>
              </a:rPr>
              <a:t>ДЕРЖАВА – символ единства, целостности государства;</a:t>
            </a:r>
          </a:p>
          <a:p>
            <a:r>
              <a:rPr lang="ru-RU" sz="2000" b="1" i="1" dirty="0" smtClean="0">
                <a:solidFill>
                  <a:srgbClr val="D30100"/>
                </a:solidFill>
                <a:latin typeface="Times New Roman" pitchFamily="18" charset="0"/>
                <a:cs typeface="Times New Roman" pitchFamily="18" charset="0"/>
              </a:rPr>
              <a:t>ВСАДНИК, поражающий змея – символ победы, добра над злом. </a:t>
            </a:r>
          </a:p>
          <a:p>
            <a:endParaRPr lang="ru-RU"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3" name="TextBox 2"/>
          <p:cNvSpPr txBox="1"/>
          <p:nvPr/>
        </p:nvSpPr>
        <p:spPr>
          <a:xfrm>
            <a:off x="2169994" y="450376"/>
            <a:ext cx="5977719" cy="5878532"/>
          </a:xfrm>
          <a:prstGeom prst="rect">
            <a:avLst/>
          </a:prstGeom>
          <a:noFill/>
        </p:spPr>
        <p:txBody>
          <a:bodyPr wrap="square" rtlCol="0">
            <a:spAutoFit/>
          </a:bodyPr>
          <a:lstStyle/>
          <a:p>
            <a:r>
              <a:rPr lang="ru-RU" sz="2800" b="1" i="1" dirty="0" smtClean="0">
                <a:solidFill>
                  <a:srgbClr val="FF0000"/>
                </a:solidFill>
                <a:latin typeface="Times New Roman" pitchFamily="18" charset="0"/>
                <a:cs typeface="Times New Roman" pitchFamily="18" charset="0"/>
              </a:rPr>
              <a:t>Герб Российской Федерации</a:t>
            </a:r>
          </a:p>
          <a:p>
            <a:endParaRPr lang="ru-RU" sz="2400" b="1" i="1" dirty="0" smtClean="0">
              <a:solidFill>
                <a:srgbClr val="FF0000"/>
              </a:solidFill>
              <a:latin typeface="Times New Roman" pitchFamily="18" charset="0"/>
              <a:cs typeface="Times New Roman" pitchFamily="18" charset="0"/>
            </a:endParaRPr>
          </a:p>
          <a:p>
            <a:pPr>
              <a:lnSpc>
                <a:spcPct val="150000"/>
              </a:lnSpc>
            </a:pPr>
            <a:r>
              <a:rPr lang="ru-RU" sz="2400" b="1" i="1" dirty="0" smtClean="0">
                <a:solidFill>
                  <a:srgbClr val="FF0000"/>
                </a:solidFill>
                <a:latin typeface="Times New Roman" pitchFamily="18" charset="0"/>
                <a:cs typeface="Times New Roman" pitchFamily="18" charset="0"/>
              </a:rPr>
              <a:t>В 1992 году в России продолжали использовать герб образца 1978—1991 гг., но надпись «РСФСР» на щите была заменена на «Российская Федерация» (в связи с переименованием государства).</a:t>
            </a:r>
          </a:p>
          <a:p>
            <a:pPr>
              <a:lnSpc>
                <a:spcPct val="150000"/>
              </a:lnSpc>
            </a:pPr>
            <a:r>
              <a:rPr lang="ru-RU" sz="2400" b="1" i="1" dirty="0" smtClean="0">
                <a:solidFill>
                  <a:srgbClr val="FF0000"/>
                </a:solidFill>
                <a:latin typeface="Times New Roman" pitchFamily="18" charset="0"/>
                <a:cs typeface="Times New Roman" pitchFamily="18" charset="0"/>
              </a:rPr>
              <a:t>Современный государственный герб был принят в 1993 году. Он заменил герб РСФСР (а до того герб СССР) в качестве государственного.</a:t>
            </a:r>
            <a:endParaRPr lang="ru-RU" sz="2400" b="1" i="1" dirty="0">
              <a:solidFill>
                <a:srgbClr val="FF000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3" name="TextBox 2"/>
          <p:cNvSpPr txBox="1"/>
          <p:nvPr/>
        </p:nvSpPr>
        <p:spPr>
          <a:xfrm>
            <a:off x="2156346" y="354843"/>
            <a:ext cx="6141493" cy="6350082"/>
          </a:xfrm>
          <a:prstGeom prst="rect">
            <a:avLst/>
          </a:prstGeom>
          <a:noFill/>
        </p:spPr>
        <p:txBody>
          <a:bodyPr wrap="square" rtlCol="0">
            <a:spAutoFit/>
          </a:bodyPr>
          <a:lstStyle/>
          <a:p>
            <a:pPr>
              <a:lnSpc>
                <a:spcPct val="150000"/>
              </a:lnSpc>
            </a:pPr>
            <a:r>
              <a:rPr lang="ru-RU" sz="2400" b="1" i="1" dirty="0" smtClean="0">
                <a:solidFill>
                  <a:srgbClr val="FF0000"/>
                </a:solidFill>
                <a:latin typeface="Times New Roman" pitchFamily="18" charset="0"/>
                <a:cs typeface="Times New Roman" pitchFamily="18" charset="0"/>
              </a:rPr>
              <a:t>Современный герб содержит основные исторические элементы герба Российской империи кроме Андреевского ордена, однако большинство царских символов лишены в президентской республике какого-либо смысла. Герб разрешается изображать без геральдического щита.</a:t>
            </a:r>
          </a:p>
          <a:p>
            <a:pPr>
              <a:lnSpc>
                <a:spcPct val="150000"/>
              </a:lnSpc>
            </a:pPr>
            <a:r>
              <a:rPr lang="ru-RU" sz="2400" b="1" i="1" dirty="0" smtClean="0">
                <a:solidFill>
                  <a:srgbClr val="FF0000"/>
                </a:solidFill>
                <a:latin typeface="Times New Roman" pitchFamily="18" charset="0"/>
                <a:cs typeface="Times New Roman" pitchFamily="18" charset="0"/>
              </a:rPr>
              <a:t>В 2000 году был принят новый закон «О Государственном Гербе Российской Федерации», устанавливающий описание и порядок использования герба.</a:t>
            </a:r>
            <a:endParaRPr lang="ru-RU" sz="2400" b="1" i="1" dirty="0">
              <a:solidFill>
                <a:srgbClr val="FF000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3" name="TextBox 2"/>
          <p:cNvSpPr txBox="1"/>
          <p:nvPr/>
        </p:nvSpPr>
        <p:spPr>
          <a:xfrm>
            <a:off x="2156347" y="409433"/>
            <a:ext cx="6209732" cy="5724644"/>
          </a:xfrm>
          <a:prstGeom prst="rect">
            <a:avLst/>
          </a:prstGeom>
          <a:noFill/>
        </p:spPr>
        <p:txBody>
          <a:bodyPr wrap="square" rtlCol="0">
            <a:spAutoFit/>
          </a:bodyPr>
          <a:lstStyle/>
          <a:p>
            <a:pPr>
              <a:lnSpc>
                <a:spcPct val="150000"/>
              </a:lnSpc>
            </a:pPr>
            <a:r>
              <a:rPr lang="ru-RU" sz="2400" i="1" dirty="0" smtClean="0">
                <a:solidFill>
                  <a:srgbClr val="FF0000"/>
                </a:solidFill>
                <a:latin typeface="Times New Roman" pitchFamily="18" charset="0"/>
                <a:cs typeface="Times New Roman" pitchFamily="18" charset="0"/>
              </a:rPr>
              <a:t>Государственный гимн </a:t>
            </a:r>
            <a:r>
              <a:rPr lang="ru-RU" sz="2000" i="1" dirty="0" smtClean="0">
                <a:solidFill>
                  <a:srgbClr val="FF0000"/>
                </a:solidFill>
                <a:latin typeface="Times New Roman" pitchFamily="18" charset="0"/>
                <a:cs typeface="Times New Roman" pitchFamily="18" charset="0"/>
              </a:rPr>
              <a:t>является официальным государственным символом Российской Федерации. Его описание и порядок официального использования установлены федеральным конституционным законом "О Государственном гимне Российской Федерации" от 25 декабря 2000 года. Проектом федерального конституционного закона "О Государственном гимне Российской Федерации", внесенным президентом РФ Владимиром Путиным в Государственную Думу 4 декабря 2000 года, в качестве мелодии гимна была предложена музыка композитора Александра Александрова. Этот проект был принят.</a:t>
            </a:r>
            <a:endParaRPr lang="ru-RU" sz="2000" i="1" dirty="0">
              <a:solidFill>
                <a:srgbClr val="FF000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3" name="TextBox 2"/>
          <p:cNvSpPr txBox="1"/>
          <p:nvPr/>
        </p:nvSpPr>
        <p:spPr>
          <a:xfrm>
            <a:off x="2115403" y="245660"/>
            <a:ext cx="6277970" cy="6555641"/>
          </a:xfrm>
          <a:prstGeom prst="rect">
            <a:avLst/>
          </a:prstGeom>
          <a:noFill/>
        </p:spPr>
        <p:txBody>
          <a:bodyPr wrap="square" rtlCol="0">
            <a:spAutoFit/>
          </a:bodyPr>
          <a:lstStyle/>
          <a:p>
            <a:pPr>
              <a:lnSpc>
                <a:spcPct val="150000"/>
              </a:lnSpc>
            </a:pPr>
            <a:r>
              <a:rPr lang="ru-RU" sz="2000" b="1" i="1" dirty="0" smtClean="0">
                <a:solidFill>
                  <a:srgbClr val="FF0000"/>
                </a:solidFill>
                <a:latin typeface="Times New Roman" pitchFamily="18" charset="0"/>
                <a:cs typeface="Times New Roman" pitchFamily="18" charset="0"/>
              </a:rPr>
              <a:t>Россия — священная наша держава,</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Россия — любимая наша страна.</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Могучая воля, великая слава —</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Твоё достоянье на все времена!</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Славься, Отечество наше свободное,</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Братских народов союз вековой,</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Предками данная мудрость народная!</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Славься, страна! Мы гордимся тобой!</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От южных морей до полярного края</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Раскинулись наши леса и поля.</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Одна ты на свете! Одна ты такая —</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Хранимая Богом родная земля!</a:t>
            </a:r>
            <a:endParaRPr lang="ru-RU" sz="2000" b="1" i="1" dirty="0">
              <a:solidFill>
                <a:srgbClr val="FF000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3" name="TextBox 2"/>
          <p:cNvSpPr txBox="1"/>
          <p:nvPr/>
        </p:nvSpPr>
        <p:spPr>
          <a:xfrm>
            <a:off x="2060812" y="0"/>
            <a:ext cx="6469039" cy="6555643"/>
          </a:xfrm>
          <a:prstGeom prst="rect">
            <a:avLst/>
          </a:prstGeom>
          <a:noFill/>
        </p:spPr>
        <p:txBody>
          <a:bodyPr wrap="square" rtlCol="0">
            <a:spAutoFit/>
          </a:bodyPr>
          <a:lstStyle/>
          <a:p>
            <a:pPr>
              <a:lnSpc>
                <a:spcPct val="150000"/>
              </a:lnSpc>
            </a:pPr>
            <a:r>
              <a:rPr lang="ru-RU" sz="2000" b="1" i="1" dirty="0" smtClean="0">
                <a:solidFill>
                  <a:srgbClr val="FF0000"/>
                </a:solidFill>
                <a:latin typeface="Times New Roman" pitchFamily="18" charset="0"/>
                <a:cs typeface="Times New Roman" pitchFamily="18" charset="0"/>
              </a:rPr>
              <a:t>Славься, Отечество наше свободное,</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Братских народов союз вековой,</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Предками данная мудрость народная!</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Славься, страна! Мы гордимся тобой!</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Широкий простор для мечты и для жизни</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Грядущие нам открывают года.</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Нам силу даёт наша верность Отчизне.</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Так было, так есть и так будет всегда!</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Славься, Отечество наше свободное,</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Братских народов союз вековой,</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Предками данная мудрость народная!</a:t>
            </a:r>
            <a:br>
              <a:rPr lang="ru-RU" sz="2000" b="1" i="1" dirty="0" smtClean="0">
                <a:solidFill>
                  <a:srgbClr val="FF0000"/>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Славься, страна! Мы гордимся тобой!</a:t>
            </a:r>
            <a:endParaRPr lang="ru-RU" sz="2000" b="1" i="1" dirty="0">
              <a:solidFill>
                <a:srgbClr val="FF000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4" name="Прямоугольник 3"/>
          <p:cNvSpPr/>
          <p:nvPr/>
        </p:nvSpPr>
        <p:spPr>
          <a:xfrm>
            <a:off x="2206950" y="977216"/>
            <a:ext cx="6022650" cy="5678478"/>
          </a:xfrm>
          <a:prstGeom prst="rect">
            <a:avLst/>
          </a:prstGeom>
        </p:spPr>
        <p:txBody>
          <a:bodyPr wrap="square">
            <a:spAutoFit/>
          </a:bodyPr>
          <a:lstStyle/>
          <a:p>
            <a:pPr marL="457200" indent="-457200">
              <a:lnSpc>
                <a:spcPct val="150000"/>
              </a:lnSpc>
              <a:buFont typeface="Arial" panose="020B0604020202020204" pitchFamily="34" charset="0"/>
              <a:buChar char="•"/>
            </a:pPr>
            <a:r>
              <a:rPr lang="ru-RU" sz="2200" b="1" i="1" dirty="0" smtClean="0">
                <a:solidFill>
                  <a:srgbClr val="FF0000"/>
                </a:solidFill>
                <a:latin typeface="Times New Roman" pitchFamily="18" charset="0"/>
                <a:ea typeface="Tahoma" panose="020B0604030504040204" pitchFamily="34" charset="0"/>
                <a:cs typeface="Times New Roman" pitchFamily="18" charset="0"/>
              </a:rPr>
              <a:t>Воспитание у учащихся средней школы патриотизма и гражданственности.</a:t>
            </a:r>
          </a:p>
          <a:p>
            <a:pPr marL="457200" indent="-457200">
              <a:lnSpc>
                <a:spcPct val="150000"/>
              </a:lnSpc>
              <a:buFont typeface="Arial" panose="020B0604020202020204" pitchFamily="34" charset="0"/>
              <a:buChar char="•"/>
            </a:pPr>
            <a:r>
              <a:rPr lang="ru-RU" sz="2200" b="1" i="1" dirty="0" smtClean="0">
                <a:solidFill>
                  <a:srgbClr val="FF0000"/>
                </a:solidFill>
                <a:latin typeface="Times New Roman" pitchFamily="18" charset="0"/>
                <a:ea typeface="Tahoma" panose="020B0604030504040204" pitchFamily="34" charset="0"/>
                <a:cs typeface="Times New Roman" pitchFamily="18" charset="0"/>
              </a:rPr>
              <a:t>Воспитание уважения к Родине, гордости за Отечество.</a:t>
            </a:r>
          </a:p>
          <a:p>
            <a:pPr marL="457200" indent="-457200">
              <a:lnSpc>
                <a:spcPct val="150000"/>
              </a:lnSpc>
              <a:buFont typeface="Arial" panose="020B0604020202020204" pitchFamily="34" charset="0"/>
              <a:buChar char="•"/>
            </a:pPr>
            <a:r>
              <a:rPr lang="ru-RU" sz="2200" b="1" i="1" dirty="0" smtClean="0">
                <a:solidFill>
                  <a:srgbClr val="FF0000"/>
                </a:solidFill>
                <a:latin typeface="Times New Roman" pitchFamily="18" charset="0"/>
                <a:ea typeface="Tahoma" panose="020B0604030504040204" pitchFamily="34" charset="0"/>
                <a:cs typeface="Times New Roman" pitchFamily="18" charset="0"/>
              </a:rPr>
              <a:t>Популяризация государственных символов Российской Федерации и Республики Адыгея.</a:t>
            </a:r>
          </a:p>
          <a:p>
            <a:pPr marL="457200" indent="-457200">
              <a:lnSpc>
                <a:spcPct val="150000"/>
              </a:lnSpc>
              <a:buFont typeface="Arial" panose="020B0604020202020204" pitchFamily="34" charset="0"/>
              <a:buChar char="•"/>
            </a:pPr>
            <a:r>
              <a:rPr lang="ru-RU" sz="2200" b="1" i="1" dirty="0" smtClean="0">
                <a:solidFill>
                  <a:srgbClr val="FF0000"/>
                </a:solidFill>
                <a:latin typeface="Times New Roman" pitchFamily="18" charset="0"/>
                <a:ea typeface="Tahoma" panose="020B0604030504040204" pitchFamily="34" charset="0"/>
                <a:cs typeface="Times New Roman" pitchFamily="18" charset="0"/>
              </a:rPr>
              <a:t>Расширение исторических знаний и представлений учащихся об истории возникновения государственной символики России и Республики Адыгея.</a:t>
            </a:r>
            <a:endParaRPr lang="ru-RU" sz="2200" b="1" i="1" dirty="0">
              <a:solidFill>
                <a:srgbClr val="FF0000"/>
              </a:solidFill>
              <a:latin typeface="Times New Roman" pitchFamily="18" charset="0"/>
              <a:ea typeface="Tahoma" panose="020B0604030504040204" pitchFamily="34" charset="0"/>
              <a:cs typeface="Times New Roman" pitchFamily="18" charset="0"/>
            </a:endParaRPr>
          </a:p>
        </p:txBody>
      </p:sp>
      <p:sp>
        <p:nvSpPr>
          <p:cNvPr id="5" name="Прямоугольник 4"/>
          <p:cNvSpPr/>
          <p:nvPr/>
        </p:nvSpPr>
        <p:spPr>
          <a:xfrm>
            <a:off x="2206950" y="321144"/>
            <a:ext cx="4730097" cy="646331"/>
          </a:xfrm>
          <a:prstGeom prst="rect">
            <a:avLst/>
          </a:prstGeom>
        </p:spPr>
        <p:txBody>
          <a:bodyPr wrap="square">
            <a:spAutoFit/>
          </a:bodyPr>
          <a:lstStyle/>
          <a:p>
            <a:pPr lvl="0" algn="ctr"/>
            <a:r>
              <a:rPr lang="ru-RU" sz="3600" dirty="0" smtClean="0">
                <a:ln w="9525">
                  <a:noFill/>
                </a:ln>
                <a:solidFill>
                  <a:srgbClr val="D30100"/>
                </a:solidFill>
                <a:latin typeface="Franklin Gothic Demi" panose="020B0703020102020204" pitchFamily="34" charset="0"/>
                <a:ea typeface="Tahoma" panose="020B0604030504040204" pitchFamily="34" charset="0"/>
                <a:cs typeface="Tahoma" panose="020B0604030504040204" pitchFamily="34" charset="0"/>
              </a:rPr>
              <a:t>ЦЕЛИ:</a:t>
            </a:r>
            <a:endParaRPr lang="ru-RU" sz="3600" dirty="0">
              <a:ln w="9525">
                <a:noFill/>
              </a:ln>
              <a:solidFill>
                <a:srgbClr val="D30100"/>
              </a:solidFill>
              <a:latin typeface="Franklin Gothic Demi" panose="020B0703020102020204" pitchFamily="34" charset="0"/>
              <a:ea typeface="Tahoma" panose="020B0604030504040204" pitchFamily="34" charset="0"/>
              <a:cs typeface="Tahoma" panose="020B0604030504040204" pitchFamily="34" charset="0"/>
            </a:endParaRPr>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pic>
        <p:nvPicPr>
          <p:cNvPr id="6" name="Picture 2" descr="C:\Users\Эмма\Downloads\ср2.jpg"/>
          <p:cNvPicPr>
            <a:picLocks noChangeAspect="1" noChangeArrowheads="1"/>
          </p:cNvPicPr>
          <p:nvPr/>
        </p:nvPicPr>
        <p:blipFill>
          <a:blip r:embed="rId3"/>
          <a:srcRect/>
          <a:stretch>
            <a:fillRect/>
          </a:stretch>
        </p:blipFill>
        <p:spPr bwMode="auto">
          <a:xfrm>
            <a:off x="764275" y="286603"/>
            <a:ext cx="7583058" cy="5848065"/>
          </a:xfrm>
          <a:prstGeom prst="rect">
            <a:avLst/>
          </a:prstGeom>
          <a:noFill/>
        </p:spPr>
      </p:pic>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pic>
        <p:nvPicPr>
          <p:cNvPr id="4" name="Picture 2" descr="http://4.bp.blogspot.com/-54GxKQDOXoM/UxmpvPdpvpI/AAAAAAAAAd8/V9IPxy3Ioy0/s1600/russ.jpg"/>
          <p:cNvPicPr>
            <a:picLocks noChangeAspect="1" noChangeArrowheads="1"/>
          </p:cNvPicPr>
          <p:nvPr/>
        </p:nvPicPr>
        <p:blipFill>
          <a:blip r:embed="rId3"/>
          <a:srcRect/>
          <a:stretch>
            <a:fillRect/>
          </a:stretch>
        </p:blipFill>
        <p:spPr bwMode="auto">
          <a:xfrm>
            <a:off x="1433015" y="2906973"/>
            <a:ext cx="6387152" cy="3343702"/>
          </a:xfrm>
          <a:prstGeom prst="rect">
            <a:avLst/>
          </a:prstGeom>
          <a:noFill/>
        </p:spPr>
      </p:pic>
      <p:sp>
        <p:nvSpPr>
          <p:cNvPr id="5" name="Прямоугольник 4"/>
          <p:cNvSpPr/>
          <p:nvPr/>
        </p:nvSpPr>
        <p:spPr>
          <a:xfrm>
            <a:off x="2285999" y="395785"/>
            <a:ext cx="5902657" cy="2616101"/>
          </a:xfrm>
          <a:prstGeom prst="rect">
            <a:avLst/>
          </a:prstGeom>
        </p:spPr>
        <p:txBody>
          <a:bodyPr wrap="square">
            <a:spAutoFit/>
          </a:bodyPr>
          <a:lstStyle/>
          <a:p>
            <a:r>
              <a:rPr lang="ru-RU" sz="2200" b="1" i="1" dirty="0" smtClean="0">
                <a:solidFill>
                  <a:srgbClr val="FF0000"/>
                </a:solidFill>
              </a:rPr>
              <a:t>Государственный флаг Российской Федерации</a:t>
            </a:r>
            <a:r>
              <a:rPr lang="ru-RU" sz="2000" b="1" i="1" dirty="0" smtClean="0">
                <a:solidFill>
                  <a:srgbClr val="FF0000"/>
                </a:solidFill>
              </a:rPr>
              <a:t> — один из официальных государственных символов Российской Федерации, наряду с гербом и гимном. Представляет собой прямоугольное полотнище из трёх равновеликих горизонтальных полос: верхней — белого, средней — синего и нижней — красного цвета.</a:t>
            </a:r>
            <a:endParaRPr lang="ru-RU" sz="2000" b="1" i="1" dirty="0">
              <a:solidFill>
                <a:srgbClr val="FF0000"/>
              </a:solidFill>
            </a:endParaRPr>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3" name="Прямоугольник 2"/>
          <p:cNvSpPr/>
          <p:nvPr/>
        </p:nvSpPr>
        <p:spPr>
          <a:xfrm>
            <a:off x="2285999" y="464025"/>
            <a:ext cx="5998191" cy="5185522"/>
          </a:xfrm>
          <a:prstGeom prst="rect">
            <a:avLst/>
          </a:prstGeom>
        </p:spPr>
        <p:txBody>
          <a:bodyPr wrap="square">
            <a:spAutoFit/>
          </a:bodyPr>
          <a:lstStyle/>
          <a:p>
            <a:pPr marL="457200" indent="-457200" algn="ctr">
              <a:lnSpc>
                <a:spcPct val="150000"/>
              </a:lnSpc>
            </a:pPr>
            <a:r>
              <a:rPr lang="ru-RU" sz="2800" b="1" i="1" dirty="0" smtClean="0">
                <a:latin typeface="Times New Roman" pitchFamily="18" charset="0"/>
                <a:ea typeface="Tahoma" panose="020B0604030504040204" pitchFamily="34" charset="0"/>
                <a:cs typeface="Times New Roman" pitchFamily="18" charset="0"/>
              </a:rPr>
              <a:t>Значение цветов на флаге России</a:t>
            </a:r>
          </a:p>
          <a:p>
            <a:pPr marL="457200" indent="-457200">
              <a:lnSpc>
                <a:spcPct val="150000"/>
              </a:lnSpc>
              <a:buFont typeface="Arial" pitchFamily="34" charset="0"/>
              <a:buChar char="•"/>
            </a:pPr>
            <a:r>
              <a:rPr lang="ru-RU" sz="2800" b="1" i="1" dirty="0" smtClean="0">
                <a:solidFill>
                  <a:srgbClr val="C00000"/>
                </a:solidFill>
                <a:latin typeface="Times New Roman" pitchFamily="18" charset="0"/>
                <a:ea typeface="Tahoma" panose="020B0604030504040204" pitchFamily="34" charset="0"/>
                <a:cs typeface="Times New Roman" pitchFamily="18" charset="0"/>
              </a:rPr>
              <a:t>КРАСНЫЙ – отвага, храбрость, идеал красивого;</a:t>
            </a:r>
          </a:p>
          <a:p>
            <a:pPr marL="457200" indent="-457200">
              <a:lnSpc>
                <a:spcPct val="150000"/>
              </a:lnSpc>
              <a:buFont typeface="Arial" pitchFamily="34" charset="0"/>
              <a:buChar char="•"/>
            </a:pPr>
            <a:r>
              <a:rPr lang="ru-RU" sz="2800" b="1" i="1" dirty="0" smtClean="0">
                <a:solidFill>
                  <a:srgbClr val="C00000"/>
                </a:solidFill>
                <a:latin typeface="Times New Roman" pitchFamily="18" charset="0"/>
                <a:ea typeface="Tahoma" panose="020B0604030504040204" pitchFamily="34" charset="0"/>
                <a:cs typeface="Times New Roman" pitchFamily="18" charset="0"/>
              </a:rPr>
              <a:t>ГОЛУБОЙ – верность, духовность, цвет Богоматери;</a:t>
            </a:r>
          </a:p>
          <a:p>
            <a:pPr marL="457200" indent="-457200">
              <a:lnSpc>
                <a:spcPct val="150000"/>
              </a:lnSpc>
              <a:buFont typeface="Arial" pitchFamily="34" charset="0"/>
              <a:buChar char="•"/>
            </a:pPr>
            <a:r>
              <a:rPr lang="ru-RU" sz="2800" b="1" i="1" dirty="0" smtClean="0">
                <a:solidFill>
                  <a:srgbClr val="C00000"/>
                </a:solidFill>
                <a:latin typeface="Times New Roman" pitchFamily="18" charset="0"/>
                <a:ea typeface="Tahoma" panose="020B0604030504040204" pitchFamily="34" charset="0"/>
                <a:cs typeface="Times New Roman" pitchFamily="18" charset="0"/>
              </a:rPr>
              <a:t>БЕЛЫЙ – чистота, правда, благородство, чистое и бескорыстное служение земле.</a:t>
            </a:r>
            <a:endParaRPr lang="ru-RU" sz="2800" b="1" i="1" dirty="0">
              <a:solidFill>
                <a:srgbClr val="C00000"/>
              </a:solidFill>
              <a:latin typeface="Times New Roman" pitchFamily="18" charset="0"/>
              <a:ea typeface="Tahoma" panose="020B0604030504040204" pitchFamily="34" charset="0"/>
              <a:cs typeface="Times New Roman" pitchFamily="18" charset="0"/>
            </a:endParaRPr>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4" name="TextBox 3"/>
          <p:cNvSpPr txBox="1"/>
          <p:nvPr/>
        </p:nvSpPr>
        <p:spPr>
          <a:xfrm>
            <a:off x="2060813" y="354843"/>
            <a:ext cx="6428094" cy="6647974"/>
          </a:xfrm>
          <a:prstGeom prst="rect">
            <a:avLst/>
          </a:prstGeom>
          <a:noFill/>
        </p:spPr>
        <p:txBody>
          <a:bodyPr wrap="square" rtlCol="0">
            <a:spAutoFit/>
          </a:bodyPr>
          <a:lstStyle/>
          <a:p>
            <a:pPr>
              <a:lnSpc>
                <a:spcPct val="150000"/>
              </a:lnSpc>
            </a:pPr>
            <a:r>
              <a:rPr lang="ru-RU" sz="2000" i="1" dirty="0" smtClean="0">
                <a:solidFill>
                  <a:srgbClr val="FF0000"/>
                </a:solidFill>
                <a:latin typeface="Times New Roman" pitchFamily="18" charset="0"/>
                <a:cs typeface="Times New Roman" pitchFamily="18" charset="0"/>
              </a:rPr>
              <a:t>Российский </a:t>
            </a:r>
            <a:r>
              <a:rPr lang="ru-RU" sz="2000" i="1" dirty="0" err="1" smtClean="0">
                <a:solidFill>
                  <a:srgbClr val="FF0000"/>
                </a:solidFill>
                <a:latin typeface="Times New Roman" pitchFamily="18" charset="0"/>
                <a:cs typeface="Times New Roman" pitchFamily="18" charset="0"/>
              </a:rPr>
              <a:t>триколор</a:t>
            </a:r>
            <a:r>
              <a:rPr lang="ru-RU" sz="2000" i="1" dirty="0" smtClean="0">
                <a:solidFill>
                  <a:srgbClr val="FF0000"/>
                </a:solidFill>
                <a:latin typeface="Times New Roman" pitchFamily="18" charset="0"/>
                <a:cs typeface="Times New Roman" pitchFamily="18" charset="0"/>
              </a:rPr>
              <a:t> имеет более чем 300‑летнюю историю. Государственный флаг в России появился на рубеже XVII‑XVIII веков, в эпоху становления России как мощного государства. Впервые </a:t>
            </a:r>
            <a:r>
              <a:rPr lang="ru-RU" sz="2000" i="1" dirty="0" err="1" smtClean="0">
                <a:solidFill>
                  <a:srgbClr val="FF0000"/>
                </a:solidFill>
                <a:latin typeface="Times New Roman" pitchFamily="18" charset="0"/>
                <a:cs typeface="Times New Roman" pitchFamily="18" charset="0"/>
              </a:rPr>
              <a:t>бело‑сине‑красный</a:t>
            </a:r>
            <a:r>
              <a:rPr lang="ru-RU" sz="2000" i="1" dirty="0" smtClean="0">
                <a:solidFill>
                  <a:srgbClr val="FF0000"/>
                </a:solidFill>
                <a:latin typeface="Times New Roman" pitchFamily="18" charset="0"/>
                <a:cs typeface="Times New Roman" pitchFamily="18" charset="0"/>
              </a:rPr>
              <a:t> флаг был поднят на первом русском военном корабле "Орел", в царствование отца Петра I Алексея Михайловича. Законным же "отцом" </a:t>
            </a:r>
            <a:r>
              <a:rPr lang="ru-RU" sz="2000" i="1" dirty="0" err="1" smtClean="0">
                <a:solidFill>
                  <a:srgbClr val="FF0000"/>
                </a:solidFill>
                <a:latin typeface="Times New Roman" pitchFamily="18" charset="0"/>
                <a:cs typeface="Times New Roman" pitchFamily="18" charset="0"/>
              </a:rPr>
              <a:t>триколора</a:t>
            </a:r>
            <a:r>
              <a:rPr lang="ru-RU" sz="2000" i="1" dirty="0" smtClean="0">
                <a:solidFill>
                  <a:srgbClr val="FF0000"/>
                </a:solidFill>
                <a:latin typeface="Times New Roman" pitchFamily="18" charset="0"/>
                <a:cs typeface="Times New Roman" pitchFamily="18" charset="0"/>
              </a:rPr>
              <a:t> признан Петр I. </a:t>
            </a:r>
          </a:p>
          <a:p>
            <a:pPr>
              <a:lnSpc>
                <a:spcPct val="150000"/>
              </a:lnSpc>
            </a:pPr>
            <a:r>
              <a:rPr lang="ru-RU" sz="2000" i="1" dirty="0" smtClean="0">
                <a:solidFill>
                  <a:srgbClr val="FF0000"/>
                </a:solidFill>
                <a:latin typeface="Times New Roman" pitchFamily="18" charset="0"/>
                <a:cs typeface="Times New Roman" pitchFamily="18" charset="0"/>
              </a:rPr>
              <a:t>Чрезвычайная сессия Верховного Совета РСФСР 22 августа 1991 года постановила считать официальным символом России </a:t>
            </a:r>
            <a:r>
              <a:rPr lang="ru-RU" sz="2000" i="1" dirty="0" err="1" smtClean="0">
                <a:solidFill>
                  <a:srgbClr val="FF0000"/>
                </a:solidFill>
                <a:latin typeface="Times New Roman" pitchFamily="18" charset="0"/>
                <a:cs typeface="Times New Roman" pitchFamily="18" charset="0"/>
              </a:rPr>
              <a:t>триколор</a:t>
            </a:r>
            <a:r>
              <a:rPr lang="ru-RU" sz="2000" i="1" dirty="0" smtClean="0">
                <a:solidFill>
                  <a:srgbClr val="FF0000"/>
                </a:solidFill>
                <a:latin typeface="Times New Roman" pitchFamily="18" charset="0"/>
                <a:cs typeface="Times New Roman" pitchFamily="18" charset="0"/>
              </a:rPr>
              <a:t>. Указом президента РФ от 11 декабря 1993 года было утверждено Положение о государственном флаге Российской Федерации.</a:t>
            </a:r>
          </a:p>
          <a:p>
            <a:endParaRPr lang="ru-RU" dirty="0" smtClean="0"/>
          </a:p>
          <a:p>
            <a:endParaRPr lang="ru-RU" dirty="0"/>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4" name="TextBox 3"/>
          <p:cNvSpPr txBox="1"/>
          <p:nvPr/>
        </p:nvSpPr>
        <p:spPr>
          <a:xfrm>
            <a:off x="2060813" y="354843"/>
            <a:ext cx="6428094" cy="646331"/>
          </a:xfrm>
          <a:prstGeom prst="rect">
            <a:avLst/>
          </a:prstGeom>
          <a:noFill/>
        </p:spPr>
        <p:txBody>
          <a:bodyPr wrap="square" rtlCol="0">
            <a:spAutoFit/>
          </a:bodyPr>
          <a:lstStyle/>
          <a:p>
            <a:endParaRPr lang="ru-RU" dirty="0" smtClean="0"/>
          </a:p>
          <a:p>
            <a:endParaRPr lang="ru-RU" dirty="0"/>
          </a:p>
        </p:txBody>
      </p:sp>
      <p:pic>
        <p:nvPicPr>
          <p:cNvPr id="5" name="ivanovskiy.standk_20200823_180938_0.mp4">
            <a:hlinkClick r:id="" action="ppaction://media"/>
          </p:cNvPr>
          <p:cNvPicPr>
            <a:picLocks noRot="1" noChangeAspect="1"/>
          </p:cNvPicPr>
          <p:nvPr>
            <a:videoFile r:link="rId1"/>
          </p:nvPr>
        </p:nvPicPr>
        <p:blipFill>
          <a:blip r:embed="rId4"/>
          <a:stretch>
            <a:fillRect/>
          </a:stretch>
        </p:blipFill>
        <p:spPr>
          <a:xfrm>
            <a:off x="1876927" y="1491916"/>
            <a:ext cx="6362298" cy="4783756"/>
          </a:xfrm>
          <a:prstGeom prst="rect">
            <a:avLst/>
          </a:prstGeom>
        </p:spPr>
      </p:pic>
      <p:sp>
        <p:nvSpPr>
          <p:cNvPr id="6" name="TextBox 5"/>
          <p:cNvSpPr txBox="1"/>
          <p:nvPr/>
        </p:nvSpPr>
        <p:spPr>
          <a:xfrm>
            <a:off x="2233061" y="510139"/>
            <a:ext cx="4226926" cy="369332"/>
          </a:xfrm>
          <a:prstGeom prst="rect">
            <a:avLst/>
          </a:prstGeom>
          <a:noFill/>
        </p:spPr>
        <p:txBody>
          <a:bodyPr wrap="none" rtlCol="0">
            <a:spAutoFit/>
          </a:bodyPr>
          <a:lstStyle/>
          <a:p>
            <a:r>
              <a:rPr lang="ru-RU" dirty="0" smtClean="0">
                <a:latin typeface="Times New Roman" pitchFamily="18" charset="0"/>
                <a:cs typeface="Times New Roman" pitchFamily="18" charset="0"/>
              </a:rPr>
              <a:t>История флага (видео, нажмите дважды)</a:t>
            </a:r>
            <a:endParaRPr lang="ru-RU" dirty="0">
              <a:latin typeface="Times New Roman" pitchFamily="18" charset="0"/>
              <a:cs typeface="Times New Roman" pitchFamily="18" charset="0"/>
            </a:endParaRPr>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sp>
        <p:nvSpPr>
          <p:cNvPr id="3" name="Прямоугольник 2"/>
          <p:cNvSpPr/>
          <p:nvPr/>
        </p:nvSpPr>
        <p:spPr>
          <a:xfrm>
            <a:off x="2285999" y="395787"/>
            <a:ext cx="5684293" cy="6001643"/>
          </a:xfrm>
          <a:prstGeom prst="rect">
            <a:avLst/>
          </a:prstGeom>
        </p:spPr>
        <p:txBody>
          <a:bodyPr wrap="square">
            <a:spAutoFit/>
          </a:bodyPr>
          <a:lstStyle/>
          <a:p>
            <a:r>
              <a:rPr lang="ru-RU" sz="2400" b="1" i="1" dirty="0" smtClean="0">
                <a:latin typeface="Times New Roman" pitchFamily="18" charset="0"/>
                <a:cs typeface="Times New Roman" pitchFamily="18" charset="0"/>
              </a:rPr>
              <a:t>ГЕРБ – отличительный символ любого государства.</a:t>
            </a:r>
          </a:p>
          <a:p>
            <a:r>
              <a:rPr lang="ru-RU" sz="2400" b="1" i="1" dirty="0" smtClean="0">
                <a:latin typeface="Times New Roman" pitchFamily="18" charset="0"/>
                <a:cs typeface="Times New Roman" pitchFamily="18" charset="0"/>
              </a:rPr>
              <a:t>В законе о государственном гербе говорится:</a:t>
            </a:r>
          </a:p>
          <a:p>
            <a:pPr>
              <a:lnSpc>
                <a:spcPct val="150000"/>
              </a:lnSpc>
            </a:pPr>
            <a:r>
              <a:rPr lang="ru-RU" sz="2400" b="1" i="1" dirty="0" smtClean="0">
                <a:solidFill>
                  <a:srgbClr val="FF0000"/>
                </a:solidFill>
                <a:latin typeface="Times New Roman" pitchFamily="18" charset="0"/>
                <a:cs typeface="Times New Roman" pitchFamily="18" charset="0"/>
              </a:rPr>
              <a:t>«… герб представляет собой щит с золотым двуглавым орлом, поднявшим вверх распущенные крылья. Орёл увенчан двумя малыми и одной большой короной. В правой лапе орла – скипетр, в левой – держава. На груди орла – красный щит с серебряным всадником, который поражает копьём дракона».</a:t>
            </a:r>
            <a:endParaRPr lang="ru-RU" sz="2400" b="1" i="1" dirty="0">
              <a:solidFill>
                <a:srgbClr val="FF000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 xmlns:a16="http://schemas.microsoft.com/office/drawing/2014/main" id="{7AB4B5CE-4FFF-4129-91E3-D73C1BE031D8}"/>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060" y="0"/>
            <a:ext cx="9135879" cy="6858000"/>
          </a:xfrm>
          <a:prstGeom prst="rect">
            <a:avLst/>
          </a:prstGeom>
        </p:spPr>
      </p:pic>
      <p:pic>
        <p:nvPicPr>
          <p:cNvPr id="3" name="Picture 2" descr="https://pbs.twimg.com/profile_images/577766824407797760/icQgbWjh.jpeg"/>
          <p:cNvPicPr>
            <a:picLocks noChangeAspect="1" noChangeArrowheads="1"/>
          </p:cNvPicPr>
          <p:nvPr/>
        </p:nvPicPr>
        <p:blipFill>
          <a:blip r:embed="rId3"/>
          <a:srcRect/>
          <a:stretch>
            <a:fillRect/>
          </a:stretch>
        </p:blipFill>
        <p:spPr bwMode="auto">
          <a:xfrm>
            <a:off x="614149" y="163773"/>
            <a:ext cx="7997588" cy="6496334"/>
          </a:xfrm>
          <a:prstGeom prst="rect">
            <a:avLst/>
          </a:prstGeom>
          <a:noFill/>
        </p:spPr>
      </p:pic>
    </p:spTree>
    <p:extLst>
      <p:ext uri="{BB962C8B-B14F-4D97-AF65-F5344CB8AC3E}">
        <p14:creationId xmlns="" xmlns:p14="http://schemas.microsoft.com/office/powerpoint/2010/main" val="233366625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559</TotalTime>
  <Words>342</Words>
  <Application>Microsoft Office PowerPoint</Application>
  <PresentationFormat>Экран (4:3)</PresentationFormat>
  <Paragraphs>39</Paragraphs>
  <Slides>15</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Михаил Горяйнов</dc:creator>
  <cp:lastModifiedBy>Эмма</cp:lastModifiedBy>
  <cp:revision>56</cp:revision>
  <dcterms:created xsi:type="dcterms:W3CDTF">2013-11-19T05:52:05Z</dcterms:created>
  <dcterms:modified xsi:type="dcterms:W3CDTF">2020-08-31T07:54:00Z</dcterms:modified>
</cp:coreProperties>
</file>