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280" r:id="rId5"/>
    <p:sldId id="258" r:id="rId6"/>
    <p:sldId id="281" r:id="rId7"/>
    <p:sldId id="282" r:id="rId8"/>
    <p:sldId id="264" r:id="rId9"/>
    <p:sldId id="283" r:id="rId10"/>
    <p:sldId id="28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60"/>
  </p:normalViewPr>
  <p:slideViewPr>
    <p:cSldViewPr>
      <p:cViewPr>
        <p:scale>
          <a:sx n="84" d="100"/>
          <a:sy n="84" d="100"/>
        </p:scale>
        <p:origin x="-966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E2B2B-C0F9-3A4F-8919-DA746F053AE9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A6CC0C-B491-914F-9968-09817E4302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27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077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875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5512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4E78AD7B-6C45-4427-8F54-14247E29ED01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963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2706688" y="6654800"/>
            <a:ext cx="6437312" cy="0"/>
          </a:xfrm>
          <a:prstGeom prst="line">
            <a:avLst/>
          </a:prstGeom>
          <a:noFill/>
          <a:ln w="3175">
            <a:solidFill>
              <a:srgbClr val="DA731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9" name="Picture 46" descr="ARTE_pr_PPt_Punt"/>
          <p:cNvPicPr>
            <a:picLocks noChangeAspect="1" noChangeArrowheads="1"/>
          </p:cNvPicPr>
          <p:nvPr userDrawn="1"/>
        </p:nvPicPr>
        <p:blipFill>
          <a:blip r:embed="rId2" cstate="print"/>
          <a:srcRect t="20750"/>
          <a:stretch>
            <a:fillRect/>
          </a:stretch>
        </p:blipFill>
        <p:spPr bwMode="auto">
          <a:xfrm>
            <a:off x="0" y="0"/>
            <a:ext cx="9144000" cy="543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graf1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214"/>
          <a:stretch>
            <a:fillRect/>
          </a:stretch>
        </p:blipFill>
        <p:spPr bwMode="auto">
          <a:xfrm>
            <a:off x="0" y="1"/>
            <a:ext cx="1282700" cy="235743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10FE8E7E-A870-4B74-A94F-C1783C13E23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36820" cy="6858000"/>
          </a:xfrm>
          <a:solidFill>
            <a:schemeClr val="tx1">
              <a:lumMod val="85000"/>
              <a:lumOff val="15000"/>
            </a:schemeClr>
          </a:solidFill>
        </p:spPr>
        <p:txBody>
          <a:bodyPr rtlCol="0" anchor="ctr">
            <a:normAutofit/>
          </a:bodyPr>
          <a:lstStyle>
            <a:lvl1pPr marL="0" indent="0" algn="ctr">
              <a:buNone/>
              <a:defRPr sz="1350" i="1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ru-RU" noProof="0" dirty="0"/>
              <a:t>Перетащите или вставьте свой рисунок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90F1DA79-07F8-4E44-BA4E-4006191F15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67239" y="4983094"/>
            <a:ext cx="7248111" cy="1325563"/>
          </a:xfrm>
          <a:solidFill>
            <a:schemeClr val="accent5">
              <a:lumMod val="50000"/>
            </a:schemeClr>
          </a:solidFill>
        </p:spPr>
        <p:txBody>
          <a:bodyPr lIns="360000" rIns="90000"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 dirty="0"/>
              <a:t>ВАША </a:t>
            </a:r>
            <a:br>
              <a:rPr lang="ru-RU" noProof="0" dirty="0"/>
            </a:br>
            <a:r>
              <a:rPr lang="ru-RU" noProof="0" dirty="0"/>
              <a:t>ДОЛЖНОСТЬ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38F45F1-1F6E-4470-8663-FE748A026B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226647" y="5135036"/>
            <a:ext cx="2949178" cy="1021679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3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558532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graf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-144000" y="4896000"/>
            <a:ext cx="3000364" cy="1840191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736"/>
            <a:ext cx="8401080" cy="4789227"/>
          </a:xfrm>
        </p:spPr>
        <p:txBody>
          <a:bodyPr/>
          <a:lstStyle>
            <a:lvl1pPr algn="just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just">
              <a:defRPr sz="2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just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just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just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0"/>
            <a:ext cx="8358246" cy="714356"/>
          </a:xfrm>
        </p:spPr>
        <p:txBody>
          <a:bodyPr>
            <a:noAutofit/>
          </a:bodyPr>
          <a:lstStyle>
            <a:lvl1pPr algn="ctr">
              <a:tabLst>
                <a:tab pos="2514600" algn="l"/>
              </a:tabLst>
              <a:defRPr sz="3000" b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innerShdw blurRad="63500" dist="50800">
                    <a:prstClr val="black"/>
                  </a:innerShdw>
                </a:effectLst>
                <a:latin typeface="Arial Black" pitchFamily="34" charset="0"/>
                <a:cs typeface="Arial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7" descr="graf1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9214"/>
          <a:stretch>
            <a:fillRect/>
          </a:stretch>
        </p:blipFill>
        <p:spPr bwMode="auto">
          <a:xfrm flipH="1">
            <a:off x="8501058" y="0"/>
            <a:ext cx="642942" cy="1285929"/>
          </a:xfrm>
          <a:prstGeom prst="rect">
            <a:avLst/>
          </a:prstGeom>
          <a:noFill/>
        </p:spPr>
      </p:pic>
      <p:pic>
        <p:nvPicPr>
          <p:cNvPr id="10" name="Picture 2" descr="C:\Documents and Settings\Usuario\Mis documentos\Mis imágenes\planeta tierra\SuperStock_1566-075227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-357214"/>
            <a:ext cx="2589233" cy="2071643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Line 10"/>
          <p:cNvSpPr>
            <a:spLocks noChangeShapeType="1"/>
          </p:cNvSpPr>
          <p:nvPr userDrawn="1"/>
        </p:nvSpPr>
        <p:spPr bwMode="auto">
          <a:xfrm>
            <a:off x="2592000" y="6643710"/>
            <a:ext cx="6516000" cy="0"/>
          </a:xfrm>
          <a:prstGeom prst="line">
            <a:avLst/>
          </a:prstGeom>
          <a:noFill/>
          <a:ln w="3175">
            <a:solidFill>
              <a:srgbClr val="DA731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6BFAE-E94B-48D1-BC30-3D3C00174128}" type="datetimeFigureOut">
              <a:rPr lang="es-ES" smtClean="0"/>
              <a:pPr/>
              <a:t>06/04/2021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86DB2-610E-4113-9868-585D6E9D731F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7" name="Picture 46" descr="ARTE_pr_PPt_Punt"/>
          <p:cNvPicPr>
            <a:picLocks noChangeAspect="1" noChangeArrowheads="1"/>
          </p:cNvPicPr>
          <p:nvPr userDrawn="1"/>
        </p:nvPicPr>
        <p:blipFill>
          <a:blip r:embed="rId14" cstate="print"/>
          <a:srcRect t="20750"/>
          <a:stretch>
            <a:fillRect/>
          </a:stretch>
        </p:blipFill>
        <p:spPr bwMode="auto">
          <a:xfrm>
            <a:off x="0" y="1"/>
            <a:ext cx="9144000" cy="15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5.jpe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19" Type="http://schemas.openxmlformats.org/officeDocument/2006/relationships/image" Target="../media/image22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779AA621-8458-6D46-9700-1B13EB5C4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09" y="4764893"/>
            <a:ext cx="6400800" cy="928694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800" b="1" dirty="0" smtClean="0"/>
              <a:t>Сунагатуллина </a:t>
            </a:r>
            <a:r>
              <a:rPr lang="ru-RU" sz="2800" b="1" dirty="0" err="1" smtClean="0"/>
              <a:t>Гульсия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Идрисовна</a:t>
            </a:r>
            <a:r>
              <a:rPr lang="ru-RU" sz="2800" b="1" dirty="0" smtClean="0"/>
              <a:t>, воспитатель </a:t>
            </a:r>
          </a:p>
          <a:p>
            <a:pPr algn="l"/>
            <a:r>
              <a:rPr lang="ru-RU" sz="2800" b="1" dirty="0" err="1" smtClean="0"/>
              <a:t>Желонкина</a:t>
            </a:r>
            <a:r>
              <a:rPr lang="ru-RU" sz="2800" b="1" dirty="0" smtClean="0"/>
              <a:t> Татьяна Сергеевна, воспитатель</a:t>
            </a:r>
            <a:endParaRPr lang="ru-RU" sz="2800" b="1" dirty="0"/>
          </a:p>
        </p:txBody>
      </p:sp>
      <p:sp>
        <p:nvSpPr>
          <p:cNvPr id="6" name="1 Título">
            <a:extLst>
              <a:ext uri="{FF2B5EF4-FFF2-40B4-BE49-F238E27FC236}">
                <a16:creationId xmlns:a16="http://schemas.microsoft.com/office/drawing/2014/main" xmlns="" id="{27692DF3-1CC7-234F-BD61-80FB275AC5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576" y="1340768"/>
            <a:ext cx="7632848" cy="93681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у детей раннего возраста посредством использования элементов </a:t>
            </a:r>
            <a:b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ТРИЗ-технологии</a:t>
            </a:r>
            <a:endParaRPr lang="es-ES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301E377-4C09-674F-B4B5-880E61F27CA6}"/>
              </a:ext>
            </a:extLst>
          </p:cNvPr>
          <p:cNvSpPr txBox="1"/>
          <p:nvPr/>
        </p:nvSpPr>
        <p:spPr>
          <a:xfrm>
            <a:off x="647056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F17D2F6A-589B-2B42-B621-CBA7B991CA4E}"/>
              </a:ext>
            </a:extLst>
          </p:cNvPr>
          <p:cNvSpPr txBox="1"/>
          <p:nvPr/>
        </p:nvSpPr>
        <p:spPr>
          <a:xfrm>
            <a:off x="7265027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9BD87761-3583-7C4F-BF4F-0228467A4462}"/>
              </a:ext>
            </a:extLst>
          </p:cNvPr>
          <p:cNvCxnSpPr/>
          <p:nvPr/>
        </p:nvCxnSpPr>
        <p:spPr>
          <a:xfrm>
            <a:off x="323528" y="6669360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994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ABFB78A-BD5E-40DD-BD85-C69E2C4A6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5576" y="604158"/>
            <a:ext cx="7560840" cy="5057089"/>
          </a:xfrm>
        </p:spPr>
        <p:txBody>
          <a:bodyPr rtlCol="0">
            <a:normAutofit/>
          </a:bodyPr>
          <a:lstStyle/>
          <a:p>
            <a:pPr algn="ctr"/>
            <a:r>
              <a:rPr lang="ru-RU" sz="2400" b="1" dirty="0" smtClean="0"/>
              <a:t>Статистика ранней диагностики показывает, что в </a:t>
            </a:r>
            <a:r>
              <a:rPr lang="ru-RU" sz="2400" b="1" dirty="0"/>
              <a:t>последнее время возросло число детей, имеющих недоразвитие речи. Речевые </a:t>
            </a:r>
            <a:r>
              <a:rPr lang="ru-RU" sz="2400" b="1" dirty="0" smtClean="0"/>
              <a:t>нарушения у малышей  </a:t>
            </a:r>
            <a:r>
              <a:rPr lang="ru-RU" sz="2400" b="1" dirty="0"/>
              <a:t>затрудняют общение, отрицательно влияют на мыслительную деятельность, ведут к изменениям в эмоциональной сфере ребенка, ограничивают овладение понятийными значениями и речевыми образцами.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A7041E4-1640-D441-85A3-0C658BDCC318}"/>
              </a:ext>
            </a:extLst>
          </p:cNvPr>
          <p:cNvSpPr txBox="1"/>
          <p:nvPr/>
        </p:nvSpPr>
        <p:spPr>
          <a:xfrm>
            <a:off x="323528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DA9BE47-05AF-2D41-8F4B-6A2125E11E79}"/>
              </a:ext>
            </a:extLst>
          </p:cNvPr>
          <p:cNvSpPr txBox="1"/>
          <p:nvPr/>
        </p:nvSpPr>
        <p:spPr>
          <a:xfrm>
            <a:off x="6941499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2532A0EC-099B-3B4B-BE49-99711AB6188E}"/>
              </a:ext>
            </a:extLst>
          </p:cNvPr>
          <p:cNvCxnSpPr/>
          <p:nvPr/>
        </p:nvCxnSpPr>
        <p:spPr>
          <a:xfrm>
            <a:off x="323528" y="6626969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1 Título">
            <a:extLst>
              <a:ext uri="{FF2B5EF4-FFF2-40B4-BE49-F238E27FC236}">
                <a16:creationId xmlns:a16="http://schemas.microsoft.com/office/drawing/2014/main" xmlns="" id="{A2D959A3-F09E-AD43-83F1-8446011CD2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516216" cy="604158"/>
          </a:xfrm>
          <a:prstGeom prst="rect">
            <a:avLst/>
          </a:prstGeom>
          <a:noFill/>
        </p:spPr>
        <p:txBody>
          <a:bodyPr vert="horz" lIns="360000" tIns="45720" rIns="90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ПРОБЛЕМАТИКА</a:t>
            </a:r>
            <a:endParaRPr lang="es-E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04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ABFB78A-BD5E-40DD-BD85-C69E2C4A6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17471" y="477297"/>
            <a:ext cx="8496944" cy="6021288"/>
          </a:xfrm>
        </p:spPr>
        <p:txBody>
          <a:bodyPr rtlCol="0">
            <a:noAutofit/>
          </a:bodyPr>
          <a:lstStyle/>
          <a:p>
            <a:pPr algn="ctr"/>
            <a:r>
              <a:rPr lang="ru-RU" sz="2400" dirty="0" smtClean="0"/>
              <a:t>Одним </a:t>
            </a:r>
            <a:r>
              <a:rPr lang="ru-RU" sz="2400" dirty="0"/>
              <a:t>из основных показателей уровня развития ребёнка можно считать богатство его речи. И от этих данных во многом зависит его общее психическое развитие и будущая успешность в школе. </a:t>
            </a:r>
            <a:r>
              <a:rPr lang="ru-RU" sz="2400" dirty="0" smtClean="0"/>
              <a:t>Способность </a:t>
            </a:r>
            <a:r>
              <a:rPr lang="ru-RU" sz="2400" dirty="0"/>
              <a:t>общаться, познавать мир, планировать свои действия формируются у ребёнка по мере развития его речи. </a:t>
            </a:r>
            <a:r>
              <a:rPr lang="ru-RU" sz="2400" dirty="0" smtClean="0"/>
              <a:t>Эффективным инструментом речевого развития детей раннего возраста являются методы ТРИЗ-технологии, позволяющие педагогам </a:t>
            </a:r>
            <a:r>
              <a:rPr lang="ru-RU" sz="2400" dirty="0"/>
              <a:t>решать проблемы речевого развития</a:t>
            </a:r>
            <a:r>
              <a:rPr lang="ru-RU" sz="2400" dirty="0" smtClean="0"/>
              <a:t>. Таким образом основной идеей проекта является поиск наиболее эффективных методов ТРИЗ-технологии для речевого развития детей раннего возраста.</a:t>
            </a:r>
            <a:endParaRPr lang="ru-RU" sz="2400" b="1" dirty="0"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A7041E4-1640-D441-85A3-0C658BDCC318}"/>
              </a:ext>
            </a:extLst>
          </p:cNvPr>
          <p:cNvSpPr txBox="1"/>
          <p:nvPr/>
        </p:nvSpPr>
        <p:spPr>
          <a:xfrm>
            <a:off x="323528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DA9BE47-05AF-2D41-8F4B-6A2125E11E79}"/>
              </a:ext>
            </a:extLst>
          </p:cNvPr>
          <p:cNvSpPr txBox="1"/>
          <p:nvPr/>
        </p:nvSpPr>
        <p:spPr>
          <a:xfrm>
            <a:off x="6941499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2532A0EC-099B-3B4B-BE49-99711AB6188E}"/>
              </a:ext>
            </a:extLst>
          </p:cNvPr>
          <p:cNvCxnSpPr/>
          <p:nvPr/>
        </p:nvCxnSpPr>
        <p:spPr>
          <a:xfrm>
            <a:off x="323528" y="6626969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1 Título">
            <a:extLst>
              <a:ext uri="{FF2B5EF4-FFF2-40B4-BE49-F238E27FC236}">
                <a16:creationId xmlns:a16="http://schemas.microsoft.com/office/drawing/2014/main" xmlns="" id="{A2D959A3-F09E-AD43-83F1-8446011CD2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516216" cy="604158"/>
          </a:xfrm>
          <a:prstGeom prst="rect">
            <a:avLst/>
          </a:prstGeom>
          <a:noFill/>
        </p:spPr>
        <p:txBody>
          <a:bodyPr vert="horz" lIns="360000" tIns="45720" rIns="90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 ПРОЕКТА</a:t>
            </a:r>
            <a:endParaRPr lang="es-E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95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EABFB78A-BD5E-40DD-BD85-C69E2C4A67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9509" y="1340768"/>
            <a:ext cx="8370411" cy="5427828"/>
          </a:xfrm>
        </p:spPr>
        <p:txBody>
          <a:bodyPr rtlCol="0">
            <a:normAutofit lnSpcReduction="10000"/>
          </a:bodyPr>
          <a:lstStyle/>
          <a:p>
            <a:pPr algn="just" rtl="0"/>
            <a:endParaRPr lang="ru-RU" sz="2400" b="1" dirty="0" smtClean="0"/>
          </a:p>
          <a:p>
            <a:pPr algn="just" rtl="0"/>
            <a:r>
              <a:rPr lang="ru-RU" sz="2400" b="1" dirty="0" smtClean="0"/>
              <a:t>Цель: подбор эффективных методик ТРИЗ-технологии, способствующих развитию речи детей раннего возраста.</a:t>
            </a:r>
          </a:p>
          <a:p>
            <a:pPr algn="just" rtl="0"/>
            <a:r>
              <a:rPr lang="ru-RU" sz="2400" b="1" dirty="0" smtClean="0"/>
              <a:t>Задачи: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/>
              <a:t>Систематизировать  </a:t>
            </a:r>
            <a:r>
              <a:rPr lang="ru-RU" sz="2400" b="1" dirty="0"/>
              <a:t>материал, который позволит педагогам решать задачи </a:t>
            </a:r>
            <a:r>
              <a:rPr lang="ru-RU" sz="2400" b="1" dirty="0" smtClean="0"/>
              <a:t>речевого развития малышей </a:t>
            </a:r>
            <a:r>
              <a:rPr lang="ru-RU" sz="2400" b="1" dirty="0"/>
              <a:t>в процессе игровой деятельности с помощью </a:t>
            </a:r>
            <a:r>
              <a:rPr lang="ru-RU" sz="2400" b="1" dirty="0" smtClean="0"/>
              <a:t>ТРИЗ-технологии.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 smtClean="0"/>
              <a:t>Создать условия для включенности родителей (законных представителей) детей раннего возраста в реализацию проекта.</a:t>
            </a:r>
          </a:p>
          <a:p>
            <a:pPr marL="342900" indent="-342900" algn="just" rtl="0">
              <a:buFont typeface="Arial" panose="020B0604020202020204" pitchFamily="34" charset="0"/>
              <a:buChar char="•"/>
            </a:pPr>
            <a:r>
              <a:rPr lang="ru-RU" sz="2400" b="1" dirty="0" smtClean="0"/>
              <a:t>Организовать Семейный клуб для родителей детей раннего возраста, включая семьи детей не посещающих ДОУ.</a:t>
            </a:r>
          </a:p>
          <a:p>
            <a:pPr algn="just" rtl="0"/>
            <a:endParaRPr lang="ru-RU" sz="2400" b="1" dirty="0"/>
          </a:p>
          <a:p>
            <a:pPr algn="just" rtl="0"/>
            <a:endParaRPr lang="ru-RU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A7041E4-1640-D441-85A3-0C658BDCC318}"/>
              </a:ext>
            </a:extLst>
          </p:cNvPr>
          <p:cNvSpPr txBox="1"/>
          <p:nvPr/>
        </p:nvSpPr>
        <p:spPr>
          <a:xfrm>
            <a:off x="323528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DA9BE47-05AF-2D41-8F4B-6A2125E11E79}"/>
              </a:ext>
            </a:extLst>
          </p:cNvPr>
          <p:cNvSpPr txBox="1"/>
          <p:nvPr/>
        </p:nvSpPr>
        <p:spPr>
          <a:xfrm>
            <a:off x="6941499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2532A0EC-099B-3B4B-BE49-99711AB6188E}"/>
              </a:ext>
            </a:extLst>
          </p:cNvPr>
          <p:cNvCxnSpPr/>
          <p:nvPr/>
        </p:nvCxnSpPr>
        <p:spPr>
          <a:xfrm>
            <a:off x="323528" y="6626969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1 Título">
            <a:extLst>
              <a:ext uri="{FF2B5EF4-FFF2-40B4-BE49-F238E27FC236}">
                <a16:creationId xmlns:a16="http://schemas.microsoft.com/office/drawing/2014/main" xmlns="" id="{A2D959A3-F09E-AD43-83F1-8446011CD2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516216" cy="604158"/>
          </a:xfrm>
          <a:prstGeom prst="rect">
            <a:avLst/>
          </a:prstGeom>
          <a:noFill/>
        </p:spPr>
        <p:txBody>
          <a:bodyPr vert="horz" lIns="360000" tIns="45720" rIns="90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ЦЕЛИ  И ЗАДАЧИ</a:t>
            </a:r>
            <a:endParaRPr lang="es-ES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Текст 3">
            <a:extLst>
              <a:ext uri="{FF2B5EF4-FFF2-40B4-BE49-F238E27FC236}">
                <a16:creationId xmlns:a16="http://schemas.microsoft.com/office/drawing/2014/main" xmlns="" id="{21130585-3F1F-1245-A69B-0DFF6A054A6C}"/>
              </a:ext>
            </a:extLst>
          </p:cNvPr>
          <p:cNvSpPr txBox="1">
            <a:spLocks/>
          </p:cNvSpPr>
          <p:nvPr/>
        </p:nvSpPr>
        <p:spPr>
          <a:xfrm>
            <a:off x="266239" y="3790936"/>
            <a:ext cx="2986135" cy="1224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/>
          </a:p>
        </p:txBody>
      </p:sp>
      <p:sp>
        <p:nvSpPr>
          <p:cNvPr id="18" name="Текст 3">
            <a:extLst>
              <a:ext uri="{FF2B5EF4-FFF2-40B4-BE49-F238E27FC236}">
                <a16:creationId xmlns:a16="http://schemas.microsoft.com/office/drawing/2014/main" xmlns="" id="{FFC57523-7B2B-274C-AE21-5B78B5E19766}"/>
              </a:ext>
            </a:extLst>
          </p:cNvPr>
          <p:cNvSpPr txBox="1">
            <a:spLocks/>
          </p:cNvSpPr>
          <p:nvPr/>
        </p:nvSpPr>
        <p:spPr>
          <a:xfrm>
            <a:off x="2970920" y="3861049"/>
            <a:ext cx="2986135" cy="1224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buFontTx/>
              <a:buChar char="-"/>
            </a:pPr>
            <a:endParaRPr lang="ru-RU" sz="2400" b="1" dirty="0"/>
          </a:p>
        </p:txBody>
      </p:sp>
      <p:sp>
        <p:nvSpPr>
          <p:cNvPr id="20" name="Текст 3">
            <a:extLst>
              <a:ext uri="{FF2B5EF4-FFF2-40B4-BE49-F238E27FC236}">
                <a16:creationId xmlns:a16="http://schemas.microsoft.com/office/drawing/2014/main" xmlns="" id="{82FBB169-9795-9641-A559-58FC314B895C}"/>
              </a:ext>
            </a:extLst>
          </p:cNvPr>
          <p:cNvSpPr txBox="1">
            <a:spLocks/>
          </p:cNvSpPr>
          <p:nvPr/>
        </p:nvSpPr>
        <p:spPr>
          <a:xfrm>
            <a:off x="6119169" y="3693969"/>
            <a:ext cx="2609189" cy="18014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3281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B1F208-55F1-4D9F-8E12-96313B478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700" y="1277052"/>
            <a:ext cx="8446771" cy="4744235"/>
          </a:xfrm>
        </p:spPr>
        <p:txBody>
          <a:bodyPr rtlCol="0">
            <a:noAutofit/>
          </a:bodyPr>
          <a:lstStyle/>
          <a:p>
            <a:pPr rtl="0"/>
            <a:endParaRPr lang="ru-RU" sz="2800" b="1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xmlns="" id="{B468D0ED-D8D7-7E4C-9E9E-0AFBE9534DF8}"/>
              </a:ext>
            </a:extLst>
          </p:cNvPr>
          <p:cNvSpPr txBox="1">
            <a:spLocks/>
          </p:cNvSpPr>
          <p:nvPr/>
        </p:nvSpPr>
        <p:spPr>
          <a:xfrm>
            <a:off x="0" y="34439"/>
            <a:ext cx="6516216" cy="604158"/>
          </a:xfrm>
          <a:prstGeom prst="rect">
            <a:avLst/>
          </a:prstGeom>
          <a:noFill/>
        </p:spPr>
        <p:txBody>
          <a:bodyPr vert="horz" lIns="360000" tIns="45720" rIns="90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F694A85-2ED1-5149-A60B-699CB1CFC346}"/>
              </a:ext>
            </a:extLst>
          </p:cNvPr>
          <p:cNvSpPr txBox="1"/>
          <p:nvPr/>
        </p:nvSpPr>
        <p:spPr>
          <a:xfrm>
            <a:off x="323528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E184B40-DCA3-D74B-9B56-5A62A1275E03}"/>
              </a:ext>
            </a:extLst>
          </p:cNvPr>
          <p:cNvSpPr txBox="1"/>
          <p:nvPr/>
        </p:nvSpPr>
        <p:spPr>
          <a:xfrm>
            <a:off x="6941499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1D77E4CC-985B-F548-A1ED-AB47119B40BF}"/>
              </a:ext>
            </a:extLst>
          </p:cNvPr>
          <p:cNvCxnSpPr/>
          <p:nvPr/>
        </p:nvCxnSpPr>
        <p:spPr>
          <a:xfrm>
            <a:off x="323528" y="6626969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571472" y="642918"/>
            <a:ext cx="8143932" cy="15716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Подготовительный этап  </a:t>
            </a:r>
          </a:p>
          <a:p>
            <a:pPr algn="ctr"/>
            <a:r>
              <a:rPr lang="ru-RU" b="1" dirty="0" smtClean="0"/>
              <a:t>изучение </a:t>
            </a:r>
            <a:r>
              <a:rPr lang="ru-RU" b="1" dirty="0" err="1" smtClean="0"/>
              <a:t>ТРИЗ-технологии</a:t>
            </a:r>
            <a:endParaRPr lang="ru-RU" b="1" dirty="0" smtClean="0"/>
          </a:p>
          <a:p>
            <a:pPr algn="ctr"/>
            <a:r>
              <a:rPr lang="ru-RU" b="1" dirty="0" smtClean="0"/>
              <a:t> анкетирование родителей</a:t>
            </a:r>
          </a:p>
          <a:p>
            <a:pPr algn="ctr"/>
            <a:r>
              <a:rPr lang="ru-RU" b="1" dirty="0" smtClean="0"/>
              <a:t>  составление календарного плана работ</a:t>
            </a:r>
          </a:p>
          <a:p>
            <a:pPr algn="ctr"/>
            <a:r>
              <a:rPr lang="ru-RU" b="1" dirty="0" smtClean="0"/>
              <a:t>Консультации для родителей  на страницах интернет  сообществ</a:t>
            </a:r>
          </a:p>
          <a:p>
            <a:pPr algn="ctr"/>
            <a:endParaRPr lang="ru-RU" b="1" dirty="0" smtClean="0"/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1472" y="2285992"/>
            <a:ext cx="8067270" cy="25717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Основной этап</a:t>
            </a:r>
          </a:p>
          <a:p>
            <a:pPr algn="ctr"/>
            <a:r>
              <a:rPr lang="ru-RU" b="1" dirty="0" smtClean="0"/>
              <a:t>Апробация  дидактических игр по ТРИЗ технологии с детьми</a:t>
            </a:r>
          </a:p>
          <a:p>
            <a:pPr algn="ctr"/>
            <a:r>
              <a:rPr lang="ru-RU" b="1" dirty="0" smtClean="0"/>
              <a:t>Мастер- класс по изготовлению кругов  </a:t>
            </a:r>
            <a:r>
              <a:rPr lang="ru-RU" b="1" dirty="0" err="1" smtClean="0"/>
              <a:t>Луллия</a:t>
            </a:r>
            <a:endParaRPr lang="ru-RU" b="1" dirty="0" smtClean="0"/>
          </a:p>
          <a:p>
            <a:pPr algn="ctr"/>
            <a:r>
              <a:rPr lang="ru-RU" b="1" dirty="0" smtClean="0"/>
              <a:t>Выставка «Лучшее дидактическое  пособие « Круги </a:t>
            </a:r>
            <a:r>
              <a:rPr lang="ru-RU" b="1" dirty="0" err="1" smtClean="0"/>
              <a:t>Луллия</a:t>
            </a:r>
            <a:r>
              <a:rPr lang="ru-RU" b="1" dirty="0" smtClean="0"/>
              <a:t>»</a:t>
            </a:r>
          </a:p>
          <a:p>
            <a:pPr algn="ctr"/>
            <a:r>
              <a:rPr lang="ru-RU" b="1" dirty="0" err="1" smtClean="0"/>
              <a:t>Квест</a:t>
            </a:r>
            <a:r>
              <a:rPr lang="ru-RU" b="1" dirty="0" smtClean="0"/>
              <a:t>- игра «Путешествие  в  страну увлекательной игры»</a:t>
            </a:r>
          </a:p>
          <a:p>
            <a:pPr algn="ctr"/>
            <a:r>
              <a:rPr lang="ru-RU" b="1" dirty="0" smtClean="0"/>
              <a:t>Круглый стол «Как мы играем с ребенком  дома по ТРИЗ»- видео материал или презентация родителей</a:t>
            </a:r>
          </a:p>
          <a:p>
            <a:pPr algn="ctr"/>
            <a:r>
              <a:rPr lang="ru-RU" b="1" dirty="0" err="1" smtClean="0"/>
              <a:t>Фотоколлаж</a:t>
            </a:r>
            <a:r>
              <a:rPr lang="ru-RU" b="1" dirty="0" smtClean="0"/>
              <a:t>- « Вот как мы играем в саду »</a:t>
            </a:r>
          </a:p>
          <a:p>
            <a:pPr algn="ctr"/>
            <a:r>
              <a:rPr lang="ru-RU" b="1" dirty="0" smtClean="0"/>
              <a:t>КВН «Мы играем по ТРИЗ»- приглашение </a:t>
            </a:r>
            <a:r>
              <a:rPr lang="ru-RU" b="1" dirty="0" err="1" smtClean="0"/>
              <a:t>паралелльной</a:t>
            </a:r>
            <a:r>
              <a:rPr lang="ru-RU" b="1" dirty="0" smtClean="0"/>
              <a:t> группы</a:t>
            </a:r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14348" y="5000636"/>
            <a:ext cx="791916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Заключительный этап</a:t>
            </a:r>
          </a:p>
          <a:p>
            <a:pPr algn="ctr"/>
            <a:r>
              <a:rPr lang="ru-RU" b="1" dirty="0" smtClean="0"/>
              <a:t>Открытый НОД с родителями и детьми «Муха Цокотуха»</a:t>
            </a:r>
          </a:p>
          <a:p>
            <a:pPr algn="ctr"/>
            <a:r>
              <a:rPr lang="ru-RU" b="1" dirty="0" smtClean="0"/>
              <a:t>Отчет о проделанной работе</a:t>
            </a:r>
          </a:p>
          <a:p>
            <a:pPr algn="ctr"/>
            <a:r>
              <a:rPr lang="ru-RU" b="1" dirty="0" smtClean="0"/>
              <a:t>Итоговая диагностика речевого развития детей раннего возраста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86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8CFE8D04-6594-F944-BE05-C632245BEDFC}"/>
              </a:ext>
            </a:extLst>
          </p:cNvPr>
          <p:cNvSpPr txBox="1">
            <a:spLocks/>
          </p:cNvSpPr>
          <p:nvPr/>
        </p:nvSpPr>
        <p:spPr>
          <a:xfrm>
            <a:off x="425938" y="11967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b="1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xmlns="" id="{6D43EB28-D968-3043-B8A6-3BD23A6073D1}"/>
              </a:ext>
            </a:extLst>
          </p:cNvPr>
          <p:cNvSpPr txBox="1">
            <a:spLocks/>
          </p:cNvSpPr>
          <p:nvPr/>
        </p:nvSpPr>
        <p:spPr>
          <a:xfrm>
            <a:off x="0" y="34439"/>
            <a:ext cx="6516216" cy="604158"/>
          </a:xfrm>
          <a:prstGeom prst="rect">
            <a:avLst/>
          </a:prstGeom>
          <a:noFill/>
        </p:spPr>
        <p:txBody>
          <a:bodyPr vert="horz" lIns="360000" tIns="45720" rIns="9000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C0F983D-2908-5D4A-983E-9F806BE448A6}"/>
              </a:ext>
            </a:extLst>
          </p:cNvPr>
          <p:cNvSpPr txBox="1"/>
          <p:nvPr/>
        </p:nvSpPr>
        <p:spPr>
          <a:xfrm>
            <a:off x="323528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6600"/>
                </a:solidFill>
              </a:rPr>
              <a:t>I-</a:t>
            </a:r>
            <a:r>
              <a:rPr lang="ru-RU" sz="1200" b="1" dirty="0" err="1">
                <a:solidFill>
                  <a:srgbClr val="FF6600"/>
                </a:solidFill>
              </a:rPr>
              <a:t>ая</a:t>
            </a:r>
            <a:r>
              <a:rPr lang="ru-RU" sz="1200" b="1" dirty="0">
                <a:solidFill>
                  <a:srgbClr val="FF6600"/>
                </a:solidFill>
              </a:rPr>
              <a:t> Всероссийская конференция «Социокультурные модели образовательной </a:t>
            </a:r>
          </a:p>
          <a:p>
            <a:r>
              <a:rPr lang="ru-RU" sz="1200" b="1" dirty="0">
                <a:solidFill>
                  <a:srgbClr val="FF6600"/>
                </a:solidFill>
              </a:rPr>
              <a:t>среды для детей раннего возраста: от научной концепции к вариативной практике»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4DEEAD0-9D63-AD40-A2F3-BB2DB2C09104}"/>
              </a:ext>
            </a:extLst>
          </p:cNvPr>
          <p:cNvSpPr txBox="1"/>
          <p:nvPr/>
        </p:nvSpPr>
        <p:spPr>
          <a:xfrm>
            <a:off x="6941499" y="6349970"/>
            <a:ext cx="1661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6600"/>
                </a:solidFill>
              </a:rPr>
              <a:t>25 сентября 2020 года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C96551FE-7695-0D46-9087-413F6323AADD}"/>
              </a:ext>
            </a:extLst>
          </p:cNvPr>
          <p:cNvCxnSpPr/>
          <p:nvPr/>
        </p:nvCxnSpPr>
        <p:spPr>
          <a:xfrm>
            <a:off x="323528" y="6626969"/>
            <a:ext cx="8568952" cy="0"/>
          </a:xfrm>
          <a:prstGeom prst="line">
            <a:avLst/>
          </a:prstGeom>
          <a:ln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23528" y="1052737"/>
            <a:ext cx="8496943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 smtClean="0"/>
              <a:t>В работе с детьми: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/>
              <a:t>ребенок </a:t>
            </a:r>
            <a:r>
              <a:rPr lang="ru-RU" b="1" dirty="0"/>
              <a:t>проявляет инициативу и самостоятельность в разных видах деятельности - игре, общении, познавательно-исследовательской деятельности, конструировании и др.;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/>
              <a:t>ребенок обладает </a:t>
            </a:r>
            <a:r>
              <a:rPr lang="ru-RU" b="1" dirty="0"/>
              <a:t>развитым воображением;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/>
              <a:t>ребёнок достаточно хорошо владеет устной речью, может выражать свои</a:t>
            </a:r>
            <a:endParaRPr lang="ru-RU" dirty="0"/>
          </a:p>
          <a:p>
            <a:pPr algn="just"/>
            <a:r>
              <a:rPr lang="ru-RU" b="1" dirty="0" smtClean="0"/>
              <a:t>      мысли </a:t>
            </a:r>
            <a:r>
              <a:rPr lang="ru-RU" b="1" dirty="0"/>
              <a:t>и желания;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/>
              <a:t>ребёнок проявляет любознательность, задаёт вопросы взрослым и</a:t>
            </a:r>
            <a:endParaRPr lang="ru-RU" dirty="0"/>
          </a:p>
          <a:p>
            <a:pPr algn="just"/>
            <a:r>
              <a:rPr lang="ru-RU" b="1" dirty="0" smtClean="0"/>
              <a:t>      сверстникам</a:t>
            </a:r>
            <a:r>
              <a:rPr lang="ru-RU" b="1" dirty="0"/>
              <a:t>, интересуется причинно-следственными связями, пытается</a:t>
            </a:r>
            <a:endParaRPr lang="ru-RU" dirty="0"/>
          </a:p>
          <a:p>
            <a:pPr algn="just"/>
            <a:r>
              <a:rPr lang="ru-RU" b="1" dirty="0" smtClean="0"/>
              <a:t>      самостоятельно </a:t>
            </a:r>
            <a:r>
              <a:rPr lang="ru-RU" b="1" dirty="0"/>
              <a:t>придумывать объяснения явлениям природы и </a:t>
            </a:r>
            <a:r>
              <a:rPr lang="ru-RU" b="1" dirty="0" smtClean="0"/>
              <a:t>поступкам</a:t>
            </a:r>
          </a:p>
          <a:p>
            <a:pPr algn="just"/>
            <a:r>
              <a:rPr lang="ru-RU" b="1" dirty="0"/>
              <a:t> </a:t>
            </a:r>
            <a:r>
              <a:rPr lang="ru-RU" b="1" dirty="0" smtClean="0"/>
              <a:t>     людей</a:t>
            </a:r>
            <a:r>
              <a:rPr lang="ru-RU" b="1" dirty="0"/>
              <a:t>;</a:t>
            </a:r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/>
              <a:t>ребенок склонен </a:t>
            </a:r>
            <a:r>
              <a:rPr lang="ru-RU" b="1" dirty="0"/>
              <a:t>наблюдать, экспериментировать</a:t>
            </a:r>
            <a:endParaRPr lang="ru-RU" dirty="0"/>
          </a:p>
          <a:p>
            <a:pPr algn="just"/>
            <a:r>
              <a:rPr lang="ru-RU" b="1" u="sng" dirty="0" smtClean="0"/>
              <a:t>В работе с родителями: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/>
              <a:t>у родителей повысится компетентность в вопросах речевого развития детей с помощью различных методов  ТРИЗ-технологии;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 smtClean="0"/>
              <a:t>родители будут вовлечены в образовательный процесс.</a:t>
            </a:r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967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1" y="6000768"/>
            <a:ext cx="2643174" cy="522287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b="1" dirty="0" err="1" smtClean="0">
                <a:solidFill>
                  <a:schemeClr val="tx1"/>
                </a:solidFill>
              </a:rPr>
              <a:t>Квест-игра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</a:p>
          <a:p>
            <a:pPr algn="ctr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  с  родителями</a:t>
            </a:r>
            <a:r>
              <a:rPr lang="ru-RU" b="1" dirty="0" smtClean="0"/>
              <a:t>	</a:t>
            </a:r>
            <a:endParaRPr lang="ru-RU" b="1" dirty="0"/>
          </a:p>
        </p:txBody>
      </p:sp>
      <p:pic>
        <p:nvPicPr>
          <p:cNvPr id="1026" name="Picture 2" descr="F:\фото для стендового доклада\MyCollages (59)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928670"/>
            <a:ext cx="1857375" cy="1857375"/>
          </a:xfrm>
          <a:prstGeom prst="roundRect">
            <a:avLst>
              <a:gd name="adj" fmla="val 16667"/>
            </a:avLst>
          </a:prstGeom>
          <a:ln w="38100">
            <a:solidFill>
              <a:schemeClr val="tx2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user\Desktop\фото круги\20200415_132657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701802">
            <a:off x="3500430" y="1214422"/>
            <a:ext cx="1270000" cy="1143000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F:\фото для стендового доклада\MyCollages (76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857628"/>
            <a:ext cx="2000264" cy="2000264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user\Desktop\фото круги\20200415_1327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571480"/>
            <a:ext cx="1143008" cy="1193264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C:\Users\user\Desktop\фото круги\20200415_1328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2285992"/>
            <a:ext cx="1156332" cy="1076704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1" name="Picture 7" descr="C:\Users\user\Desktop\фото круги\20200415_1330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29190" y="571480"/>
            <a:ext cx="1100191" cy="1069583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2" name="Picture 8" descr="C:\Users\user\Desktop\фото круги\20200415_13273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561365">
            <a:off x="7786710" y="1285860"/>
            <a:ext cx="1118081" cy="1064994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Текст 11"/>
          <p:cNvSpPr txBox="1">
            <a:spLocks/>
          </p:cNvSpPr>
          <p:nvPr/>
        </p:nvSpPr>
        <p:spPr>
          <a:xfrm>
            <a:off x="4786314" y="1643050"/>
            <a:ext cx="3206745" cy="5222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Конкурс «Круги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Луллия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57158" y="0"/>
            <a:ext cx="7772400" cy="1362075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ОПЫТ  РАБОТЫ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5" name="Текст 11"/>
          <p:cNvSpPr txBox="1">
            <a:spLocks/>
          </p:cNvSpPr>
          <p:nvPr/>
        </p:nvSpPr>
        <p:spPr>
          <a:xfrm>
            <a:off x="4357686" y="4643446"/>
            <a:ext cx="3786214" cy="522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Публикации из опыта работы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b="1" dirty="0" smtClean="0"/>
              <a:t>     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участие в конкурсах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Текст 11"/>
          <p:cNvSpPr txBox="1">
            <a:spLocks/>
          </p:cNvSpPr>
          <p:nvPr/>
        </p:nvSpPr>
        <p:spPr>
          <a:xfrm>
            <a:off x="-214346" y="2928934"/>
            <a:ext cx="3206745" cy="52228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Мастер-класс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для родителей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2" descr="C:\Users\user\Desktop\для стендого доклада\фото круги\20200415_13321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2285993"/>
            <a:ext cx="1224215" cy="1000132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</p:pic>
      <p:pic>
        <p:nvPicPr>
          <p:cNvPr id="3" name="Picture 3" descr="C:\Users\user\Desktop\за 2019-2020 год Дипломы\ТРИЗ\diplom_941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4942" y="3500438"/>
            <a:ext cx="785819" cy="98064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5" name="Picture 5" descr="C:\Users\user\Desktop\за 2019-2020 год Дипломы\ТРИЗ\diplom_9412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43636" y="3500438"/>
            <a:ext cx="714380" cy="101036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6" name="Picture 6" descr="C:\Users\user\Desktop\за 2019-2020 год Дипломы\ТРИЗ\diplom_9412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00892" y="3500438"/>
            <a:ext cx="714380" cy="10103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7" name="Picture 7" descr="C:\Users\user\Desktop\за 2019-2020 год Дипломы\ТРИЗ\diplom_94132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7686" y="3500438"/>
            <a:ext cx="728622" cy="103050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8" name="Picture 8" descr="C:\Users\user\Desktop\за 2019-2020 год Дипломы\ТРИЗ\diplom_81087 (1)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43306" y="4643446"/>
            <a:ext cx="857256" cy="114921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  <p:pic>
        <p:nvPicPr>
          <p:cNvPr id="1033" name="Picture 9" descr="C:\Users\user\Desktop\за 2019-2020 год Дипломы\ТРИЗ\Диплом - Сунагатуллина Гульсия Идрисовна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24" y="3714752"/>
            <a:ext cx="928694" cy="117258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34" name="Picture 10" descr="C:\Users\user\Desktop\за 2019-2020 год Дипломы\ТРИЗ\Благодарность проекта infourok.ru №ГМ95944786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714876" y="5214950"/>
            <a:ext cx="858123" cy="121442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35" name="Picture 11" descr="C:\Users\user\Desktop\за 2019-2020 год Дипломы\ТРИЗ\Свидетельство проекта infourok.ru №ЛЭ45386223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15009" y="5214950"/>
            <a:ext cx="857255" cy="1214446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36" name="Picture 12" descr="C:\Users\user\Desktop\за 2019-2020 год Дипломы\ТРИЗ\Свидетельство проекта infourok.ru №ХТ75157366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786578" y="5214950"/>
            <a:ext cx="875247" cy="123865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1037" name="Picture 13" descr="C:\Users\user\Desktop\за 2019-2020 год Дипломы\ТРИЗ\1a19cf930485828122be005690a5bc13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001024" y="5072074"/>
            <a:ext cx="928694" cy="12214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9368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ApprovedAutomatic</ApprovalStatus>
    <BlockPublish xmlns="9d035d7d-02e5-4a00-8b62-9a556aabc7b5" xsi:nil="true"/>
    <EditorialTags xmlns="9d035d7d-02e5-4a00-8b62-9a556aabc7b5" xsi:nil="true"/>
    <MarketSpecific xmlns="9d035d7d-02e5-4a00-8b62-9a556aabc7b5" xsi:nil="true"/>
    <TPLaunchHelpLinkType xmlns="9d035d7d-02e5-4a00-8b62-9a556aabc7b5">Template</TPLaunchHelpLinkType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 xsi:nil="true"/>
    <IntlLangReview xmlns="9d035d7d-02e5-4a00-8b62-9a556aabc7b5" xsi:nil="true"/>
    <NumericId xmlns="9d035d7d-02e5-4a00-8b62-9a556aabc7b5" xsi:nil="true"/>
    <OOCacheId xmlns="9d035d7d-02e5-4a00-8b62-9a556aabc7b5">9c814278-5941-4222-beac-8042c9d5e0ae</OOCacheId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>1|PN101970760| | </Providers>
    <TPAppVersion xmlns="9d035d7d-02e5-4a00-8b62-9a556aabc7b5" xsi:nil="true"/>
    <IsSearchable xmlns="9d035d7d-02e5-4a00-8b62-9a556aabc7b5">false</IsSearchable>
    <EditorialStatus xmlns="9d035d7d-02e5-4a00-8b62-9a556aabc7b5">Complete</EditorialStatus>
    <UALocComments xmlns="9d035d7d-02e5-4a00-8b62-9a556aabc7b5" xsi:nil="true"/>
    <CSXHash xmlns="9d035d7d-02e5-4a00-8b62-9a556aabc7b5">WTn96coQA9Y9Mt/B+auRa8D6yo4ininBXIYb4myXXpA=</CSXHash>
    <DirectSourceMarket xmlns="9d035d7d-02e5-4a00-8b62-9a556aabc7b5" xsi:nil="true"/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2 Community Trusted</TrustLevel>
    <UALocRecommendation xmlns="9d035d7d-02e5-4a00-8b62-9a556aabc7b5">Localize</UALocRecommendation>
    <TPApplication xmlns="9d035d7d-02e5-4a00-8b62-9a556aabc7b5" xsi:nil="true"/>
    <AssetId xmlns="9d035d7d-02e5-4a00-8b62-9a556aabc7b5">TP102389734</AssetId>
    <APEditor xmlns="9d035d7d-02e5-4a00-8b62-9a556aabc7b5">
      <UserInfo>
        <DisplayName/>
        <AccountId xsi:nil="true"/>
        <AccountType/>
      </UserInfo>
    </APEditor>
    <PrimaryImageGen xmlns="9d035d7d-02e5-4a00-8b62-9a556aabc7b5">true</PrimaryImageGen>
    <TPInstallLocation xmlns="9d035d7d-02e5-4a00-8b62-9a556aabc7b5" xsi:nil="true"/>
    <Manager xmlns="9d035d7d-02e5-4a00-8b62-9a556aabc7b5" xsi:nil="true"/>
    <ParentAssetId xmlns="9d035d7d-02e5-4a00-8b62-9a556aabc7b5">TC102389735</ParentAssetId>
    <SubmitterId xmlns="9d035d7d-02e5-4a00-8b62-9a556aabc7b5">S-1-10-0-6-35757-842399744</SubmitterId>
    <TemplateStatus xmlns="9d035d7d-02e5-4a00-8b62-9a556aabc7b5" xsi:nil="true"/>
    <APAuthor xmlns="9d035d7d-02e5-4a00-8b62-9a556aabc7b5">
      <UserInfo>
        <DisplayName/>
        <AccountId>555</AccountId>
        <AccountType/>
      </UserInfo>
    </APAuthor>
    <TPCommandLine xmlns="9d035d7d-02e5-4a00-8b62-9a556aabc7b5" xsi:nil="true"/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278951</Value>
      <Value>424278</Value>
    </PublishStatusLookup>
    <SourceTitle xmlns="9d035d7d-02e5-4a00-8b62-9a556aabc7b5" xsi:nil="true"/>
    <AcquiredFrom xmlns="9d035d7d-02e5-4a00-8b62-9a556aabc7b5">Internal MS</AcquiredFrom>
    <CSXSubmissionMarket xmlns="9d035d7d-02e5-4a00-8b62-9a556aabc7b5">3</CSXSubmissionMarket>
    <Markets xmlns="9d035d7d-02e5-4a00-8b62-9a556aabc7b5">
      <Value>3</Value>
    </Markets>
    <OriginalSourceMarket xmlns="9d035d7d-02e5-4a00-8b62-9a556aabc7b5" xsi:nil="true"/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 xsi:nil="true"/>
    <AverageRating xmlns="9d035d7d-02e5-4a00-8b62-9a556aabc7b5" xsi:nil="true"/>
    <AssetStart xmlns="9d035d7d-02e5-4a00-8b62-9a556aabc7b5">2010-12-01T10:10:07+00:00</AssetStart>
    <TPComponent xmlns="9d035d7d-02e5-4a00-8b62-9a556aabc7b5" xsi:nil="true"/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 xsi:nil="true"/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2010-12-01T10:10:06+00:00</CSXSubmissionDate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LocProcessedForMarketsLookup xmlns="9d035d7d-02e5-4a00-8b62-9a556aabc7b5" xsi:nil="true"/>
    <LocOverallHandbackStatusLookup xmlns="9d035d7d-02e5-4a00-8b62-9a556aabc7b5" xsi:nil="true"/>
    <LocLastLocAttemptVersionLookup xmlns="9d035d7d-02e5-4a00-8b62-9a556aabc7b5">701</LocLastLocAttemptVersionLookup>
    <LocNewPublishedVersionLookup xmlns="9d035d7d-02e5-4a00-8b62-9a556aabc7b5" xsi:nil="true"/>
    <LocProcessedForHandoffsLookup xmlns="9d035d7d-02e5-4a00-8b62-9a556aabc7b5" xsi:nil="true"/>
    <CampaignTagsTaxHTField0 xmlns="9d035d7d-02e5-4a00-8b62-9a556aabc7b5">
      <Terms xmlns="http://schemas.microsoft.com/office/infopath/2007/PartnerControls"/>
    </CampaignTagsTaxHTField0>
    <LocLastLocAttemptVersionTypeLookup xmlns="9d035d7d-02e5-4a00-8b62-9a556aabc7b5" xsi:nil="true"/>
    <LocOverallLocStatusLookup xmlns="9d035d7d-02e5-4a00-8b62-9a556aabc7b5" xsi:nil="true"/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LocPublishedDependentAssetsLookup xmlns="9d035d7d-02e5-4a00-8b62-9a556aabc7b5" xsi:nil="true"/>
    <LocPublishedLinkedAssetsLookup xmlns="9d035d7d-02e5-4a00-8b62-9a556aabc7b5" xsi:nil="true"/>
    <RecommendationsModifier xmlns="9d035d7d-02e5-4a00-8b62-9a556aabc7b5" xsi:nil="true"/>
    <LocManualTestRequired xmlns="9d035d7d-02e5-4a00-8b62-9a556aabc7b5" xsi:nil="true"/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OverallPreviewStatusLookup xmlns="9d035d7d-02e5-4a00-8b62-9a556aabc7b5" xsi:nil="true"/>
    <LocOverallPublishStatusLookup xmlns="9d035d7d-02e5-4a00-8b62-9a556aabc7b5" xsi:nil="true"/>
    <OriginalRelease xmlns="9d035d7d-02e5-4a00-8b62-9a556aabc7b5">14</OriginalRelease>
    <LocMarketGroupTiers2 xmlns="9d035d7d-02e5-4a00-8b62-9a556aabc7b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244F74F-6CE4-48C5-8AC6-E74E3DF997F7}">
  <ds:schemaRefs>
    <ds:schemaRef ds:uri="http://schemas.microsoft.com/office/2006/metadata/properties"/>
    <ds:schemaRef ds:uri="9d035d7d-02e5-4a00-8b62-9a556aabc7b5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91e8d559-4d54-460d-ba58-5d5027f88b4d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2FDA8F4-AE43-4C3B-99BC-605DF725A5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FF195F0-4221-4767-8D2D-483D8926A0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801</TotalTime>
  <Words>622</Words>
  <Application>Microsoft Office PowerPoint</Application>
  <PresentationFormat>Экран (4:3)</PresentationFormat>
  <Paragraphs>87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Tema de Office</vt:lpstr>
      <vt:lpstr>Развитие речи у детей раннего возраста посредством использования элементов  ТРИЗ-технологии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ОПЫТ  РАБОТЫ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ТРИЗ технологии</dc:title>
  <dc:creator>Сунагатуллина Г.И.</dc:creator>
  <cp:lastModifiedBy>1</cp:lastModifiedBy>
  <cp:revision>97</cp:revision>
  <dcterms:created xsi:type="dcterms:W3CDTF">2020-07-21T10:57:57Z</dcterms:created>
  <dcterms:modified xsi:type="dcterms:W3CDTF">2021-04-06T15:07:30Z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ImageGenCounter">
    <vt:i4>0</vt:i4>
  </property>
  <property fmtid="{D5CDD505-2E9C-101B-9397-08002B2CF9AE}" pid="4" name="ImageGenStatus">
    <vt:i4>0</vt:i4>
  </property>
  <property fmtid="{D5CDD505-2E9C-101B-9397-08002B2CF9AE}" pid="5" name="PolicheckStatus">
    <vt:i4>3</vt:i4>
  </property>
  <property fmtid="{D5CDD505-2E9C-101B-9397-08002B2CF9AE}" pid="6" name="Applications">
    <vt:lpwstr>53;#;#407;#</vt:lpwstr>
  </property>
  <property fmtid="{D5CDD505-2E9C-101B-9397-08002B2CF9AE}" pid="7" name="PolicheckCounter">
    <vt:i4>1</vt:i4>
  </property>
  <property fmtid="{D5CDD505-2E9C-101B-9397-08002B2CF9AE}" pid="8" name="ImageGenTimestamp">
    <vt:filetime>2010-12-01T10:10:06Z</vt:filetime>
  </property>
  <property fmtid="{D5CDD505-2E9C-101B-9397-08002B2CF9AE}" pid="9" name="PolicheckTimestamp">
    <vt:filetime>2011-04-28T14:45:15Z</vt:filetime>
  </property>
</Properties>
</file>