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58" r:id="rId5"/>
    <p:sldId id="268" r:id="rId6"/>
    <p:sldId id="260" r:id="rId7"/>
    <p:sldId id="273" r:id="rId8"/>
    <p:sldId id="266" r:id="rId9"/>
    <p:sldId id="265" r:id="rId10"/>
    <p:sldId id="270" r:id="rId11"/>
    <p:sldId id="267" r:id="rId12"/>
    <p:sldId id="264" r:id="rId13"/>
    <p:sldId id="263" r:id="rId14"/>
    <p:sldId id="261" r:id="rId15"/>
    <p:sldId id="274" r:id="rId16"/>
    <p:sldId id="275" r:id="rId17"/>
    <p:sldId id="276" r:id="rId18"/>
    <p:sldId id="280" r:id="rId19"/>
    <p:sldId id="281" r:id="rId20"/>
    <p:sldId id="282" r:id="rId21"/>
    <p:sldId id="28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03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3276" y="4941168"/>
            <a:ext cx="3309803" cy="1260629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9 класс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443962" y="1988840"/>
            <a:ext cx="3888432" cy="295232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4000" b="1" dirty="0">
                <a:solidFill>
                  <a:srgbClr val="006600"/>
                </a:solidFill>
                <a:cs typeface="Times New Roman" pitchFamily="18" charset="0"/>
              </a:rPr>
              <a:t>Развитие жизни </a:t>
            </a:r>
            <a:br>
              <a:rPr lang="ru-RU" altLang="ru-RU" sz="4000" b="1" dirty="0">
                <a:solidFill>
                  <a:srgbClr val="006600"/>
                </a:solidFill>
                <a:cs typeface="Times New Roman" pitchFamily="18" charset="0"/>
              </a:rPr>
            </a:br>
            <a:r>
              <a:rPr lang="ru-RU" altLang="ru-RU" sz="4000" b="1" dirty="0">
                <a:solidFill>
                  <a:srgbClr val="006600"/>
                </a:solidFill>
                <a:cs typeface="Times New Roman" pitchFamily="18" charset="0"/>
              </a:rPr>
              <a:t>в мезозое и кайнозое</a:t>
            </a:r>
            <a:endParaRPr lang="ru-RU" altLang="ru-RU" sz="2400" dirty="0">
              <a:latin typeface="+mn-lt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188640"/>
            <a:ext cx="33443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>
                <a:solidFill>
                  <a:schemeClr val="bg1"/>
                </a:solidFill>
              </a:rPr>
              <a:t>Автор: </a:t>
            </a:r>
            <a:r>
              <a:rPr lang="ru-RU" sz="2000" dirty="0">
                <a:solidFill>
                  <a:schemeClr val="bg1"/>
                </a:solidFill>
              </a:rPr>
              <a:t>Гильметдинова Эльмира </a:t>
            </a:r>
            <a:r>
              <a:rPr lang="ru-RU" sz="2000" dirty="0" err="1">
                <a:solidFill>
                  <a:schemeClr val="bg1"/>
                </a:solidFill>
              </a:rPr>
              <a:t>Мубиновна</a:t>
            </a:r>
            <a:endParaRPr lang="ru-RU" sz="2000" dirty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  <a:p>
            <a:pPr algn="ctr"/>
            <a:r>
              <a:rPr lang="ru-RU" sz="2000" dirty="0">
                <a:solidFill>
                  <a:schemeClr val="bg1"/>
                </a:solidFill>
              </a:rPr>
              <a:t>МБОУ «ШИСОО» 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</a:rPr>
              <a:t>г. </a:t>
            </a:r>
            <a:r>
              <a:rPr lang="ru-RU" sz="2000" dirty="0" err="1">
                <a:solidFill>
                  <a:schemeClr val="bg1"/>
                </a:solidFill>
              </a:rPr>
              <a:t>Тарко</a:t>
            </a:r>
            <a:r>
              <a:rPr lang="ru-RU" sz="2000" dirty="0">
                <a:solidFill>
                  <a:schemeClr val="bg1"/>
                </a:solidFill>
              </a:rPr>
              <a:t>-Сале </a:t>
            </a:r>
            <a:r>
              <a:rPr lang="ru-RU" sz="2000" dirty="0" err="1">
                <a:solidFill>
                  <a:schemeClr val="bg1"/>
                </a:solidFill>
              </a:rPr>
              <a:t>Пуровский</a:t>
            </a:r>
            <a:r>
              <a:rPr lang="ru-RU" sz="2000" dirty="0">
                <a:solidFill>
                  <a:schemeClr val="bg1"/>
                </a:solidFill>
              </a:rPr>
              <a:t> район ЯНАО.</a:t>
            </a:r>
          </a:p>
        </p:txBody>
      </p:sp>
    </p:spTree>
    <p:extLst>
      <p:ext uri="{BB962C8B-B14F-4D97-AF65-F5344CB8AC3E}">
        <p14:creationId xmlns:p14="http://schemas.microsoft.com/office/powerpoint/2010/main" val="30518201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Начало мезозойской эры — триасовый и юрский периоды — были временами расцвета и господства пресмыкающихся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20888"/>
            <a:ext cx="4314095" cy="3960440"/>
          </a:xfrm>
        </p:spPr>
        <p:txBody>
          <a:bodyPr>
            <a:normAutofit fontScale="92500"/>
          </a:bodyPr>
          <a:lstStyle/>
          <a:p>
            <a:r>
              <a:rPr lang="ru-RU" dirty="0"/>
              <a:t>Отдельные представители достигали гигантских размеров с массой тела до 20 т. Были среди них как травоядные, так и плотоядные. </a:t>
            </a:r>
          </a:p>
          <a:p>
            <a:r>
              <a:rPr lang="ru-RU" dirty="0"/>
              <a:t>Но еще в пермский период появились зверозубые пресмыкающиеся — предки млекопитающих.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1" t="24481" r="4301" b="10537"/>
          <a:stretch/>
        </p:blipFill>
        <p:spPr bwMode="auto">
          <a:xfrm>
            <a:off x="4555862" y="4077072"/>
            <a:ext cx="3568242" cy="19732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333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524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3968" y="3792860"/>
            <a:ext cx="2829002" cy="180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5252"/>
            <a:ext cx="7024744" cy="787524"/>
          </a:xfrm>
        </p:spPr>
        <p:txBody>
          <a:bodyPr>
            <a:normAutofit/>
          </a:bodyPr>
          <a:lstStyle/>
          <a:p>
            <a:r>
              <a:rPr lang="ru-RU" sz="3600" b="1" u="sng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Меловой</a:t>
            </a:r>
            <a:r>
              <a:rPr lang="ru-RU" sz="3600" b="1" i="1" u="sng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u="sng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период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686800" cy="180340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cs typeface="Times New Roman" pitchFamily="18" charset="0"/>
              </a:rPr>
              <a:t>Мел</a:t>
            </a: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 — название дано из-за мощных меловых отложений, образовавшихся из остатков раковин мелких морских животных.</a:t>
            </a:r>
          </a:p>
        </p:txBody>
      </p:sp>
    </p:spTree>
    <p:extLst>
      <p:ext uri="{BB962C8B-B14F-4D97-AF65-F5344CB8AC3E}">
        <p14:creationId xmlns:p14="http://schemas.microsoft.com/office/powerpoint/2010/main" val="1511623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024744" cy="1897280"/>
          </a:xfrm>
        </p:spPr>
        <p:txBody>
          <a:bodyPr>
            <a:noAutofit/>
          </a:bodyPr>
          <a:lstStyle/>
          <a:p>
            <a:r>
              <a:rPr lang="ru-RU" sz="2400" b="1" dirty="0"/>
              <a:t>К концу мезозоя в меловом периоде от голосеменных произошли покрытосеменные, что связано с новым ароморфозом — появлением цветка.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780928"/>
            <a:ext cx="4176464" cy="3182276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/>
              <a:t>Цветок хорошо защищает развивающиеся в завязи семена от неблагоприятных факторов среды и обеспечивает их питанием.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4000" contras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227" r="21635"/>
          <a:stretch/>
        </p:blipFill>
        <p:spPr bwMode="auto">
          <a:xfrm>
            <a:off x="4932040" y="3212976"/>
            <a:ext cx="2880320" cy="20256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892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776864" cy="1333952"/>
          </a:xfrm>
        </p:spPr>
        <p:txBody>
          <a:bodyPr>
            <a:noAutofit/>
          </a:bodyPr>
          <a:lstStyle/>
          <a:p>
            <a:r>
              <a:rPr lang="ru-RU" sz="2800" b="1" dirty="0"/>
              <a:t>Господству покрытосеменных растений на планете помогло появление у их предшественников: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защитных оболочек у семян;</a:t>
            </a:r>
          </a:p>
          <a:p>
            <a:r>
              <a:rPr lang="ru-RU" sz="3200" dirty="0"/>
              <a:t>двойного оплодотворения;</a:t>
            </a:r>
          </a:p>
          <a:p>
            <a:r>
              <a:rPr lang="ru-RU" sz="3200" dirty="0"/>
              <a:t>цветков;</a:t>
            </a:r>
          </a:p>
          <a:p>
            <a:r>
              <a:rPr lang="ru-RU" sz="3200" dirty="0"/>
              <a:t>проводящей сосудистой системы.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28895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744706" cy="889168"/>
          </a:xfrm>
        </p:spPr>
        <p:txBody>
          <a:bodyPr>
            <a:noAutofit/>
          </a:bodyPr>
          <a:lstStyle/>
          <a:p>
            <a:r>
              <a:rPr lang="ru-RU" sz="2800" b="1" u="sng" dirty="0"/>
              <a:t>Ароморфозы</a:t>
            </a:r>
            <a:r>
              <a:rPr lang="ru-RU" sz="2800" dirty="0"/>
              <a:t> </a:t>
            </a:r>
            <a:r>
              <a:rPr lang="ru-RU" sz="2800" b="1" dirty="0"/>
              <a:t>мезозоя способствовали появлению млекопитающих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208912" cy="4824536"/>
          </a:xfrm>
        </p:spPr>
        <p:txBody>
          <a:bodyPr>
            <a:normAutofit/>
          </a:bodyPr>
          <a:lstStyle/>
          <a:p>
            <a:r>
              <a:rPr lang="ru-RU" sz="2800" dirty="0"/>
              <a:t>волосяной покров;</a:t>
            </a:r>
          </a:p>
          <a:p>
            <a:r>
              <a:rPr lang="ru-RU" sz="2800" dirty="0"/>
              <a:t>четырехкамерное сердце;</a:t>
            </a:r>
          </a:p>
          <a:p>
            <a:r>
              <a:rPr lang="ru-RU" sz="2800" dirty="0"/>
              <a:t>альвеолярные легкие;</a:t>
            </a:r>
          </a:p>
          <a:p>
            <a:r>
              <a:rPr lang="ru-RU" sz="2800" dirty="0"/>
              <a:t>совершенствование головного мозга;</a:t>
            </a:r>
          </a:p>
          <a:p>
            <a:r>
              <a:rPr lang="ru-RU" sz="2800" dirty="0" err="1"/>
              <a:t>теплокровность</a:t>
            </a:r>
            <a:r>
              <a:rPr lang="ru-RU" sz="2800" dirty="0"/>
              <a:t>;</a:t>
            </a:r>
          </a:p>
          <a:p>
            <a:r>
              <a:rPr lang="ru-RU" sz="2800" dirty="0"/>
              <a:t>разделение кровотока на артериальный и венозный;</a:t>
            </a:r>
          </a:p>
          <a:p>
            <a:r>
              <a:rPr lang="ru-RU" sz="2800" dirty="0"/>
              <a:t>живорождение;</a:t>
            </a:r>
          </a:p>
          <a:p>
            <a:r>
              <a:rPr lang="ru-RU" sz="2800" dirty="0"/>
              <a:t>выкармливание детенышей молоком.</a:t>
            </a:r>
          </a:p>
        </p:txBody>
      </p:sp>
    </p:spTree>
    <p:extLst>
      <p:ext uri="{BB962C8B-B14F-4D97-AF65-F5344CB8AC3E}">
        <p14:creationId xmlns:p14="http://schemas.microsoft.com/office/powerpoint/2010/main" val="36890674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073337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Что послужило причиной массовому вымиранию видов в меловой период?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44824"/>
            <a:ext cx="7848872" cy="3987805"/>
          </a:xfrm>
        </p:spPr>
        <p:txBody>
          <a:bodyPr>
            <a:normAutofit/>
          </a:bodyPr>
          <a:lstStyle/>
          <a:p>
            <a:r>
              <a:rPr lang="ru-RU" sz="2000" b="1" dirty="0"/>
              <a:t>Есть мнения и по поводу того, что до Земли дошло образовавшееся в результате взрыва сверхновой мощное космическое излучение. </a:t>
            </a:r>
          </a:p>
          <a:p>
            <a:r>
              <a:rPr lang="ru-RU" sz="2000" b="1" dirty="0"/>
              <a:t>Кто-то говорит о сильном парниковом эффекте, связанном с чрезвычайно обострившейся вулканической активностью. </a:t>
            </a:r>
          </a:p>
          <a:p>
            <a:r>
              <a:rPr lang="ru-RU" sz="2000" b="1" dirty="0"/>
              <a:t>Но большинство стоят за версию, которая основывается на падении на землю гигантского астероида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3000" contrast="-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072"/>
          <a:stretch/>
        </p:blipFill>
        <p:spPr bwMode="auto">
          <a:xfrm>
            <a:off x="4788024" y="4653136"/>
            <a:ext cx="3824865" cy="220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1235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676456" cy="1296144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/>
              <a:t>Кайнозойская </a:t>
            </a:r>
            <a:r>
              <a:rPr lang="ru-RU" sz="2800" b="1" dirty="0"/>
              <a:t>эра — это новая жизнь, похожая на современность.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4968552"/>
          </a:xfrm>
        </p:spPr>
        <p:txBody>
          <a:bodyPr>
            <a:noAutofit/>
          </a:bodyPr>
          <a:lstStyle/>
          <a:p>
            <a:r>
              <a:rPr lang="ru-RU" sz="2000" b="1" dirty="0"/>
              <a:t>Палеоген (древний). </a:t>
            </a:r>
            <a:r>
              <a:rPr lang="ru-RU" sz="2000" i="1" dirty="0"/>
              <a:t>Длительность – 42 млн. лет. </a:t>
            </a:r>
            <a:r>
              <a:rPr lang="ru-RU" altLang="ru-RU" sz="2000" i="1" dirty="0"/>
              <a:t>господство на суше млекопитающих; в воздухе – птиц. Формируются большинство отрядов млекопитающих</a:t>
            </a:r>
          </a:p>
          <a:p>
            <a:endParaRPr lang="ru-RU" sz="2000" dirty="0"/>
          </a:p>
          <a:p>
            <a:pPr>
              <a:lnSpc>
                <a:spcPct val="90000"/>
              </a:lnSpc>
            </a:pPr>
            <a:r>
              <a:rPr lang="ru-RU" sz="2000" b="1" dirty="0"/>
              <a:t>Неоген (новый). </a:t>
            </a:r>
            <a:r>
              <a:rPr lang="ru-RU" sz="2000" dirty="0"/>
              <a:t>Длительность – 21 млн. лет. </a:t>
            </a:r>
            <a:r>
              <a:rPr lang="ru-RU" altLang="ru-RU" sz="2000" i="1" dirty="0"/>
              <a:t>во второй половине тропические леса заменяются степями. </a:t>
            </a:r>
          </a:p>
          <a:p>
            <a:pPr>
              <a:lnSpc>
                <a:spcPct val="90000"/>
              </a:lnSpc>
            </a:pPr>
            <a:r>
              <a:rPr lang="ru-RU" altLang="ru-RU" sz="2000" i="1" dirty="0"/>
              <a:t>Именно на данный период приходится становление и рассвет млекопитающих, как главного наземного вида. </a:t>
            </a:r>
          </a:p>
          <a:p>
            <a:pPr>
              <a:lnSpc>
                <a:spcPct val="90000"/>
              </a:lnSpc>
            </a:pPr>
            <a:r>
              <a:rPr lang="ru-RU" altLang="ru-RU" sz="2000" i="1" dirty="0"/>
              <a:t>На протяжении всего периода материки продолжали расходиться в стороны, сформировался молодой Атлантический океан, а завершило палеоген первое серьезное похолодание.</a:t>
            </a:r>
          </a:p>
          <a:p>
            <a:pPr>
              <a:lnSpc>
                <a:spcPct val="90000"/>
              </a:lnSpc>
            </a:pPr>
            <a:r>
              <a:rPr lang="ru-RU" altLang="ru-RU" sz="2000" i="1" dirty="0"/>
              <a:t>Однодольные растения вытесняют древесную растительность</a:t>
            </a:r>
          </a:p>
          <a:p>
            <a:pPr>
              <a:lnSpc>
                <a:spcPct val="90000"/>
              </a:lnSpc>
            </a:pPr>
            <a:endParaRPr lang="ru-RU" altLang="ru-RU" sz="2000" i="1" dirty="0"/>
          </a:p>
          <a:p>
            <a:pPr>
              <a:lnSpc>
                <a:spcPct val="90000"/>
              </a:lnSpc>
            </a:pPr>
            <a:r>
              <a:rPr lang="ru-RU" altLang="ru-RU" sz="2000" i="1" dirty="0"/>
              <a:t>В </a:t>
            </a:r>
            <a:r>
              <a:rPr lang="ru-RU" altLang="ru-RU" sz="2000" b="1" i="1" dirty="0">
                <a:solidFill>
                  <a:srgbClr val="006600"/>
                </a:solidFill>
              </a:rPr>
              <a:t>конце неогена</a:t>
            </a:r>
            <a:r>
              <a:rPr lang="ru-RU" altLang="ru-RU" sz="2000" i="1" dirty="0"/>
              <a:t> появляются предки </a:t>
            </a:r>
            <a:r>
              <a:rPr lang="ru-RU" altLang="ru-RU" sz="2000" b="1" i="1" dirty="0">
                <a:solidFill>
                  <a:srgbClr val="CC0000"/>
                </a:solidFill>
              </a:rPr>
              <a:t>понгид</a:t>
            </a:r>
            <a:r>
              <a:rPr lang="ru-RU" altLang="ru-RU" sz="2000" i="1" dirty="0">
                <a:solidFill>
                  <a:srgbClr val="CC0000"/>
                </a:solidFill>
              </a:rPr>
              <a:t> </a:t>
            </a:r>
            <a:r>
              <a:rPr lang="ru-RU" altLang="ru-RU" sz="2000" i="1" dirty="0"/>
              <a:t>(человекообразных обезьян) и </a:t>
            </a:r>
            <a:r>
              <a:rPr lang="ru-RU" altLang="ru-RU" sz="2000" b="1" i="1" dirty="0">
                <a:solidFill>
                  <a:srgbClr val="CC0000"/>
                </a:solidFill>
              </a:rPr>
              <a:t>гоминид</a:t>
            </a:r>
            <a:r>
              <a:rPr lang="ru-RU" altLang="ru-RU" sz="2000" i="1" dirty="0"/>
              <a:t> (прямоходящих приматов)</a:t>
            </a:r>
          </a:p>
        </p:txBody>
      </p:sp>
    </p:spTree>
    <p:extLst>
      <p:ext uri="{BB962C8B-B14F-4D97-AF65-F5344CB8AC3E}">
        <p14:creationId xmlns:p14="http://schemas.microsoft.com/office/powerpoint/2010/main" val="2448940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32" y="692696"/>
            <a:ext cx="8712968" cy="673144"/>
          </a:xfrm>
        </p:spPr>
        <p:txBody>
          <a:bodyPr>
            <a:noAutofit/>
          </a:bodyPr>
          <a:lstStyle/>
          <a:p>
            <a:r>
              <a:rPr lang="ru-RU" sz="2400" b="1" dirty="0"/>
              <a:t>Четвертичный (Антропогеновый). Длится и сейчас.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5576" y="1556792"/>
            <a:ext cx="7065233" cy="4275837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Четвертичный период берет свое начало 2,6 млн. л. н. и длится по сей день. </a:t>
            </a:r>
          </a:p>
          <a:p>
            <a:r>
              <a:rPr lang="ru-RU" dirty="0"/>
              <a:t>За время, которое длится данный временной отрезок, случились три главные вещи:</a:t>
            </a:r>
          </a:p>
          <a:p>
            <a:endParaRPr lang="ru-RU" dirty="0"/>
          </a:p>
          <a:p>
            <a:r>
              <a:rPr lang="ru-RU" dirty="0"/>
              <a:t>1. планета вступила в новую ледниковую эпоху, в ходе которого резкие похолодания чередовались с потеплениями;</a:t>
            </a:r>
          </a:p>
          <a:p>
            <a:r>
              <a:rPr lang="ru-RU" dirty="0"/>
              <a:t>2. материки приняли свои окончательные нынешние очертания, сформировался современный рельеф;</a:t>
            </a:r>
          </a:p>
          <a:p>
            <a:r>
              <a:rPr lang="ru-RU" dirty="0"/>
              <a:t>3. на планете появился человек разумный.</a:t>
            </a:r>
          </a:p>
        </p:txBody>
      </p:sp>
    </p:spTree>
    <p:extLst>
      <p:ext uri="{BB962C8B-B14F-4D97-AF65-F5344CB8AC3E}">
        <p14:creationId xmlns:p14="http://schemas.microsoft.com/office/powerpoint/2010/main" val="3063269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Предки человека появились: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а) в протерозое;</a:t>
            </a:r>
          </a:p>
          <a:p>
            <a:endParaRPr lang="ru-RU" sz="2800" dirty="0"/>
          </a:p>
          <a:p>
            <a:r>
              <a:rPr lang="ru-RU" sz="2800" dirty="0"/>
              <a:t>б) в палеозое;</a:t>
            </a:r>
          </a:p>
          <a:p>
            <a:endParaRPr lang="ru-RU" sz="2800" dirty="0"/>
          </a:p>
          <a:p>
            <a:r>
              <a:rPr lang="ru-RU" sz="2800" dirty="0"/>
              <a:t>в) в мезозое;</a:t>
            </a:r>
          </a:p>
          <a:p>
            <a:endParaRPr lang="ru-RU" sz="2800" dirty="0"/>
          </a:p>
          <a:p>
            <a:r>
              <a:rPr lang="ru-RU" sz="2800" dirty="0"/>
              <a:t>г) в кайнозое.</a:t>
            </a:r>
          </a:p>
        </p:txBody>
      </p:sp>
    </p:spTree>
    <p:extLst>
      <p:ext uri="{BB962C8B-B14F-4D97-AF65-F5344CB8AC3E}">
        <p14:creationId xmlns:p14="http://schemas.microsoft.com/office/powerpoint/2010/main" val="26417651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Характерной чертой мезозоя является господство: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323652"/>
            <a:ext cx="8280920" cy="3508977"/>
          </a:xfrm>
        </p:spPr>
        <p:txBody>
          <a:bodyPr>
            <a:noAutofit/>
          </a:bodyPr>
          <a:lstStyle/>
          <a:p>
            <a:r>
              <a:rPr lang="ru-RU" sz="2800" dirty="0"/>
              <a:t>а) пресмыкающихся и покрытосеменных;</a:t>
            </a:r>
          </a:p>
          <a:p>
            <a:endParaRPr lang="ru-RU" sz="2800" dirty="0"/>
          </a:p>
          <a:p>
            <a:r>
              <a:rPr lang="ru-RU" sz="2800" dirty="0"/>
              <a:t>б) пресмыкающихся и голосеменных;</a:t>
            </a:r>
          </a:p>
          <a:p>
            <a:endParaRPr lang="ru-RU" sz="2800" dirty="0"/>
          </a:p>
          <a:p>
            <a:r>
              <a:rPr lang="ru-RU" sz="2800" dirty="0"/>
              <a:t>в) млекопитающих и голосеменных;</a:t>
            </a:r>
          </a:p>
          <a:p>
            <a:endParaRPr lang="ru-RU" sz="2800" dirty="0"/>
          </a:p>
          <a:p>
            <a:r>
              <a:rPr lang="ru-RU" sz="2800" dirty="0"/>
              <a:t>г) млекопитающих и покрытосеменных.</a:t>
            </a:r>
          </a:p>
        </p:txBody>
      </p:sp>
    </p:spTree>
    <p:extLst>
      <p:ext uri="{BB962C8B-B14F-4D97-AF65-F5344CB8AC3E}">
        <p14:creationId xmlns:p14="http://schemas.microsoft.com/office/powerpoint/2010/main" val="1086114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1224136"/>
          </a:xfrm>
        </p:spPr>
        <p:txBody>
          <a:bodyPr>
            <a:normAutofit fontScale="90000"/>
          </a:bodyPr>
          <a:lstStyle/>
          <a:p>
            <a:pPr algn="ctr"/>
            <a:br>
              <a:rPr lang="ru-RU" b="1" dirty="0"/>
            </a:br>
            <a:br>
              <a:rPr lang="ru-RU" b="1" dirty="0"/>
            </a:br>
            <a:r>
              <a:rPr lang="ru-RU" b="1" u="sng" dirty="0"/>
              <a:t>Мезозойская эра </a:t>
            </a:r>
            <a:r>
              <a:rPr lang="ru-RU" b="1" dirty="0"/>
              <a:t>— это эра средней жизни.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323652"/>
            <a:ext cx="7632848" cy="3985668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В мезозойскую эру постепенно формируются современные очертания материков и океанов, современная морская фауна и флора.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 Образовались Анды и Кордильеры, горные массивы Китая и Восточной Азии. 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Сформировались впадины Атлантического и Индийского океанов. Началось формирование впадин Тихого океана.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0322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Укажите ароморфозы пресмыкающихся, позволившие им достигнуть расцвета: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88840"/>
            <a:ext cx="8136904" cy="4464496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r>
              <a:rPr lang="ru-RU" dirty="0"/>
              <a:t>а) четырёхкамерное сердце;</a:t>
            </a:r>
          </a:p>
          <a:p>
            <a:endParaRPr lang="ru-RU" dirty="0"/>
          </a:p>
          <a:p>
            <a:r>
              <a:rPr lang="ru-RU" dirty="0"/>
              <a:t>б) более совершенное строение яйца;</a:t>
            </a:r>
          </a:p>
          <a:p>
            <a:endParaRPr lang="ru-RU" dirty="0"/>
          </a:p>
          <a:p>
            <a:r>
              <a:rPr lang="ru-RU" dirty="0"/>
              <a:t>в) более совершенное строение конечностей;</a:t>
            </a:r>
          </a:p>
          <a:p>
            <a:endParaRPr lang="ru-RU" dirty="0"/>
          </a:p>
          <a:p>
            <a:r>
              <a:rPr lang="ru-RU" dirty="0"/>
              <a:t>г) появление шерстного покрова;</a:t>
            </a:r>
          </a:p>
          <a:p>
            <a:endParaRPr lang="ru-RU" dirty="0"/>
          </a:p>
          <a:p>
            <a:r>
              <a:rPr lang="ru-RU" dirty="0"/>
              <a:t>д) образование двух кругов кровообращения;</a:t>
            </a:r>
          </a:p>
          <a:p>
            <a:endParaRPr lang="ru-RU" dirty="0"/>
          </a:p>
          <a:p>
            <a:r>
              <a:rPr lang="ru-RU" dirty="0"/>
              <a:t>е) внутреннее оплодотворение.</a:t>
            </a:r>
          </a:p>
        </p:txBody>
      </p:sp>
    </p:spTree>
    <p:extLst>
      <p:ext uri="{BB962C8B-B14F-4D97-AF65-F5344CB8AC3E}">
        <p14:creationId xmlns:p14="http://schemas.microsoft.com/office/powerpoint/2010/main" val="16268146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7560956" cy="3508977"/>
          </a:xfrm>
        </p:spPr>
        <p:txBody>
          <a:bodyPr>
            <a:normAutofit/>
          </a:bodyPr>
          <a:lstStyle/>
          <a:p>
            <a:r>
              <a:rPr lang="ru-RU" sz="3200" dirty="0"/>
              <a:t>П. 53 прочитать</a:t>
            </a:r>
          </a:p>
          <a:p>
            <a:r>
              <a:rPr lang="ru-RU" sz="3200" dirty="0"/>
              <a:t>На стр.264 заполнить таблицу задание 1.</a:t>
            </a:r>
          </a:p>
        </p:txBody>
      </p:sp>
    </p:spTree>
    <p:extLst>
      <p:ext uri="{BB962C8B-B14F-4D97-AF65-F5344CB8AC3E}">
        <p14:creationId xmlns:p14="http://schemas.microsoft.com/office/powerpoint/2010/main" val="2563391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920880" cy="792088"/>
          </a:xfrm>
        </p:spPr>
        <p:txBody>
          <a:bodyPr>
            <a:noAutofit/>
          </a:bodyPr>
          <a:lstStyle/>
          <a:p>
            <a:r>
              <a:rPr lang="ru-RU" sz="2800" b="1" dirty="0"/>
              <a:t>Ароморфозы мезозоя– появление млекопитающих и динозавров.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568952" cy="5249904"/>
          </a:xfrm>
        </p:spPr>
        <p:txBody>
          <a:bodyPr>
            <a:noAutofit/>
          </a:bodyPr>
          <a:lstStyle/>
          <a:p>
            <a:r>
              <a:rPr lang="ru-RU" sz="2000" b="1" dirty="0" err="1"/>
              <a:t>Теплокровность</a:t>
            </a:r>
            <a:r>
              <a:rPr lang="ru-RU" sz="2000" b="1" dirty="0"/>
              <a:t>;</a:t>
            </a:r>
          </a:p>
          <a:p>
            <a:r>
              <a:rPr lang="ru-RU" sz="2000" b="1" dirty="0"/>
              <a:t>Образование молока, начало выкармливания детёнышей;</a:t>
            </a:r>
          </a:p>
          <a:p>
            <a:r>
              <a:rPr lang="ru-RU" sz="2000" b="1" dirty="0"/>
              <a:t>Развитие коры головного мозга</a:t>
            </a:r>
            <a:r>
              <a:rPr lang="ru-RU" sz="1800" b="1" dirty="0"/>
              <a:t>.</a:t>
            </a:r>
            <a:endParaRPr lang="ru-RU" sz="2000" b="1" dirty="0"/>
          </a:p>
          <a:p>
            <a:r>
              <a:rPr lang="ru-RU" sz="2000" b="1" dirty="0"/>
              <a:t>Первые </a:t>
            </a:r>
            <a:r>
              <a:rPr lang="ru-RU" sz="2000" b="1" u="sng" dirty="0"/>
              <a:t>млекопитающие – сумчатые</a:t>
            </a:r>
            <a:r>
              <a:rPr lang="ru-RU" sz="2000" b="1" dirty="0"/>
              <a:t>. Они были небольших размеров и значительно уступали рептилиям, поэтому долгое время оставались в тени.</a:t>
            </a:r>
          </a:p>
          <a:p>
            <a:r>
              <a:rPr lang="ru-RU" sz="2000" b="1" dirty="0"/>
              <a:t>Значимым ароморфозом стали изменения в опорно-двигательной системе ряда рептилий. Ящеры научились передвигаться на двух ногах, развивая при этом высокую скорость. </a:t>
            </a:r>
          </a:p>
          <a:p>
            <a:r>
              <a:rPr lang="ru-RU" sz="2000" b="1" dirty="0"/>
              <a:t>В верхних ярусах эпохи появляются </a:t>
            </a:r>
            <a:r>
              <a:rPr lang="ru-RU" sz="2000" b="1" dirty="0" err="1"/>
              <a:t>вешельтизавры</a:t>
            </a:r>
            <a:r>
              <a:rPr lang="ru-RU" sz="2000" b="1" dirty="0"/>
              <a:t> – рептилии, первыми попытавшиеся подняться в воздух. Вслед за ними формируются птерозавры, которые уже могли задерживаться в полёте.</a:t>
            </a:r>
          </a:p>
        </p:txBody>
      </p:sp>
    </p:spTree>
    <p:extLst>
      <p:ext uri="{BB962C8B-B14F-4D97-AF65-F5344CB8AC3E}">
        <p14:creationId xmlns:p14="http://schemas.microsoft.com/office/powerpoint/2010/main" val="479132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576" y="404664"/>
            <a:ext cx="7993864" cy="936104"/>
          </a:xfrm>
        </p:spPr>
        <p:txBody>
          <a:bodyPr>
            <a:normAutofit/>
          </a:bodyPr>
          <a:lstStyle/>
          <a:p>
            <a:r>
              <a:rPr lang="ru-RU" sz="3200" b="1" dirty="0"/>
              <a:t>Подразделяется мезозойская эра 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5324" y="1580318"/>
            <a:ext cx="5284975" cy="1919297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триасовый – 252-201 млн. лет назад;.</a:t>
            </a:r>
          </a:p>
          <a:p>
            <a:r>
              <a:rPr lang="ru-RU" b="1" dirty="0"/>
              <a:t>юрский – 201-145 млн. лет назад;</a:t>
            </a:r>
          </a:p>
          <a:p>
            <a:r>
              <a:rPr lang="ru-RU" b="1" dirty="0"/>
              <a:t>меловой – 145-66 млн. лет назад.</a:t>
            </a:r>
          </a:p>
          <a:p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84784"/>
            <a:ext cx="2736304" cy="2016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 descr="https://avatars.mds.yandex.net/get-turbo/2933853/rthf10c323baebf1e602c3cfa7ae6def1e8/max_g480_c12_r4x3_pd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95149"/>
            <a:ext cx="2809288" cy="2106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147" y="3739165"/>
            <a:ext cx="3253943" cy="19903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921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59723"/>
            <a:ext cx="4680520" cy="1080120"/>
          </a:xfrm>
        </p:spPr>
        <p:txBody>
          <a:bodyPr>
            <a:normAutofit/>
          </a:bodyPr>
          <a:lstStyle/>
          <a:p>
            <a:r>
              <a:rPr lang="ru-RU" sz="3200" b="1" u="sng" dirty="0"/>
              <a:t>Триасовый период</a:t>
            </a:r>
            <a:r>
              <a:rPr lang="ru-RU" sz="3200" b="1" dirty="0"/>
              <a:t>-голосеменные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996952"/>
            <a:ext cx="8064896" cy="3384376"/>
          </a:xfrm>
        </p:spPr>
        <p:txBody>
          <a:bodyPr>
            <a:normAutofit/>
          </a:bodyPr>
          <a:lstStyle/>
          <a:p>
            <a:r>
              <a:rPr lang="ru-RU" b="1" dirty="0"/>
              <a:t>На суше получают широкое распространение голосеменные растения. Повсеместно встречались папоротники, водоросли, псилофиты. Это связано было с тем, что появился новый способ оплодотворения, не связанный с водой, а формирование семени дало возможность зародышам растений длительно выживать в неблагоприятных 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908138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701" y="260648"/>
            <a:ext cx="8280920" cy="1368152"/>
          </a:xfrm>
        </p:spPr>
        <p:txBody>
          <a:bodyPr>
            <a:normAutofit/>
          </a:bodyPr>
          <a:lstStyle/>
          <a:p>
            <a:r>
              <a:rPr lang="ru-RU" sz="2800" b="1" dirty="0"/>
              <a:t>Название самого знаменитого периода мезозойской эры — юрского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8397775" cy="2016224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2000" dirty="0"/>
              <a:t>— произошло от горного массива Юра, расположенного на территории Швейцарии и Франции.  Это </a:t>
            </a:r>
            <a:r>
              <a:rPr lang="ru-RU" sz="2000" b="1" dirty="0"/>
              <a:t>эпоха расцвета пресмыкающихся</a:t>
            </a:r>
            <a:r>
              <a:rPr lang="ru-RU" sz="2000" dirty="0"/>
              <a:t>, господствовавших на суше, в воде и воздухе.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05" b="16572"/>
          <a:stretch/>
        </p:blipFill>
        <p:spPr bwMode="auto">
          <a:xfrm>
            <a:off x="2411760" y="3450096"/>
            <a:ext cx="5328592" cy="23729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311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48880" cy="1503040"/>
          </a:xfrm>
        </p:spPr>
        <p:txBody>
          <a:bodyPr>
            <a:noAutofit/>
          </a:bodyPr>
          <a:lstStyle/>
          <a:p>
            <a:r>
              <a:rPr lang="ru-RU" sz="2800" b="1" dirty="0"/>
              <a:t>Юра или </a:t>
            </a:r>
            <a:r>
              <a:rPr lang="ru-RU" sz="2800" b="1" u="sng" dirty="0"/>
              <a:t>юрский период — второй период </a:t>
            </a:r>
            <a:r>
              <a:rPr lang="ru-RU" sz="2800" b="1" dirty="0"/>
              <a:t>мезозойской эры. Продолжался на протяжении 56 миллионов лет.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92896"/>
            <a:ext cx="5400601" cy="410445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Жаркие погодные условия содействовали росту папоротниковидных древесных растений и саговников.</a:t>
            </a:r>
          </a:p>
          <a:p>
            <a:r>
              <a:rPr lang="ru-RU" dirty="0"/>
              <a:t>Голосеменные растения, такие как хвойные деревья, развили пыльцу, которая с помощью ветра распределяется на большие расстояния и опыляет женские шишки.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818" y="2334148"/>
            <a:ext cx="3277646" cy="14548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5470818" y="3789040"/>
            <a:ext cx="3302208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Живые (слева) и окаменевшие (справа) листья дерева </a:t>
            </a:r>
            <a:r>
              <a:rPr kumimoji="0" lang="ru-RU" altLang="ru-RU" sz="1800" b="1" u="none" strike="noStrike" kern="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</a:rPr>
              <a:t>гинкго</a:t>
            </a:r>
          </a:p>
        </p:txBody>
      </p:sp>
    </p:spTree>
    <p:extLst>
      <p:ext uri="{BB962C8B-B14F-4D97-AF65-F5344CB8AC3E}">
        <p14:creationId xmlns:p14="http://schemas.microsoft.com/office/powerpoint/2010/main" val="1772031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1757362"/>
          </a:xfrm>
        </p:spPr>
        <p:txBody>
          <a:bodyPr/>
          <a:lstStyle/>
          <a:p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+mj-lt"/>
                <a:cs typeface="Times New Roman" pitchFamily="18" charset="0"/>
              </a:rPr>
              <a:t>В юрском периоде </a:t>
            </a:r>
            <a:r>
              <a:rPr lang="ru-RU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появляются различные виды насекомых и </a:t>
            </a:r>
            <a:r>
              <a:rPr lang="ru-RU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первоптица</a:t>
            </a:r>
            <a:r>
              <a:rPr lang="ru-RU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— </a:t>
            </a:r>
            <a:r>
              <a:rPr lang="ru-RU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археоптерикс.</a:t>
            </a:r>
            <a:r>
              <a:rPr lang="ru-RU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 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0" t="5357" r="578" b="7796"/>
          <a:stretch/>
        </p:blipFill>
        <p:spPr bwMode="auto">
          <a:xfrm>
            <a:off x="3275856" y="2780928"/>
            <a:ext cx="3402122" cy="20549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4539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97145"/>
            <a:ext cx="4608512" cy="459209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Одним из наиболее характерных представителей динозавров был гигантский </a:t>
            </a:r>
            <a:r>
              <a:rPr lang="ru-RU" b="1" dirty="0">
                <a:solidFill>
                  <a:schemeClr val="tx1"/>
                </a:solidFill>
                <a:cs typeface="Times New Roman" pitchFamily="18" charset="0"/>
              </a:rPr>
              <a:t>брахиозавр</a:t>
            </a:r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. </a:t>
            </a:r>
          </a:p>
          <a:p>
            <a:r>
              <a:rPr lang="ru-RU" dirty="0">
                <a:solidFill>
                  <a:schemeClr val="tx1"/>
                </a:solidFill>
                <a:cs typeface="Times New Roman" pitchFamily="18" charset="0"/>
              </a:rPr>
              <a:t>Он достигал длины 30 м, веса 50 т, имел маленькую голову, длинный хвост и шею.</a:t>
            </a:r>
          </a:p>
          <a:p>
            <a:endParaRPr lang="ru-RU" dirty="0"/>
          </a:p>
        </p:txBody>
      </p:sp>
      <p:pic>
        <p:nvPicPr>
          <p:cNvPr id="4" name="Рисунок 3" descr="347145-brachiosauru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8024" y="980728"/>
            <a:ext cx="3562186" cy="52565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37505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235</TotalTime>
  <Words>917</Words>
  <Application>Microsoft Office PowerPoint</Application>
  <PresentationFormat>Экран (4:3)</PresentationFormat>
  <Paragraphs>105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Century Gothic</vt:lpstr>
      <vt:lpstr>Helvetica Neue</vt:lpstr>
      <vt:lpstr>Times New Roman</vt:lpstr>
      <vt:lpstr>Wingdings 2</vt:lpstr>
      <vt:lpstr>Остин</vt:lpstr>
      <vt:lpstr>Развитие жизни  в мезозое и кайнозое</vt:lpstr>
      <vt:lpstr>  Мезозойская эра — это эра средней жизни. </vt:lpstr>
      <vt:lpstr>Ароморфозы мезозоя– появление млекопитающих и динозавров. </vt:lpstr>
      <vt:lpstr>Подразделяется мезозойская эра на</vt:lpstr>
      <vt:lpstr>Триасовый период-голосеменные</vt:lpstr>
      <vt:lpstr>Название самого знаменитого периода мезозойской эры — юрского </vt:lpstr>
      <vt:lpstr>Юра или юрский период — второй период мезозойской эры. Продолжался на протяжении 56 миллионов лет.</vt:lpstr>
      <vt:lpstr>Презентация PowerPoint</vt:lpstr>
      <vt:lpstr>Презентация PowerPoint</vt:lpstr>
      <vt:lpstr>Начало мезозойской эры — триасовый и юрский периоды — были временами расцвета и господства пресмыкающихся</vt:lpstr>
      <vt:lpstr>Меловой период</vt:lpstr>
      <vt:lpstr>К концу мезозоя в меловом периоде от голосеменных произошли покрытосеменные, что связано с новым ароморфозом — появлением цветка. </vt:lpstr>
      <vt:lpstr>Господству покрытосеменных растений на планете помогло появление у их предшественников:</vt:lpstr>
      <vt:lpstr>Ароморфозы мезозоя способствовали появлению млекопитающих</vt:lpstr>
      <vt:lpstr>Что послужило причиной массовому вымиранию видов в меловой период?</vt:lpstr>
      <vt:lpstr>Кайнозойская эра — это новая жизнь, похожая на современность. </vt:lpstr>
      <vt:lpstr>Четвертичный (Антропогеновый). Длится и сейчас.</vt:lpstr>
      <vt:lpstr>Предки человека появились: </vt:lpstr>
      <vt:lpstr>Характерной чертой мезозоя является господство:</vt:lpstr>
      <vt:lpstr>Укажите ароморфозы пресмыкающихся, позволившие им достигнуть расцвета:</vt:lpstr>
      <vt:lpstr>Домашнее задание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жизни  в мезозое и кайнозое</dc:title>
  <dc:creator>ASUS</dc:creator>
  <cp:lastModifiedBy>MBOU SHISOO</cp:lastModifiedBy>
  <cp:revision>17</cp:revision>
  <dcterms:created xsi:type="dcterms:W3CDTF">2021-04-07T13:48:44Z</dcterms:created>
  <dcterms:modified xsi:type="dcterms:W3CDTF">2021-04-08T04:11:33Z</dcterms:modified>
</cp:coreProperties>
</file>