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8" r:id="rId2"/>
    <p:sldId id="263" r:id="rId3"/>
    <p:sldId id="264" r:id="rId4"/>
    <p:sldId id="265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03B6C-F6EF-4F6B-A954-22F88D5B984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212D3-110A-4EF4-A87A-79B78E79D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611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3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8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8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3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30/62832/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70" y="-6729"/>
            <a:ext cx="9161940" cy="687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145116"/>
            <a:ext cx="78292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</a:rPr>
              <a:t>              Урок русского языка</a:t>
            </a:r>
          </a:p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latin typeface="Times New Roman"/>
                <a:ea typeface="Times New Roman"/>
              </a:rPr>
              <a:t>                       1 класс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</a:rPr>
              <a:t>«Правописание безударных гласных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effectLst/>
                <a:latin typeface="Times New Roman"/>
                <a:ea typeface="Times New Roman"/>
              </a:rPr>
              <a:t>                                      в корне слова»</a:t>
            </a:r>
          </a:p>
          <a:p>
            <a:pPr algn="just">
              <a:spcAft>
                <a:spcPts val="0"/>
              </a:spcAft>
            </a:pPr>
            <a:endParaRPr lang="ru-RU" sz="32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latin typeface="Times New Roman"/>
                <a:ea typeface="Times New Roman"/>
              </a:rPr>
              <a:t>                         ГБОУ СОШ № 3 </a:t>
            </a:r>
            <a:r>
              <a:rPr lang="ru-RU" sz="3200" dirty="0" err="1" smtClean="0">
                <a:latin typeface="Times New Roman"/>
                <a:ea typeface="Times New Roman"/>
              </a:rPr>
              <a:t>им.А.Невского</a:t>
            </a:r>
            <a:endParaRPr lang="ru-RU" sz="3200" dirty="0" smtClean="0"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3200" dirty="0">
                <a:effectLst/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effectLst/>
                <a:latin typeface="Times New Roman"/>
                <a:ea typeface="Times New Roman"/>
              </a:rPr>
              <a:t>            учитель  Моисеева С.О.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6" name="Picture 4" descr="http://pristor.ru/wp-content/uploads/2017/01/%D0%9A%D0%B0%D1%80%D1%82%D0%B8%D0%BD%D0%BA%D0%B8-%D0%BB%D0%B8%D1%81-%D0%B4%D0%BB%D1%8F-%D0%B4%D0%B5%D1%82%D0%B5%D0%B9-%D0%BB%D0%B8%D1%81%D0%B0-%D0%BA%D0%B0%D1%80%D1%82%D0%B8%D0%BD%D0%BA%D0%B8-%D0%B4%D0%BB%D1%8F-%D0%B4%D0%B5%D1%82%D0%B5%D0%B9-%D1%81%D0%BC%D0%BE%D1%82%D1%80%D0%B5%D1%82%D1%8C-%D0%B1%D0%B5%D1%81%D0%BF%D0%BB%D0%B0%D1%82%D0%BD%D0%BE-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1915" y="4196804"/>
            <a:ext cx="1736874" cy="173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826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" y="-3175"/>
            <a:ext cx="91567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32658"/>
            <a:ext cx="7560840" cy="626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AutoShape 12"/>
          <p:cNvSpPr>
            <a:spLocks noChangeArrowheads="1"/>
          </p:cNvSpPr>
          <p:nvPr/>
        </p:nvSpPr>
        <p:spPr bwMode="auto">
          <a:xfrm>
            <a:off x="1185750" y="952597"/>
            <a:ext cx="846750" cy="952593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а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2370003" y="1713660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я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080498" y="1523817"/>
            <a:ext cx="846750" cy="952593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э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5927250" y="2476407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е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523253" y="2857778"/>
            <a:ext cx="846749" cy="952593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у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370003" y="3429000"/>
            <a:ext cx="846749" cy="952593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ю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1317167" y="4962894"/>
            <a:ext cx="846750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и</a:t>
            </a: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2709005" y="5334187"/>
            <a:ext cx="846750" cy="952593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ы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4063503" y="5524037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о</a:t>
            </a: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5249253" y="5524037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ё</a:t>
            </a:r>
          </a:p>
        </p:txBody>
      </p:sp>
    </p:spTree>
    <p:extLst>
      <p:ext uri="{BB962C8B-B14F-4D97-AF65-F5344CB8AC3E}">
        <p14:creationId xmlns:p14="http://schemas.microsoft.com/office/powerpoint/2010/main" val="90236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34948"/>
            <a:ext cx="91567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26" y="150819"/>
            <a:ext cx="7721364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9"/>
          <p:cNvSpPr>
            <a:spLocks noChangeArrowheads="1"/>
          </p:cNvSpPr>
          <p:nvPr/>
        </p:nvSpPr>
        <p:spPr bwMode="auto">
          <a:xfrm>
            <a:off x="770587" y="-119285"/>
            <a:ext cx="4571254" cy="2476408"/>
          </a:xfrm>
          <a:prstGeom prst="cloudCallout">
            <a:avLst>
              <a:gd name="adj1" fmla="val -18634"/>
              <a:gd name="adj2" fmla="val 133713"/>
            </a:avLst>
          </a:prstGeom>
          <a:solidFill>
            <a:srgbClr val="23B8D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422629" y="5524036"/>
            <a:ext cx="845256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а</a:t>
            </a:r>
          </a:p>
        </p:txBody>
      </p:sp>
      <p:sp>
        <p:nvSpPr>
          <p:cNvPr id="5" name="AutoShape 12"/>
          <p:cNvSpPr>
            <a:spLocks noChangeArrowheads="1"/>
          </p:cNvSpPr>
          <p:nvPr/>
        </p:nvSpPr>
        <p:spPr bwMode="auto">
          <a:xfrm>
            <a:off x="1185750" y="5524036"/>
            <a:ext cx="846750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я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032498" y="5524036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у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2879250" y="5524036"/>
            <a:ext cx="846750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ю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3724506" y="5524036"/>
            <a:ext cx="846750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о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604108" y="5524036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ё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418003" y="5524036"/>
            <a:ext cx="846750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ы</a:t>
            </a: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6264755" y="5524036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и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7111502" y="5524036"/>
            <a:ext cx="846750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smtClean="0">
                <a:solidFill>
                  <a:srgbClr val="DC2300"/>
                </a:solidFill>
                <a:latin typeface="Arial" pitchFamily="34" charset="0"/>
              </a:rPr>
              <a:t>э</a:t>
            </a: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7958254" y="5524036"/>
            <a:ext cx="846749" cy="952594"/>
          </a:xfrm>
          <a:prstGeom prst="bevel">
            <a:avLst>
              <a:gd name="adj" fmla="val 12500"/>
            </a:avLst>
          </a:prstGeom>
          <a:solidFill>
            <a:srgbClr val="DDB057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87480" rIns="90000" bIns="45000" anchor="ctr"/>
          <a:lstStyle/>
          <a:p>
            <a:pPr algn="ctr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 smtClean="0">
                <a:solidFill>
                  <a:srgbClr val="DC2300"/>
                </a:solidFill>
                <a:latin typeface="Arial" pitchFamily="34" charset="0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84518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5278E-6 3.73346E-6 L 0.04981 -0.7305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2" y="-365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952E-6 3.73346E-6 L 0.03675 -0.6413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9" y="-32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5156E-6 3.73346E-6 L -0.12021 -0.7748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10" y="-387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45991E-7 3.73346E-6 L -0.25886 -0.8081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51" y="-40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7769E-6 3.73346E-6 L -0.41662 -0.6413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9" y="-320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-3175"/>
            <a:ext cx="915670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997887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800" lvl="0" indent="-323850" defTabSz="431800" fontAlgn="base" hangingPunct="0">
              <a:spcBef>
                <a:spcPts val="950"/>
              </a:spcBef>
              <a:spcAft>
                <a:spcPct val="0"/>
              </a:spcAft>
              <a:buClr>
                <a:srgbClr val="90C226"/>
              </a:buClr>
              <a:buSzPct val="45000"/>
              <a:buFont typeface="Wingdings 3" pitchFamily="18" charset="2"/>
              <a:buChar char="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altLang="ru-RU" sz="4800" b="1" i="1" dirty="0">
                <a:solidFill>
                  <a:srgbClr val="FF0000"/>
                </a:solidFill>
                <a:latin typeface="Trebuchet MS"/>
              </a:rPr>
              <a:t>Если буква гласная вызвала сомнение -</a:t>
            </a:r>
            <a:br>
              <a:rPr lang="ru-RU" altLang="ru-RU" sz="4800" b="1" i="1" dirty="0">
                <a:solidFill>
                  <a:srgbClr val="FF0000"/>
                </a:solidFill>
                <a:latin typeface="Trebuchet MS"/>
              </a:rPr>
            </a:br>
            <a:r>
              <a:rPr lang="ru-RU" altLang="ru-RU" sz="4800" b="1" i="1" dirty="0" smtClean="0">
                <a:solidFill>
                  <a:srgbClr val="FF0000"/>
                </a:solidFill>
                <a:latin typeface="Trebuchet MS"/>
              </a:rPr>
              <a:t>ты </a:t>
            </a:r>
            <a:r>
              <a:rPr lang="ru-RU" altLang="ru-RU" sz="4800" b="1" i="1" dirty="0">
                <a:solidFill>
                  <a:srgbClr val="FF0000"/>
                </a:solidFill>
                <a:latin typeface="Trebuchet MS"/>
              </a:rPr>
              <a:t>её немедленно ставь под ударение.</a:t>
            </a:r>
          </a:p>
        </p:txBody>
      </p:sp>
    </p:spTree>
    <p:extLst>
      <p:ext uri="{BB962C8B-B14F-4D97-AF65-F5344CB8AC3E}">
        <p14:creationId xmlns:p14="http://schemas.microsoft.com/office/powerpoint/2010/main" val="301002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30/62832/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70" y="-6729"/>
            <a:ext cx="9161940" cy="687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4809" y="1764465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Живёт в </a:t>
            </a:r>
            <a:r>
              <a:rPr lang="ru-RU" sz="3600" dirty="0" err="1" smtClean="0">
                <a:latin typeface="Times New Roman"/>
                <a:ea typeface="Times New Roman"/>
              </a:rPr>
              <a:t>л</a:t>
            </a:r>
            <a:r>
              <a:rPr lang="ru-RU" sz="3600" b="1" dirty="0" err="1" smtClean="0">
                <a:latin typeface="Times New Roman"/>
                <a:ea typeface="Times New Roman"/>
              </a:rPr>
              <a:t>__</a:t>
            </a:r>
            <a:r>
              <a:rPr lang="ru-RU" sz="3600" dirty="0" err="1" smtClean="0">
                <a:latin typeface="Times New Roman"/>
                <a:ea typeface="Times New Roman"/>
              </a:rPr>
              <a:t>су</a:t>
            </a:r>
            <a:r>
              <a:rPr lang="ru-RU" sz="3600" dirty="0" smtClean="0">
                <a:latin typeface="Times New Roman"/>
                <a:ea typeface="Times New Roman"/>
              </a:rPr>
              <a:t> л</a:t>
            </a:r>
            <a:r>
              <a:rPr lang="ru-RU" sz="3600" b="1" dirty="0" smtClean="0">
                <a:latin typeface="Times New Roman"/>
                <a:ea typeface="Times New Roman"/>
              </a:rPr>
              <a:t>__</a:t>
            </a:r>
            <a:r>
              <a:rPr lang="ru-RU" sz="3600" dirty="0" err="1" smtClean="0">
                <a:latin typeface="Times New Roman"/>
                <a:ea typeface="Times New Roman"/>
              </a:rPr>
              <a:t>са</a:t>
            </a:r>
            <a:r>
              <a:rPr lang="ru-RU" sz="3600" dirty="0">
                <a:latin typeface="Times New Roman"/>
                <a:ea typeface="Times New Roman"/>
              </a:rPr>
              <a:t>. Летит за мёдом </a:t>
            </a:r>
            <a:r>
              <a:rPr lang="ru-RU" sz="3600" dirty="0" err="1" smtClean="0">
                <a:latin typeface="Times New Roman"/>
                <a:ea typeface="Times New Roman"/>
              </a:rPr>
              <a:t>пч</a:t>
            </a:r>
            <a:r>
              <a:rPr lang="ru-RU" sz="3600" b="1" dirty="0" smtClean="0">
                <a:latin typeface="Times New Roman"/>
                <a:ea typeface="Times New Roman"/>
              </a:rPr>
              <a:t>__</a:t>
            </a:r>
            <a:r>
              <a:rPr lang="ru-RU" sz="3600" dirty="0" smtClean="0">
                <a:latin typeface="Times New Roman"/>
                <a:ea typeface="Times New Roman"/>
              </a:rPr>
              <a:t>ла</a:t>
            </a:r>
            <a:r>
              <a:rPr lang="ru-RU" sz="3600" dirty="0">
                <a:latin typeface="Times New Roman"/>
                <a:ea typeface="Times New Roman"/>
              </a:rPr>
              <a:t>. </a:t>
            </a:r>
            <a:r>
              <a:rPr lang="ru-RU" sz="3600" dirty="0" smtClean="0">
                <a:latin typeface="Times New Roman"/>
                <a:ea typeface="Times New Roman"/>
              </a:rPr>
              <a:t>С</a:t>
            </a:r>
            <a:r>
              <a:rPr lang="ru-RU" sz="3600" b="1" dirty="0" smtClean="0">
                <a:latin typeface="Times New Roman"/>
                <a:ea typeface="Times New Roman"/>
              </a:rPr>
              <a:t>__</a:t>
            </a:r>
            <a:r>
              <a:rPr lang="ru-RU" sz="3600" dirty="0" err="1" smtClean="0">
                <a:latin typeface="Times New Roman"/>
                <a:ea typeface="Times New Roman"/>
              </a:rPr>
              <a:t>стра</a:t>
            </a: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dirty="0">
                <a:latin typeface="Times New Roman"/>
                <a:ea typeface="Times New Roman"/>
              </a:rPr>
              <a:t>несёт </a:t>
            </a:r>
            <a:r>
              <a:rPr lang="ru-RU" sz="3600" dirty="0" smtClean="0">
                <a:latin typeface="Times New Roman"/>
                <a:ea typeface="Times New Roman"/>
              </a:rPr>
              <a:t>в</a:t>
            </a:r>
            <a:r>
              <a:rPr lang="ru-RU" sz="3600" b="1" dirty="0" smtClean="0">
                <a:latin typeface="Times New Roman"/>
                <a:ea typeface="Times New Roman"/>
              </a:rPr>
              <a:t>__</a:t>
            </a:r>
            <a:r>
              <a:rPr lang="ru-RU" sz="3600" dirty="0" err="1" smtClean="0">
                <a:latin typeface="Times New Roman"/>
                <a:ea typeface="Times New Roman"/>
              </a:rPr>
              <a:t>дро</a:t>
            </a:r>
            <a:r>
              <a:rPr lang="ru-RU" sz="3600" dirty="0" smtClean="0">
                <a:latin typeface="Times New Roman"/>
                <a:ea typeface="Times New Roman"/>
              </a:rPr>
              <a:t> в</a:t>
            </a:r>
            <a:r>
              <a:rPr lang="ru-RU" sz="3600" b="1" dirty="0" smtClean="0">
                <a:latin typeface="Times New Roman"/>
                <a:ea typeface="Times New Roman"/>
              </a:rPr>
              <a:t>__</a:t>
            </a:r>
            <a:r>
              <a:rPr lang="ru-RU" sz="3600" dirty="0" err="1" smtClean="0">
                <a:latin typeface="Times New Roman"/>
                <a:ea typeface="Times New Roman"/>
              </a:rPr>
              <a:t>ды</a:t>
            </a:r>
            <a:r>
              <a:rPr lang="ru-RU" sz="3600" dirty="0">
                <a:latin typeface="Times New Roman"/>
                <a:ea typeface="Times New Roman"/>
              </a:rPr>
              <a:t>.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51620" y="2812146"/>
            <a:ext cx="6840760" cy="2502757"/>
            <a:chOff x="1151620" y="2812146"/>
            <a:chExt cx="6840760" cy="250275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51620" y="3560577"/>
              <a:ext cx="684076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ru-RU" sz="3600" dirty="0" smtClean="0">
                  <a:latin typeface="Times New Roman"/>
                  <a:ea typeface="Times New Roman"/>
                </a:rPr>
                <a:t>Л</a:t>
              </a:r>
              <a:r>
                <a:rPr lang="ru-RU" sz="3600" u="sng" dirty="0" smtClean="0">
                  <a:latin typeface="Times New Roman"/>
                  <a:ea typeface="Times New Roman"/>
                </a:rPr>
                <a:t>е</a:t>
              </a:r>
              <a:r>
                <a:rPr lang="ru-RU" sz="3600" dirty="0" smtClean="0">
                  <a:latin typeface="Times New Roman"/>
                  <a:ea typeface="Times New Roman"/>
                </a:rPr>
                <a:t>су – лес, лиса- лис,  </a:t>
              </a:r>
            </a:p>
            <a:p>
              <a:pPr algn="just">
                <a:spcAft>
                  <a:spcPts val="0"/>
                </a:spcAft>
              </a:pPr>
              <a:r>
                <a:rPr lang="ru-RU" sz="3600" dirty="0" smtClean="0">
                  <a:latin typeface="Times New Roman"/>
                  <a:ea typeface="Times New Roman"/>
                </a:rPr>
                <a:t>пчела- пчёлка, сестра- сёстры, ведро-вёдра, воды- водный</a:t>
              </a:r>
              <a:endParaRPr lang="ru-RU" sz="3600" dirty="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2046478" y="3518791"/>
              <a:ext cx="216024" cy="22846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Дуга 6"/>
            <p:cNvSpPr/>
            <p:nvPr/>
          </p:nvSpPr>
          <p:spPr>
            <a:xfrm rot="7955727">
              <a:off x="1393038" y="2657595"/>
              <a:ext cx="1522903" cy="1832006"/>
            </a:xfrm>
            <a:prstGeom prst="arc">
              <a:avLst>
                <a:gd name="adj1" fmla="val 16200000"/>
                <a:gd name="adj2" fmla="val 2143693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5188" y="4007521"/>
            <a:ext cx="3238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501" y="4007521"/>
            <a:ext cx="3238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778" y="3457050"/>
            <a:ext cx="3238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2096" y="4586907"/>
            <a:ext cx="3238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3438" y="4619964"/>
            <a:ext cx="32385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778" y="5273354"/>
            <a:ext cx="117633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914" y="4650128"/>
            <a:ext cx="117633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740" y="4104946"/>
            <a:ext cx="117633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119" y="4641060"/>
            <a:ext cx="117633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4333" y="5273353"/>
            <a:ext cx="117633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970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30/62832/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70" y="-6729"/>
            <a:ext cx="9161940" cy="687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0490" y="1145116"/>
            <a:ext cx="7303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Леса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гуляла в  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лису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и заметила там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лису.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4" name="Picture 2" descr="http://kela.ru/wp-content/uploads/2013/03/DSC_08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6912767" cy="380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ristor.ru/wp-content/uploads/2017/01/%D0%9A%D0%B0%D1%80%D1%82%D0%B8%D0%BD%D0%BA%D0%B8-%D0%BB%D0%B8%D1%81-%D0%B4%D0%BB%D1%8F-%D0%B4%D0%B5%D1%82%D0%B5%D0%B9-%D0%BB%D0%B8%D1%81%D0%B0-%D0%BA%D0%B0%D1%80%D1%82%D0%B8%D0%BD%D0%BA%D0%B8-%D0%B4%D0%BB%D1%8F-%D0%B4%D0%B5%D1%82%D0%B5%D0%B9-%D1%81%D0%BC%D0%BE%D1%82%D1%80%D0%B5%D1%82%D1%8C-%D0%B1%D0%B5%D1%81%D0%BF%D0%BB%D0%B0%D1%82%D0%BD%D0%BE-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1915" y="4196804"/>
            <a:ext cx="1736874" cy="173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80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30/62832/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970" y="-6729"/>
            <a:ext cx="9161940" cy="6871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pristor.ru/wp-content/uploads/2017/01/%D0%9A%D0%B0%D1%80%D1%82%D0%B8%D0%BD%D0%BA%D0%B8-%D0%BB%D0%B8%D1%81-%D0%B4%D0%BB%D1%8F-%D0%B4%D0%B5%D1%82%D0%B5%D0%B9-%D0%BB%D0%B8%D1%81%D0%B0-%D0%BA%D0%B0%D1%80%D1%82%D0%B8%D0%BD%D0%BA%D0%B8-%D0%B4%D0%BB%D1%8F-%D0%B4%D0%B5%D1%82%D0%B5%D0%B9-%D1%81%D0%BC%D0%BE%D1%82%D1%80%D0%B5%D1%82%D1%8C-%D0%B1%D0%B5%D1%81%D0%BF%D0%BB%D0%B0%D1%82%D0%BD%D0%BE-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061" y="2048074"/>
            <a:ext cx="2758885" cy="315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298" y="2132857"/>
            <a:ext cx="2660328" cy="330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75856" y="1124744"/>
            <a:ext cx="28897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333333"/>
                </a:solidFill>
                <a:latin typeface="Arial"/>
              </a:rPr>
              <a:t>[</a:t>
            </a:r>
            <a:r>
              <a:rPr lang="ru-RU" sz="5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Л’ИСА</a:t>
            </a:r>
            <a:r>
              <a:rPr lang="en-US" sz="5400" dirty="0" smtClean="0">
                <a:solidFill>
                  <a:srgbClr val="333333"/>
                </a:solidFill>
                <a:latin typeface="Arial"/>
              </a:rPr>
              <a:t>]</a:t>
            </a:r>
            <a:r>
              <a:rPr lang="en-US" sz="5400" dirty="0">
                <a:solidFill>
                  <a:srgbClr val="333333"/>
                </a:solidFill>
                <a:latin typeface="Arial"/>
              </a:rPr>
              <a:t> </a:t>
            </a:r>
            <a:endParaRPr lang="ru-RU" sz="5400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475672" y="5199739"/>
            <a:ext cx="2456955" cy="646331"/>
            <a:chOff x="1475668" y="5199732"/>
            <a:chExt cx="2456957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1475668" y="5199732"/>
              <a:ext cx="24569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r>
                <a:rPr lang="ru-RU" sz="3600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са - лисы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2339752" y="5199732"/>
              <a:ext cx="144016" cy="2378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3203848" y="5213432"/>
              <a:ext cx="144016" cy="2378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5127456" y="5184409"/>
            <a:ext cx="2085571" cy="661659"/>
            <a:chOff x="5127453" y="5184403"/>
            <a:chExt cx="2085568" cy="661659"/>
          </a:xfrm>
        </p:grpSpPr>
        <p:sp>
          <p:nvSpPr>
            <p:cNvPr id="7" name="TextBox 6"/>
            <p:cNvSpPr txBox="1"/>
            <p:nvPr/>
          </p:nvSpPr>
          <p:spPr>
            <a:xfrm>
              <a:off x="5127453" y="5199731"/>
              <a:ext cx="20855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</a:t>
              </a:r>
              <a:r>
                <a:rPr lang="ru-RU" sz="3600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са - лес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031188" y="5184403"/>
              <a:ext cx="144016" cy="2378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143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109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modified xsi:type="dcterms:W3CDTF">2021-04-08T20:26:00Z</dcterms:modified>
</cp:coreProperties>
</file>