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9" r:id="rId1"/>
  </p:sldMasterIdLst>
  <p:notesMasterIdLst>
    <p:notesMasterId r:id="rId19"/>
  </p:notesMasterIdLst>
  <p:sldIdLst>
    <p:sldId id="256" r:id="rId2"/>
    <p:sldId id="257" r:id="rId3"/>
    <p:sldId id="258" r:id="rId4"/>
    <p:sldId id="263" r:id="rId5"/>
    <p:sldId id="264" r:id="rId6"/>
    <p:sldId id="265" r:id="rId7"/>
    <p:sldId id="266" r:id="rId8"/>
    <p:sldId id="267" r:id="rId9"/>
    <p:sldId id="268" r:id="rId10"/>
    <p:sldId id="269" r:id="rId11"/>
    <p:sldId id="272" r:id="rId12"/>
    <p:sldId id="273" r:id="rId13"/>
    <p:sldId id="277" r:id="rId14"/>
    <p:sldId id="274" r:id="rId15"/>
    <p:sldId id="278" r:id="rId16"/>
    <p:sldId id="276" r:id="rId17"/>
    <p:sldId id="270" r:id="rId18"/>
  </p:sldIdLst>
  <p:sldSz cx="12192000" cy="6858000"/>
  <p:notesSz cx="6858000" cy="9144000"/>
  <p:defaultTextStyle>
    <a:defPPr>
      <a:defRPr lang="ko-KR"/>
    </a:defPPr>
    <a:lvl1pPr marL="0" indent="0" algn="l" defTabSz="914400">
      <a:buNone/>
      <a:defRPr lang="ko-KR" sz="1800" baseline="0" smtClean="0">
        <a:solidFill>
          <a:srgbClr val="000000"/>
        </a:solidFill>
        <a:latin typeface="±¼¸²"/>
        <a:ea typeface="±¼¸²"/>
      </a:defRPr>
    </a:lvl1pPr>
    <a:lvl2pPr marL="457200" lvl="1" indent="0" defTabSz="914400">
      <a:defRPr lang="ko-KR" smtClean="0"/>
    </a:lvl2pPr>
    <a:lvl3pPr marL="914400" lvl="2" indent="0" defTabSz="914400">
      <a:defRPr lang="ko-KR" smtClean="0"/>
    </a:lvl3pPr>
    <a:lvl4pPr marL="1371600" lvl="3" indent="0" defTabSz="914400">
      <a:defRPr lang="ko-KR" smtClean="0"/>
    </a:lvl4pPr>
    <a:lvl5pPr marL="1828800" lvl="4" indent="0" defTabSz="914400">
      <a:defRPr lang="ko-KR" smtClean="0"/>
    </a:lvl5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703" autoAdjust="0"/>
  </p:normalViewPr>
  <p:slideViewPr>
    <p:cSldViewPr snapToObjects="1">
      <p:cViewPr varScale="1">
        <p:scale>
          <a:sx n="80" d="100"/>
          <a:sy n="80" d="100"/>
        </p:scale>
        <p:origin x="-96" y="-64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685D39-A3DD-448F-82CA-557E09F454A6}" type="datetimeFigureOut">
              <a:rPr lang="ru-RU" smtClean="0"/>
              <a:t>19.04.2018</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78231E-6DFA-4765-93B4-D390EF7ADFE9}" type="slidenum">
              <a:rPr lang="ru-RU" smtClean="0"/>
              <a:t>‹#›</a:t>
            </a:fld>
            <a:endParaRPr lang="ru-RU"/>
          </a:p>
        </p:txBody>
      </p:sp>
    </p:spTree>
    <p:extLst>
      <p:ext uri="{BB962C8B-B14F-4D97-AF65-F5344CB8AC3E}">
        <p14:creationId xmlns:p14="http://schemas.microsoft.com/office/powerpoint/2010/main" val="2260398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609600" y="3699804"/>
            <a:ext cx="110744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609600" y="1433732"/>
            <a:ext cx="110744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951501"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6278099" y="3550126"/>
            <a:ext cx="39624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6053797" y="3526302"/>
            <a:ext cx="6096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16" name="Номер слайда 15"/>
          <p:cNvSpPr>
            <a:spLocks noGrp="1"/>
          </p:cNvSpPr>
          <p:nvPr>
            <p:ph type="sldNum" sz="quarter" idx="11"/>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17" name="Нижний колонтитул 16"/>
          <p:cNvSpPr>
            <a:spLocks noGrp="1"/>
          </p:cNvSpPr>
          <p:nvPr>
            <p:ph type="ftr" sz="quarter" idx="12"/>
          </p:nvPr>
        </p:nvSpPr>
        <p:spPr/>
        <p:txBody>
          <a:bodyPr/>
          <a:lstStyle/>
          <a:p>
            <a:pPr marL="0" indent="0" algn="ctr" defTabSz="914400" eaLnBrk="0" fontAlgn="auto">
              <a:lnSpc>
                <a:spcPct val="100000"/>
              </a:lnSpc>
              <a:spcBef>
                <a:spcPts val="0"/>
              </a:spcBef>
              <a:spcAft>
                <a:spcPts val="0"/>
              </a:spcAft>
              <a:buFontTx/>
              <a:buNone/>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5" name="Нижний колонтитул 4"/>
          <p:cNvSpPr>
            <a:spLocks noGrp="1"/>
          </p:cNvSpPr>
          <p:nvPr>
            <p:ph type="ftr" sz="quarter" idx="11"/>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6" name="Номер слайда 5"/>
          <p:cNvSpPr>
            <a:spLocks noGrp="1"/>
          </p:cNvSpPr>
          <p:nvPr>
            <p:ph type="sldNum" sz="quarter" idx="12"/>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5" name="Нижний колонтитул 4"/>
          <p:cNvSpPr>
            <a:spLocks noGrp="1"/>
          </p:cNvSpPr>
          <p:nvPr>
            <p:ph type="ftr" sz="quarter" idx="11"/>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6" name="Номер слайда 5"/>
          <p:cNvSpPr>
            <a:spLocks noGrp="1"/>
          </p:cNvSpPr>
          <p:nvPr>
            <p:ph type="sldNum" sz="quarter" idx="12"/>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609600" y="1524000"/>
            <a:ext cx="109728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15" name="Номер слайда 14"/>
          <p:cNvSpPr>
            <a:spLocks noGrp="1"/>
          </p:cNvSpPr>
          <p:nvPr>
            <p:ph type="sldNum" sz="quarter" idx="15"/>
          </p:nvPr>
        </p:nvSpPr>
        <p:spPr/>
        <p:txBody>
          <a:bodyPr/>
          <a:lstStyle>
            <a:lvl1pPr algn="ctr">
              <a:defRPr/>
            </a:lvl1p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16" name="Нижний колонтитул 15"/>
          <p:cNvSpPr>
            <a:spLocks noGrp="1"/>
          </p:cNvSpPr>
          <p:nvPr>
            <p:ph type="ftr" sz="quarter" idx="16"/>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5" name="Нижний колонтитул 4"/>
          <p:cNvSpPr>
            <a:spLocks noGrp="1"/>
          </p:cNvSpPr>
          <p:nvPr>
            <p:ph type="ftr" sz="quarter" idx="11"/>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6" name="Номер слайда 5"/>
          <p:cNvSpPr>
            <a:spLocks noGrp="1"/>
          </p:cNvSpPr>
          <p:nvPr>
            <p:ph type="sldNum" sz="quarter" idx="12"/>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2" name="Заголовок 1"/>
          <p:cNvSpPr>
            <a:spLocks noGrp="1"/>
          </p:cNvSpPr>
          <p:nvPr>
            <p:ph type="title"/>
          </p:nvPr>
        </p:nvSpPr>
        <p:spPr>
          <a:xfrm>
            <a:off x="914400" y="3505200"/>
            <a:ext cx="105664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4958864"/>
            <a:ext cx="105664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914400" y="4916993"/>
            <a:ext cx="105664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6" name="Нижний колонтитул 5"/>
          <p:cNvSpPr>
            <a:spLocks noGrp="1"/>
          </p:cNvSpPr>
          <p:nvPr>
            <p:ph type="ftr" sz="quarter" idx="11"/>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7" name="Номер слайда 6"/>
          <p:cNvSpPr>
            <a:spLocks noGrp="1"/>
          </p:cNvSpPr>
          <p:nvPr>
            <p:ph type="sldNum" sz="quarter" idx="12"/>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609600" y="1524000"/>
            <a:ext cx="5413248"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6197600" y="1524000"/>
            <a:ext cx="5413248"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8" name="Нижний колонтитул 7"/>
          <p:cNvSpPr>
            <a:spLocks noGrp="1"/>
          </p:cNvSpPr>
          <p:nvPr>
            <p:ph type="ftr" sz="quarter" idx="11"/>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7" name="Дата 6"/>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3" name="Текст 2"/>
          <p:cNvSpPr>
            <a:spLocks noGrp="1"/>
          </p:cNvSpPr>
          <p:nvPr>
            <p:ph type="body" idx="1"/>
          </p:nvPr>
        </p:nvSpPr>
        <p:spPr>
          <a:xfrm>
            <a:off x="609600" y="1399593"/>
            <a:ext cx="5386917"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609600" y="2201896"/>
            <a:ext cx="53848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6199717" y="2201896"/>
            <a:ext cx="53848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609600" y="155448"/>
            <a:ext cx="109728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6197600" y="1399593"/>
            <a:ext cx="5386917"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750593"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6339840" y="2180219"/>
            <a:ext cx="499872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4" name="Нижний колонтитул 3"/>
          <p:cNvSpPr>
            <a:spLocks noGrp="1"/>
          </p:cNvSpPr>
          <p:nvPr>
            <p:ph type="ftr" sz="quarter" idx="11"/>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5" name="Номер слайда 4"/>
          <p:cNvSpPr>
            <a:spLocks noGrp="1"/>
          </p:cNvSpPr>
          <p:nvPr>
            <p:ph type="sldNum" sz="quarter" idx="12"/>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3" name="Нижний колонтитул 2"/>
          <p:cNvSpPr>
            <a:spLocks noGrp="1"/>
          </p:cNvSpPr>
          <p:nvPr>
            <p:ph type="ftr" sz="quarter" idx="11"/>
          </p:nvPr>
        </p:nvSpPr>
        <p:spPr/>
        <p:txBody>
          <a:bodyPr/>
          <a:lstStyle/>
          <a:p>
            <a:pPr marL="0" indent="0" algn="ctr" defTabSz="914400" eaLnBrk="0" fontAlgn="auto">
              <a:lnSpc>
                <a:spcPct val="100000"/>
              </a:lnSpc>
              <a:spcBef>
                <a:spcPts val="0"/>
              </a:spcBef>
              <a:spcAft>
                <a:spcPts val="0"/>
              </a:spcAft>
              <a:buFontTx/>
              <a:buNone/>
            </a:pPr>
            <a:endParaRPr lang="ru-RU"/>
          </a:p>
        </p:txBody>
      </p:sp>
      <p:sp>
        <p:nvSpPr>
          <p:cNvPr id="4" name="Номер слайда 3"/>
          <p:cNvSpPr>
            <a:spLocks noGrp="1"/>
          </p:cNvSpPr>
          <p:nvPr>
            <p:ph type="sldNum" sz="quarter" idx="12"/>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609600" y="457200"/>
            <a:ext cx="83312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9042400" y="1600200"/>
            <a:ext cx="2645664"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9042400" y="457200"/>
            <a:ext cx="26416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9" name="Номер слайда 8"/>
          <p:cNvSpPr>
            <a:spLocks noGrp="1"/>
          </p:cNvSpPr>
          <p:nvPr>
            <p:ph type="sldNum" sz="quarter" idx="15"/>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10" name="Нижний колонтитул 9"/>
          <p:cNvSpPr>
            <a:spLocks noGrp="1"/>
          </p:cNvSpPr>
          <p:nvPr>
            <p:ph type="ftr" sz="quarter" idx="16"/>
          </p:nvPr>
        </p:nvSpPr>
        <p:spPr/>
        <p:txBody>
          <a:bodyPr/>
          <a:lstStyle/>
          <a:p>
            <a:pPr marL="0" indent="0" algn="ctr" defTabSz="914400" eaLnBrk="0" fontAlgn="auto">
              <a:lnSpc>
                <a:spcPct val="100000"/>
              </a:lnSpc>
              <a:spcBef>
                <a:spcPts val="0"/>
              </a:spcBef>
              <a:spcAft>
                <a:spcPts val="0"/>
              </a:spcAft>
              <a:buFontTx/>
              <a:buNone/>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9200" y="457200"/>
            <a:ext cx="2743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609600" y="457200"/>
            <a:ext cx="80264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8839200" y="1600200"/>
            <a:ext cx="27432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9" name="Номер слайда 8"/>
          <p:cNvSpPr>
            <a:spLocks noGrp="1"/>
          </p:cNvSpPr>
          <p:nvPr>
            <p:ph type="sldNum" sz="quarter" idx="11"/>
          </p:nvPr>
        </p:nvSpPr>
        <p:spPr/>
        <p:txBody>
          <a:body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10" name="Нижний колонтитул 9"/>
          <p:cNvSpPr>
            <a:spLocks noGrp="1"/>
          </p:cNvSpPr>
          <p:nvPr>
            <p:ph type="ftr" sz="quarter" idx="12"/>
          </p:nvPr>
        </p:nvSpPr>
        <p:spPr/>
        <p:txBody>
          <a:bodyPr/>
          <a:lstStyle/>
          <a:p>
            <a:pPr marL="0" indent="0" algn="ctr" defTabSz="914400" eaLnBrk="0" fontAlgn="auto">
              <a:lnSpc>
                <a:spcPct val="100000"/>
              </a:lnSpc>
              <a:spcBef>
                <a:spcPts val="0"/>
              </a:spcBef>
              <a:spcAft>
                <a:spcPts val="0"/>
              </a:spcAft>
              <a:buFontTx/>
              <a:buNone/>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609600" y="1447800"/>
            <a:ext cx="109728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7721600" y="6203667"/>
            <a:ext cx="3454400" cy="384048"/>
          </a:xfrm>
          <a:prstGeom prst="rect">
            <a:avLst/>
          </a:prstGeom>
        </p:spPr>
        <p:txBody>
          <a:bodyPr vert="horz" anchor="ctr" anchorCtr="0"/>
          <a:lstStyle>
            <a:lvl1pPr algn="l" eaLnBrk="1" latinLnBrk="0" hangingPunct="1">
              <a:defRPr kumimoji="0" sz="1200">
                <a:solidFill>
                  <a:schemeClr val="tx2"/>
                </a:solidFill>
              </a:defRPr>
            </a:lvl1pPr>
          </a:lstStyle>
          <a:p>
            <a:pPr marL="0" indent="0" algn="l" defTabSz="914400" eaLnBrk="0" fontAlgn="auto">
              <a:lnSpc>
                <a:spcPct val="100000"/>
              </a:lnSpc>
              <a:spcBef>
                <a:spcPts val="0"/>
              </a:spcBef>
              <a:spcAft>
                <a:spcPts val="0"/>
              </a:spcAft>
              <a:buFontTx/>
              <a:buNone/>
            </a:pPr>
            <a:fld id="{B9320F77-B9A0-41C5-862A-B4B631284C64}" type="datetime1">
              <a:rPr lang="ko-KR" altLang="en-US" sz="1200" b="0" cap="none" smtClean="0">
                <a:solidFill>
                  <a:schemeClr val="tx1">
                    <a:tint val="75000"/>
                  </a:schemeClr>
                </a:solidFill>
                <a:latin typeface="맑은 고딕" charset="0"/>
                <a:ea typeface="맑은 고딕" charset="0"/>
              </a:rPr>
              <a:t>2018-04-19</a:t>
            </a:fld>
            <a:endParaRPr lang="ko-KR" altLang="en-US" sz="1200" b="0" cap="none" dirty="0" smtClean="0">
              <a:solidFill>
                <a:schemeClr val="tx1">
                  <a:tint val="75000"/>
                </a:schemeClr>
              </a:solidFill>
              <a:latin typeface="맑은 고딕" charset="0"/>
              <a:ea typeface="맑은 고딕" charset="0"/>
            </a:endParaRPr>
          </a:p>
        </p:txBody>
      </p:sp>
      <p:sp>
        <p:nvSpPr>
          <p:cNvPr id="10" name="Нижний колонтитул 9"/>
          <p:cNvSpPr>
            <a:spLocks noGrp="1"/>
          </p:cNvSpPr>
          <p:nvPr>
            <p:ph type="ftr" sz="quarter" idx="3"/>
          </p:nvPr>
        </p:nvSpPr>
        <p:spPr>
          <a:xfrm>
            <a:off x="2844800" y="6203667"/>
            <a:ext cx="4775200" cy="384048"/>
          </a:xfrm>
          <a:prstGeom prst="rect">
            <a:avLst/>
          </a:prstGeom>
        </p:spPr>
        <p:txBody>
          <a:bodyPr vert="horz" anchor="ctr" anchorCtr="0"/>
          <a:lstStyle>
            <a:lvl1pPr algn="r" eaLnBrk="1" latinLnBrk="0" hangingPunct="1">
              <a:defRPr kumimoji="0" sz="1200">
                <a:solidFill>
                  <a:schemeClr val="tx2"/>
                </a:solidFill>
              </a:defRPr>
            </a:lvl1pPr>
          </a:lstStyle>
          <a:p>
            <a:pPr marL="0" indent="0" algn="ctr" defTabSz="914400" eaLnBrk="0" fontAlgn="auto">
              <a:lnSpc>
                <a:spcPct val="100000"/>
              </a:lnSpc>
              <a:spcBef>
                <a:spcPts val="0"/>
              </a:spcBef>
              <a:spcAft>
                <a:spcPts val="0"/>
              </a:spcAft>
              <a:buFontTx/>
              <a:buNone/>
            </a:pPr>
            <a:endParaRPr lang="ru-RU"/>
          </a:p>
        </p:txBody>
      </p:sp>
      <p:sp>
        <p:nvSpPr>
          <p:cNvPr id="22" name="Номер слайда 21"/>
          <p:cNvSpPr>
            <a:spLocks noGrp="1"/>
          </p:cNvSpPr>
          <p:nvPr>
            <p:ph type="sldNum" sz="quarter" idx="4"/>
          </p:nvPr>
        </p:nvSpPr>
        <p:spPr>
          <a:xfrm>
            <a:off x="11214100" y="6181531"/>
            <a:ext cx="8128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marL="0" indent="0" algn="r" defTabSz="914400" eaLnBrk="0" fontAlgn="auto">
              <a:lnSpc>
                <a:spcPct val="100000"/>
              </a:lnSpc>
              <a:spcBef>
                <a:spcPts val="0"/>
              </a:spcBef>
              <a:spcAft>
                <a:spcPts val="0"/>
              </a:spcAft>
              <a:buFontTx/>
              <a:buNone/>
            </a:pPr>
            <a:fld id="{B9320F77-B9A0-41C5-862A-B4B631284C64}" type="slidenum">
              <a:rPr lang="en-US" altLang="ko-KR" sz="1200" b="0" cap="none" smtClean="0">
                <a:solidFill>
                  <a:schemeClr val="tx1">
                    <a:tint val="75000"/>
                  </a:schemeClr>
                </a:solidFill>
                <a:latin typeface="맑은 고딕" charset="0"/>
                <a:ea typeface="맑은 고딕" charset="0"/>
              </a:rPr>
              <a:t>‹#›</a:t>
            </a:fld>
            <a:endParaRPr lang="en-US" altLang="ko-KR" sz="1200" b="0" cap="none" dirty="0" smtClean="0">
              <a:solidFill>
                <a:schemeClr val="tx1">
                  <a:tint val="75000"/>
                </a:schemeClr>
              </a:solidFill>
              <a:latin typeface="맑은 고딕" charset="0"/>
              <a:ea typeface="맑은 고딕" charset="0"/>
            </a:endParaRPr>
          </a:p>
        </p:txBody>
      </p:sp>
      <p:sp>
        <p:nvSpPr>
          <p:cNvPr id="5" name="Заголовок 4"/>
          <p:cNvSpPr>
            <a:spLocks noGrp="1"/>
          </p:cNvSpPr>
          <p:nvPr>
            <p:ph type="title"/>
          </p:nvPr>
        </p:nvSpPr>
        <p:spPr>
          <a:xfrm>
            <a:off x="609600" y="152400"/>
            <a:ext cx="109728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www.w-shakespeare.ru/library/nikolaev-shekspir-enciklopediya495.html" TargetMode="External"/><Relationship Id="rId2" Type="http://schemas.openxmlformats.org/officeDocument/2006/relationships/hyperlink" Target="http://fb.ru/article/252784/shekspirovskiy-vopros-tayna-lichnosti-geniy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txBox="1">
            <a:spLocks noGrp="1"/>
          </p:cNvSpPr>
          <p:nvPr>
            <p:ph type="subTitle" idx="1"/>
          </p:nvPr>
        </p:nvSpPr>
        <p:spPr>
          <a:xfrm>
            <a:off x="3831591" y="3782060"/>
            <a:ext cx="7665010" cy="1755775"/>
          </a:xfrm>
          <a:prstGeom prst="rect">
            <a:avLst/>
          </a:prstGeom>
        </p:spPr>
        <p:txBody>
          <a:bodyPr vert="horz" wrap="square" lIns="91440" tIns="45720" rIns="91440" bIns="45720" anchor="t">
            <a:normAutofit fontScale="92500" lnSpcReduction="10000"/>
          </a:bodyPr>
          <a:lstStyle/>
          <a:p>
            <a:pPr marL="0" indent="0" algn="ctr" defTabSz="914400" fontAlgn="auto">
              <a:lnSpc>
                <a:spcPct val="90000"/>
              </a:lnSpc>
              <a:spcBef>
                <a:spcPts val="1000"/>
              </a:spcBef>
              <a:spcAft>
                <a:spcPts val="0"/>
              </a:spcAft>
              <a:buFontTx/>
              <a:buNone/>
            </a:pPr>
            <a:r>
              <a:rPr lang="en-US" altLang="ko-KR" sz="2400" b="0" cap="none" dirty="0" smtClean="0">
                <a:solidFill>
                  <a:srgbClr val="000000"/>
                </a:solidFill>
                <a:latin typeface="Calibri" charset="0"/>
                <a:ea typeface="Calibri" charset="0"/>
              </a:rPr>
              <a:t/>
            </a:r>
            <a:br>
              <a:rPr lang="en-US" altLang="ko-KR" sz="2400" b="0" cap="none" dirty="0" smtClean="0">
                <a:solidFill>
                  <a:srgbClr val="000000"/>
                </a:solidFill>
                <a:latin typeface="Calibri" charset="0"/>
                <a:ea typeface="Calibri" charset="0"/>
              </a:rPr>
            </a:br>
            <a:r>
              <a:rPr lang="en-US" altLang="ko-KR" sz="2400" b="0" cap="none" dirty="0" smtClean="0">
                <a:solidFill>
                  <a:srgbClr val="000000"/>
                </a:solidFill>
                <a:latin typeface="Calibri" charset="0"/>
                <a:ea typeface="Calibri" charset="0"/>
              </a:rPr>
              <a:t/>
            </a:r>
            <a:br>
              <a:rPr lang="en-US" altLang="ko-KR" sz="2400" b="0" cap="none" dirty="0" smtClean="0">
                <a:solidFill>
                  <a:srgbClr val="000000"/>
                </a:solidFill>
                <a:latin typeface="Calibri" charset="0"/>
                <a:ea typeface="Calibri" charset="0"/>
              </a:rPr>
            </a:br>
            <a:r>
              <a:rPr lang="en-US" altLang="ko-KR" sz="2400" b="0" cap="none" dirty="0" smtClean="0">
                <a:solidFill>
                  <a:srgbClr val="000000"/>
                </a:solidFill>
                <a:latin typeface="Calibri" charset="0"/>
                <a:ea typeface="Calibri" charset="0"/>
              </a:rPr>
              <a:t>Шекспир – самый известный из всех никогда не существовавших людей </a:t>
            </a:r>
            <a:br>
              <a:rPr lang="en-US" altLang="ko-KR" sz="2400" b="0" cap="none" dirty="0" smtClean="0">
                <a:solidFill>
                  <a:srgbClr val="000000"/>
                </a:solidFill>
                <a:latin typeface="Calibri" charset="0"/>
                <a:ea typeface="Calibri" charset="0"/>
              </a:rPr>
            </a:br>
            <a:r>
              <a:rPr lang="en-US" altLang="ko-KR" sz="2400" b="0" cap="none" dirty="0" smtClean="0">
                <a:solidFill>
                  <a:srgbClr val="000000"/>
                </a:solidFill>
                <a:latin typeface="Calibri" charset="0"/>
                <a:ea typeface="Calibri" charset="0"/>
              </a:rPr>
              <a:t/>
            </a:r>
            <a:br>
              <a:rPr lang="en-US" altLang="ko-KR" sz="2400" b="0" cap="none" dirty="0" smtClean="0">
                <a:solidFill>
                  <a:srgbClr val="000000"/>
                </a:solidFill>
                <a:latin typeface="Calibri" charset="0"/>
                <a:ea typeface="Calibri" charset="0"/>
              </a:rPr>
            </a:br>
            <a:r>
              <a:rPr lang="en-US" altLang="ko-KR" sz="2400" b="0" cap="none" dirty="0" smtClean="0">
                <a:solidFill>
                  <a:srgbClr val="000000"/>
                </a:solidFill>
                <a:latin typeface="Calibri" charset="0"/>
                <a:ea typeface="Calibri" charset="0"/>
              </a:rPr>
              <a:t>М. Твен </a:t>
            </a:r>
            <a:endParaRPr lang="ko-KR" altLang="en-US" sz="2400" b="0" cap="none" dirty="0" smtClean="0">
              <a:solidFill>
                <a:schemeClr val="tx1"/>
              </a:solidFill>
              <a:latin typeface="Calibri" charset="0"/>
              <a:ea typeface="Calibri" charset="0"/>
            </a:endParaRPr>
          </a:p>
        </p:txBody>
      </p:sp>
      <p:sp>
        <p:nvSpPr>
          <p:cNvPr id="2" name="Текст 1"/>
          <p:cNvSpPr txBox="1">
            <a:spLocks noGrp="1"/>
          </p:cNvSpPr>
          <p:nvPr>
            <p:ph type="ctrTitle"/>
          </p:nvPr>
        </p:nvSpPr>
        <p:spPr>
          <a:xfrm>
            <a:off x="4943872" y="1484784"/>
            <a:ext cx="6048672" cy="1381606"/>
          </a:xfrm>
          <a:prstGeom prst="rect">
            <a:avLst/>
          </a:prstGeom>
        </p:spPr>
        <p:txBody>
          <a:bodyPr vert="horz" wrap="square" lIns="91440" tIns="45720" rIns="91440" bIns="45720" anchor="b">
            <a:normAutofit fontScale="90000"/>
          </a:bodyPr>
          <a:lstStyle/>
          <a:p>
            <a:pPr marL="0" indent="0" algn="ctr" defTabSz="508000" fontAlgn="auto">
              <a:lnSpc>
                <a:spcPct val="100000"/>
              </a:lnSpc>
              <a:spcBef>
                <a:spcPts val="0"/>
              </a:spcBef>
              <a:spcAft>
                <a:spcPts val="0"/>
              </a:spcAft>
              <a:buFontTx/>
              <a:buNone/>
            </a:pPr>
            <a:r>
              <a:rPr lang="ru-RU" altLang="ko-KR" sz="4400" b="0" cap="none" dirty="0" smtClean="0">
                <a:solidFill>
                  <a:schemeClr val="tx1"/>
                </a:solidFill>
                <a:latin typeface="Times New Roman" charset="0"/>
                <a:ea typeface="Times New Roman" charset="0"/>
              </a:rPr>
              <a:t>УИЛЬЯМ ШЕКСПИР: Гений или обманщик?</a:t>
            </a:r>
            <a:endParaRPr lang="ko-KR" altLang="en-US" sz="4400" b="0" cap="none" dirty="0" smtClean="0">
              <a:solidFill>
                <a:schemeClr val="tx1"/>
              </a:solidFill>
              <a:latin typeface="Times New Roman" charset="0"/>
              <a:ea typeface="Times New Roman" charset="0"/>
            </a:endParaRPr>
          </a:p>
        </p:txBody>
      </p:sp>
      <p:pic>
        <p:nvPicPr>
          <p:cNvPr id="4" name="Picture 1" descr="C:/Users/HOME/AppData/Roaming/PolarisOffice/ETemp/2996_6591112/fImage483887141.jpeg"/>
          <p:cNvPicPr>
            <a:picLocks noChangeAspect="1"/>
          </p:cNvPicPr>
          <p:nvPr/>
        </p:nvPicPr>
        <p:blipFill rotWithShape="1">
          <a:blip r:embed="rId2">
            <a:extLst>
              <a:ext uri="{28A0092B-C50C-407E-A947-70E740481C1C}">
                <a14:useLocalDpi xmlns:a14="http://schemas.microsoft.com/office/drawing/2010/main" val="0"/>
              </a:ext>
            </a:extLst>
          </a:blip>
          <a:stretch>
            <a:fillRect/>
          </a:stretch>
        </p:blipFill>
        <p:spPr>
          <a:xfrm>
            <a:off x="714375" y="1364615"/>
            <a:ext cx="3602355" cy="430276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prstGeom prst="rect">
            <a:avLst/>
          </a:prstGeom>
        </p:spPr>
        <p:txBody>
          <a:bodyPr vert="horz" wrap="square" lIns="91440" tIns="45720" rIns="91440" bIns="45720" anchor="t">
            <a:normAutofit/>
          </a:bodyPr>
          <a:lstStyle/>
          <a:p>
            <a:pPr marL="0" indent="0">
              <a:lnSpc>
                <a:spcPct val="90000"/>
              </a:lnSpc>
              <a:spcBef>
                <a:spcPts val="1000"/>
              </a:spcBef>
              <a:buNone/>
            </a:pPr>
            <a:r>
              <a:rPr lang="ru-RU" altLang="ko-KR" sz="2800" b="0" cap="none" dirty="0" smtClean="0">
                <a:latin typeface="Calibri" charset="0"/>
                <a:ea typeface="Calibri" charset="0"/>
              </a:rPr>
              <a:t/>
            </a:r>
            <a:br>
              <a:rPr lang="ru-RU" altLang="ko-KR" sz="2800" b="0" cap="none" dirty="0" smtClean="0">
                <a:latin typeface="Calibri" charset="0"/>
                <a:ea typeface="Calibri" charset="0"/>
              </a:rPr>
            </a:br>
            <a:r>
              <a:rPr lang="ru-RU" altLang="ko-KR" sz="2800" b="0" cap="none" dirty="0" smtClean="0">
                <a:latin typeface="Calibri" charset="0"/>
                <a:ea typeface="Calibri" charset="0"/>
              </a:rPr>
              <a:t>Естественно, возникает вопрос – кто же скрывался под именем Шекспира, простоватого и почти неграмотного  человека? И зачем ему надо было прятатьс</a:t>
            </a:r>
            <a:r>
              <a:rPr lang="ru-RU" altLang="ko-KR" dirty="0" smtClean="0">
                <a:latin typeface="Calibri" charset="0"/>
                <a:ea typeface="Calibri" charset="0"/>
              </a:rPr>
              <a:t>я под чужим именем, скрывая собственное лицо? </a:t>
            </a:r>
            <a:endParaRPr lang="ko-KR" altLang="en-US" sz="2800" b="0" cap="none" dirty="0" smtClean="0">
              <a:latin typeface="Calibri" charset="0"/>
              <a:ea typeface="Calibri"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fontScale="90000"/>
          </a:bodyPr>
          <a:lstStyle/>
          <a:p>
            <a:pPr marL="0" indent="0" algn="ctr" defTabSz="914400" eaLnBrk="0" fontAlgn="auto" latinLnBrk="0">
              <a:lnSpc>
                <a:spcPct val="100000"/>
              </a:lnSpc>
              <a:spcBef>
                <a:spcPts val="0"/>
              </a:spcBef>
              <a:spcAft>
                <a:spcPts val="0"/>
              </a:spcAft>
              <a:buFontTx/>
              <a:buNone/>
            </a:pPr>
            <a:r>
              <a:rPr lang="ru-RU" altLang="ko-KR" dirty="0" smtClean="0">
                <a:solidFill>
                  <a:schemeClr val="tx1"/>
                </a:solidFill>
                <a:latin typeface="Calibri Light" charset="0"/>
                <a:ea typeface="Calibri Light" charset="0"/>
              </a:rPr>
              <a:t/>
            </a:r>
            <a:br>
              <a:rPr lang="ru-RU" altLang="ko-KR" dirty="0" smtClean="0">
                <a:solidFill>
                  <a:schemeClr val="tx1"/>
                </a:solidFill>
                <a:latin typeface="Calibri Light" charset="0"/>
                <a:ea typeface="Calibri Light" charset="0"/>
              </a:rPr>
            </a:br>
            <a:r>
              <a:rPr lang="ru-RU" altLang="ko-KR" dirty="0" smtClean="0">
                <a:solidFill>
                  <a:schemeClr val="tx1"/>
                </a:solidFill>
                <a:latin typeface="Calibri Light" charset="0"/>
                <a:ea typeface="Calibri Light" charset="0"/>
              </a:rPr>
              <a:t>Кто же настоящий автор?</a:t>
            </a:r>
            <a:br>
              <a:rPr lang="ru-RU" altLang="ko-KR" dirty="0" smtClean="0">
                <a:solidFill>
                  <a:schemeClr val="tx1"/>
                </a:solidFill>
                <a:latin typeface="Calibri Light" charset="0"/>
                <a:ea typeface="Calibri Light" charset="0"/>
              </a:rPr>
            </a:br>
            <a:endParaRPr lang="ko-KR" altLang="en-US" sz="4400" b="0" cap="none" dirty="0" smtClean="0">
              <a:solidFill>
                <a:schemeClr val="tx1"/>
              </a:solidFill>
              <a:latin typeface="Calibri Light" charset="0"/>
              <a:ea typeface="Calibri Light"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327058" y="1268760"/>
            <a:ext cx="6881510" cy="4680520"/>
          </a:xfrm>
        </p:spPr>
        <p:txBody>
          <a:bodyPr>
            <a:normAutofit/>
          </a:bodyPr>
          <a:lstStyle/>
          <a:p>
            <a:r>
              <a:rPr lang="ru-RU" sz="2400" dirty="0"/>
              <a:t>Многие исследователи считают, что это был философ </a:t>
            </a:r>
            <a:r>
              <a:rPr lang="ru-RU" sz="2400" dirty="0" err="1"/>
              <a:t>Фрэнсис</a:t>
            </a:r>
            <a:r>
              <a:rPr lang="ru-RU" sz="2400" dirty="0"/>
              <a:t> Бэкон, получивший прекрасное образование и обладавший прекрасным литературным слогом. Однако, как мы уже писали, словарь Бэкона при этом был в два раза меньше, чем у Шекспира, и его собственные произведения «не дотягивают» по уровню до шекспировских.</a:t>
            </a:r>
          </a:p>
        </p:txBody>
      </p:sp>
      <p:sp>
        <p:nvSpPr>
          <p:cNvPr id="2" name="Заголовок 1"/>
          <p:cNvSpPr>
            <a:spLocks noGrp="1"/>
          </p:cNvSpPr>
          <p:nvPr>
            <p:ph type="ctrTitle"/>
          </p:nvPr>
        </p:nvSpPr>
        <p:spPr>
          <a:xfrm>
            <a:off x="-240704" y="620689"/>
            <a:ext cx="12817424" cy="648071"/>
          </a:xfrm>
        </p:spPr>
        <p:txBody>
          <a:bodyPr>
            <a:noAutofit/>
          </a:bodyPr>
          <a:lstStyle/>
          <a:p>
            <a:r>
              <a:rPr lang="ru-RU" sz="4000" dirty="0" smtClean="0">
                <a:solidFill>
                  <a:schemeClr val="tx1"/>
                </a:solidFill>
              </a:rPr>
              <a:t>Версия первая :</a:t>
            </a:r>
            <a:r>
              <a:rPr lang="ru-RU" sz="4000" dirty="0" err="1" smtClean="0">
                <a:solidFill>
                  <a:schemeClr val="tx1"/>
                </a:solidFill>
              </a:rPr>
              <a:t>Фрэнсис</a:t>
            </a:r>
            <a:r>
              <a:rPr lang="ru-RU" sz="4000" dirty="0" smtClean="0">
                <a:solidFill>
                  <a:schemeClr val="tx1"/>
                </a:solidFill>
              </a:rPr>
              <a:t> Бэкон</a:t>
            </a:r>
            <a:endParaRPr lang="ru-RU" sz="4000" dirty="0">
              <a:solidFill>
                <a:schemeClr val="tx1"/>
              </a:solidFill>
            </a:endParaRPr>
          </a:p>
        </p:txBody>
      </p:sp>
      <p:pic>
        <p:nvPicPr>
          <p:cNvPr id="1026" name="Picture 2" descr="C:\Users\Вячеслав\Desktop\1200px-Francis_Bacon,_Viscount_St_Alban_from_NPG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5400" y="1493897"/>
            <a:ext cx="3550209" cy="4428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5902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83832" y="1555761"/>
            <a:ext cx="7200800" cy="4669953"/>
          </a:xfrm>
        </p:spPr>
        <p:txBody>
          <a:bodyPr/>
          <a:lstStyle/>
          <a:p>
            <a:r>
              <a:rPr lang="ru-RU" dirty="0"/>
              <a:t>Сын сапожника, родившийся в один год с Шекспиром и сумевший закончить Кембридж лишь благодаря щедрости архиепископа Кентерберийского, Кристофер </a:t>
            </a:r>
            <a:r>
              <a:rPr lang="ru-RU" dirty="0" err="1" smtClean="0"/>
              <a:t>Марло</a:t>
            </a:r>
            <a:r>
              <a:rPr lang="ru-RU" dirty="0"/>
              <a:t> оказался чуть ли не единственным кандидатом в Шекспиры неблагородного </a:t>
            </a:r>
            <a:r>
              <a:rPr lang="ru-RU" dirty="0" smtClean="0"/>
              <a:t>происхождения.</a:t>
            </a:r>
            <a:br>
              <a:rPr lang="ru-RU" dirty="0" smtClean="0"/>
            </a:br>
            <a:endParaRPr lang="ru-RU" dirty="0"/>
          </a:p>
        </p:txBody>
      </p:sp>
      <p:sp>
        <p:nvSpPr>
          <p:cNvPr id="2" name="Заголовок 1"/>
          <p:cNvSpPr>
            <a:spLocks noGrp="1"/>
          </p:cNvSpPr>
          <p:nvPr>
            <p:ph type="ctrTitle"/>
          </p:nvPr>
        </p:nvSpPr>
        <p:spPr>
          <a:xfrm>
            <a:off x="914400" y="689601"/>
            <a:ext cx="10363835" cy="866160"/>
          </a:xfrm>
        </p:spPr>
        <p:txBody>
          <a:bodyPr>
            <a:normAutofit/>
          </a:bodyPr>
          <a:lstStyle/>
          <a:p>
            <a:r>
              <a:rPr lang="ru-RU" dirty="0" smtClean="0"/>
              <a:t>Версия вторая: Кристофер </a:t>
            </a:r>
            <a:r>
              <a:rPr lang="ru-RU" dirty="0" err="1" smtClean="0"/>
              <a:t>Марло</a:t>
            </a:r>
            <a:endParaRPr lang="ru-RU" dirty="0"/>
          </a:p>
        </p:txBody>
      </p:sp>
      <p:pic>
        <p:nvPicPr>
          <p:cNvPr id="2050" name="Picture 2" descr="C:\Users\Вячеслав\Desktop\Christopher_Marlow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408" y="1544162"/>
            <a:ext cx="3692573" cy="4681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217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flipV="1">
            <a:off x="983432" y="-1899592"/>
            <a:ext cx="6956152" cy="216024"/>
          </a:xfrm>
        </p:spPr>
        <p:txBody>
          <a:bodyPr/>
          <a:lstStyle/>
          <a:p>
            <a:endParaRPr lang="ru-RU" dirty="0"/>
          </a:p>
        </p:txBody>
      </p:sp>
      <p:sp>
        <p:nvSpPr>
          <p:cNvPr id="2" name="Подзаголовок 1"/>
          <p:cNvSpPr>
            <a:spLocks noGrp="1"/>
          </p:cNvSpPr>
          <p:nvPr>
            <p:ph type="subTitle" idx="1"/>
          </p:nvPr>
        </p:nvSpPr>
        <p:spPr>
          <a:xfrm>
            <a:off x="191344" y="260647"/>
            <a:ext cx="8712968" cy="6336705"/>
          </a:xfrm>
        </p:spPr>
        <p:txBody>
          <a:bodyPr/>
          <a:lstStyle/>
          <a:p>
            <a:r>
              <a:rPr lang="ru-RU" sz="2000" dirty="0"/>
              <a:t>Впрочем, </a:t>
            </a:r>
            <a:r>
              <a:rPr lang="ru-RU" sz="2000" dirty="0" err="1"/>
              <a:t>Келвин</a:t>
            </a:r>
            <a:r>
              <a:rPr lang="ru-RU" sz="2000" dirty="0"/>
              <a:t> </a:t>
            </a:r>
            <a:r>
              <a:rPr lang="ru-RU" sz="2000" dirty="0" err="1"/>
              <a:t>Хоффман</a:t>
            </a:r>
            <a:r>
              <a:rPr lang="ru-RU" sz="2000" dirty="0"/>
              <a:t> (1906–1986), американский рекламный агент, поэт и драматург, выпустивший в 1955 году книгу «Убийство человека, который был „Шекспиром“», приписал </a:t>
            </a:r>
            <a:r>
              <a:rPr lang="ru-RU" sz="2000" dirty="0" err="1"/>
              <a:t>Марло</a:t>
            </a:r>
            <a:r>
              <a:rPr lang="ru-RU" sz="2000" dirty="0"/>
              <a:t> любовную связь с благородным Томасом </a:t>
            </a:r>
            <a:r>
              <a:rPr lang="ru-RU" sz="2000" dirty="0" err="1"/>
              <a:t>Уолсингемом</a:t>
            </a:r>
            <a:r>
              <a:rPr lang="ru-RU" sz="2000" dirty="0"/>
              <a:t>, покровителем поэтов и младшим братом могущественного сэра </a:t>
            </a:r>
            <a:r>
              <a:rPr lang="ru-RU" sz="2000" dirty="0" err="1"/>
              <a:t>Фрэнсиса</a:t>
            </a:r>
            <a:r>
              <a:rPr lang="ru-RU" sz="2000" dirty="0"/>
              <a:t> </a:t>
            </a:r>
            <a:r>
              <a:rPr lang="ru-RU" sz="2000" dirty="0" err="1"/>
              <a:t>Уолсингема</a:t>
            </a:r>
            <a:r>
              <a:rPr lang="ru-RU" sz="2000" dirty="0"/>
              <a:t>, государственного секретаря и начальника тайной службы при королеве Елизавете. По версии </a:t>
            </a:r>
            <a:r>
              <a:rPr lang="ru-RU" sz="2000" dirty="0" err="1"/>
              <a:t>Хоффмана</a:t>
            </a:r>
            <a:r>
              <a:rPr lang="ru-RU" sz="2000" dirty="0"/>
              <a:t>, именно Томас </a:t>
            </a:r>
            <a:r>
              <a:rPr lang="ru-RU" sz="2000" dirty="0" err="1"/>
              <a:t>Уолсингем</a:t>
            </a:r>
            <a:r>
              <a:rPr lang="ru-RU" sz="2000" dirty="0"/>
              <a:t>, узнав, что </a:t>
            </a:r>
            <a:r>
              <a:rPr lang="ru-RU" sz="2000" dirty="0" err="1"/>
              <a:t>Марло</a:t>
            </a:r>
            <a:r>
              <a:rPr lang="ru-RU" sz="2000" dirty="0"/>
              <a:t> грозит арест по обвинению в атеизме и богохульстве, решил спасти возлюбленного, имитировав его убийство. Соответственно, в трактирной ссоре в </a:t>
            </a:r>
            <a:r>
              <a:rPr lang="ru-RU" sz="2000" dirty="0" err="1"/>
              <a:t>Дептфорде</a:t>
            </a:r>
            <a:r>
              <a:rPr lang="ru-RU" sz="2000" dirty="0"/>
              <a:t> в 1593 году был убит не </a:t>
            </a:r>
            <a:r>
              <a:rPr lang="ru-RU" sz="2000" dirty="0" err="1"/>
              <a:t>Марло</a:t>
            </a:r>
            <a:r>
              <a:rPr lang="ru-RU" sz="2000" dirty="0"/>
              <a:t>, а какой-то бродяга, чей труп выдали за обезображенное тело драматурга (он был убит ударом кинжала в глаз). Сам </a:t>
            </a:r>
            <a:r>
              <a:rPr lang="ru-RU" sz="2000" dirty="0" err="1"/>
              <a:t>Марло</a:t>
            </a:r>
            <a:r>
              <a:rPr lang="ru-RU" sz="2000" dirty="0"/>
              <a:t> под чужим именем спешно отплыл во Францию, скрывался в Италии, но вскоре вернулся в Англию, поселившись уединенно неподалеку от </a:t>
            </a:r>
            <a:r>
              <a:rPr lang="ru-RU" sz="2000" dirty="0" err="1"/>
              <a:t>Скедбери</a:t>
            </a:r>
            <a:r>
              <a:rPr lang="ru-RU" sz="2000" dirty="0"/>
              <a:t> — имения Томаса </a:t>
            </a:r>
            <a:r>
              <a:rPr lang="ru-RU" sz="2000" dirty="0" err="1"/>
              <a:t>Уолсингема</a:t>
            </a:r>
            <a:r>
              <a:rPr lang="ru-RU" sz="2000" dirty="0"/>
              <a:t> в графстве Кент. Там он и сочинял «шекспировские» произведения, передавая рукописи своему покровителю. Тот посылал их сперва переписчику, а потом, для постановки на сцене, лондонскому актеру Уильяму Шекспиру — человеку, начисто лишенному воображения, но верному и молчаливому.</a:t>
            </a:r>
          </a:p>
        </p:txBody>
      </p:sp>
      <p:pic>
        <p:nvPicPr>
          <p:cNvPr id="4098" name="Picture 2" descr="C:\Users\Вячеслав\Desktop\xshekspir.jpg.pagespeed.ic.oGIDIa_hI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76320" y="260647"/>
            <a:ext cx="2900528" cy="3867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89608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359696" y="2014157"/>
            <a:ext cx="8064896" cy="4658643"/>
          </a:xfrm>
        </p:spPr>
        <p:txBody>
          <a:bodyPr/>
          <a:lstStyle/>
          <a:p>
            <a:r>
              <a:rPr lang="ru-RU" dirty="0"/>
              <a:t>Существует еще множество версий о «настоящем Шекспире». Однако, не исключено, что великим поэтом и драматургом была… королева Елизавета Первая, последняя из династии Тюдоров. Обратимся к нескольким фактам.</a:t>
            </a:r>
          </a:p>
        </p:txBody>
      </p:sp>
      <p:sp>
        <p:nvSpPr>
          <p:cNvPr id="2" name="Заголовок 1"/>
          <p:cNvSpPr>
            <a:spLocks noGrp="1"/>
          </p:cNvSpPr>
          <p:nvPr>
            <p:ph type="ctrTitle"/>
          </p:nvPr>
        </p:nvSpPr>
        <p:spPr>
          <a:xfrm>
            <a:off x="914400" y="476672"/>
            <a:ext cx="10363835" cy="1152129"/>
          </a:xfrm>
        </p:spPr>
        <p:txBody>
          <a:bodyPr>
            <a:normAutofit/>
          </a:bodyPr>
          <a:lstStyle/>
          <a:p>
            <a:r>
              <a:rPr lang="ru-RU" dirty="0" smtClean="0"/>
              <a:t>Версия третья: Елизавета </a:t>
            </a:r>
            <a:r>
              <a:rPr lang="en-US" dirty="0" smtClean="0"/>
              <a:t>I</a:t>
            </a:r>
            <a:endParaRPr lang="ru-RU" dirty="0"/>
          </a:p>
        </p:txBody>
      </p:sp>
      <p:pic>
        <p:nvPicPr>
          <p:cNvPr id="3074" name="Picture 2" descr="C:\Users\Вячеслав\Desktop\3962-original.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52" y="1628801"/>
            <a:ext cx="3024336" cy="504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525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447928" y="0"/>
            <a:ext cx="6744072" cy="6858000"/>
          </a:xfrm>
        </p:spPr>
        <p:txBody>
          <a:bodyPr/>
          <a:lstStyle/>
          <a:p>
            <a:endParaRPr lang="ru-RU" dirty="0"/>
          </a:p>
          <a:p>
            <a:r>
              <a:rPr lang="ru-RU" dirty="0"/>
              <a:t>Первый - известно, что она всячески поощряла и опекала театр «Глобус», в котором ставились пьесы Шекспира.</a:t>
            </a:r>
          </a:p>
          <a:p>
            <a:r>
              <a:rPr lang="ru-RU" dirty="0"/>
              <a:t>Второй – Елизавета считалась ребенком-вундеркиндом, уже в раннем детстве она показала большие способности к языкам, знала древнегреческий, итальянский, французский и другие языки. На латыни она читала сочинения древних историков и писала письма пресвященным людям Европы. Ее воспитывали самые лучшие преподаватели из Кембриджа. Естественно, будучи </a:t>
            </a:r>
            <a:r>
              <a:rPr lang="ru-RU" dirty="0" smtClean="0"/>
              <a:t>королевой, она </a:t>
            </a:r>
            <a:r>
              <a:rPr lang="ru-RU" dirty="0"/>
              <a:t>разбиралась в международной и внутренней политике, знала дворцовый этикет и обычаи и многое другое, что недоступно людям некоролевской крови.</a:t>
            </a:r>
          </a:p>
          <a:p>
            <a:endParaRPr lang="ru-RU" dirty="0"/>
          </a:p>
        </p:txBody>
      </p:sp>
      <p:sp>
        <p:nvSpPr>
          <p:cNvPr id="3" name="Заголовок 2"/>
          <p:cNvSpPr>
            <a:spLocks noGrp="1"/>
          </p:cNvSpPr>
          <p:nvPr>
            <p:ph type="ctrTitle"/>
          </p:nvPr>
        </p:nvSpPr>
        <p:spPr>
          <a:xfrm>
            <a:off x="569130" y="-1251520"/>
            <a:ext cx="11074400" cy="72008"/>
          </a:xfrm>
        </p:spPr>
        <p:txBody>
          <a:bodyPr/>
          <a:lstStyle/>
          <a:p>
            <a:endParaRPr lang="ru-RU" dirty="0"/>
          </a:p>
        </p:txBody>
      </p:sp>
      <p:pic>
        <p:nvPicPr>
          <p:cNvPr id="6146" name="Picture 2" descr="C:\Users\Вячеслав\Desktop\ec30cd1448f9e2273d706e09404916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447928"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3548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191344" y="2060848"/>
            <a:ext cx="11881320" cy="4536504"/>
          </a:xfrm>
        </p:spPr>
        <p:txBody>
          <a:bodyPr/>
          <a:lstStyle/>
          <a:p>
            <a:r>
              <a:rPr lang="ru-RU" dirty="0" smtClean="0"/>
              <a:t>Гениальные люди оставляют после себя много вопросов и Вильям Шекспир не оказался </a:t>
            </a:r>
            <a:r>
              <a:rPr lang="ru-RU" dirty="0" err="1" smtClean="0"/>
              <a:t>исключением.Мы</a:t>
            </a:r>
            <a:r>
              <a:rPr lang="ru-RU" dirty="0" smtClean="0"/>
              <a:t> все размышляем над его произведениями и его настоящим </a:t>
            </a:r>
            <a:r>
              <a:rPr lang="ru-RU" dirty="0" err="1" smtClean="0"/>
              <a:t>происхождением.Но</a:t>
            </a:r>
            <a:r>
              <a:rPr lang="ru-RU" dirty="0" smtClean="0"/>
              <a:t> увы, мы не его современники и точных данных нет ни у </a:t>
            </a:r>
            <a:r>
              <a:rPr lang="ru-RU" dirty="0" err="1" smtClean="0"/>
              <a:t>кого.А</a:t>
            </a:r>
            <a:r>
              <a:rPr lang="ru-RU" dirty="0" smtClean="0"/>
              <a:t> значит нам остаётся лишь предполагать был ли Шекспир </a:t>
            </a:r>
            <a:r>
              <a:rPr lang="ru-RU" dirty="0" err="1" smtClean="0"/>
              <a:t>гением,которого</a:t>
            </a:r>
            <a:r>
              <a:rPr lang="ru-RU" dirty="0" smtClean="0"/>
              <a:t> мы все знаем или кто-то из его современников решил выплеснуть свои чувства через призму его имени.</a:t>
            </a:r>
            <a:endParaRPr lang="ru-RU" dirty="0"/>
          </a:p>
        </p:txBody>
      </p:sp>
      <p:sp>
        <p:nvSpPr>
          <p:cNvPr id="3" name="Заголовок 2"/>
          <p:cNvSpPr>
            <a:spLocks noGrp="1"/>
          </p:cNvSpPr>
          <p:nvPr>
            <p:ph type="ctrTitle"/>
          </p:nvPr>
        </p:nvSpPr>
        <p:spPr>
          <a:xfrm>
            <a:off x="479376" y="260648"/>
            <a:ext cx="11074400" cy="1296144"/>
          </a:xfrm>
        </p:spPr>
        <p:txBody>
          <a:bodyPr/>
          <a:lstStyle/>
          <a:p>
            <a:r>
              <a:rPr lang="ru-RU" dirty="0" smtClean="0"/>
              <a:t>Вывод</a:t>
            </a:r>
            <a:endParaRPr lang="ru-RU" dirty="0"/>
          </a:p>
        </p:txBody>
      </p:sp>
    </p:spTree>
    <p:extLst>
      <p:ext uri="{BB962C8B-B14F-4D97-AF65-F5344CB8AC3E}">
        <p14:creationId xmlns:p14="http://schemas.microsoft.com/office/powerpoint/2010/main" val="24812242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prstGeom prst="rect">
            <a:avLst/>
          </a:prstGeom>
        </p:spPr>
        <p:txBody>
          <a:bodyPr vert="horz" wrap="square" lIns="91440" tIns="45720" rIns="91440" bIns="45720" anchor="t">
            <a:normAutofit/>
          </a:bodyPr>
          <a:lstStyle/>
          <a:p>
            <a:pPr marL="254000" indent="-254000" algn="l" defTabSz="914400" fontAlgn="auto">
              <a:lnSpc>
                <a:spcPct val="90000"/>
              </a:lnSpc>
              <a:spcBef>
                <a:spcPts val="1000"/>
              </a:spcBef>
              <a:spcAft>
                <a:spcPts val="0"/>
              </a:spcAft>
              <a:buFont typeface="Wingdings"/>
              <a:buChar char="Ø"/>
            </a:pPr>
            <a:r>
              <a:rPr lang="en-US" altLang="ko-KR" sz="2800" b="0" cap="none" dirty="0" smtClean="0">
                <a:latin typeface="Calibri" charset="0"/>
                <a:ea typeface="Calibri" charset="0"/>
                <a:hlinkClick r:id="rId2"/>
              </a:rPr>
              <a:t>http://fb.ru/article/252784/shekspirovskiy-vopros-tayna-lichnosti-geniya</a:t>
            </a:r>
            <a:endParaRPr lang="ko-KR" altLang="en-US" sz="2800" b="0" cap="none" dirty="0" smtClean="0">
              <a:latin typeface="Calibri" charset="0"/>
              <a:ea typeface="Calibri" charset="0"/>
            </a:endParaRPr>
          </a:p>
          <a:p>
            <a:pPr marL="254000" indent="-254000" algn="l" defTabSz="914400" fontAlgn="auto">
              <a:lnSpc>
                <a:spcPct val="90000"/>
              </a:lnSpc>
              <a:spcBef>
                <a:spcPts val="1000"/>
              </a:spcBef>
              <a:spcAft>
                <a:spcPts val="0"/>
              </a:spcAft>
              <a:buFont typeface="Wingdings"/>
              <a:buChar char="Ø"/>
            </a:pPr>
            <a:r>
              <a:rPr lang="en-US" altLang="ko-KR" sz="2800" b="0" cap="none" dirty="0" smtClean="0">
                <a:latin typeface="Calibri" charset="0"/>
                <a:ea typeface="Calibri" charset="0"/>
              </a:rPr>
              <a:t>https://studfiles.net/preview/5564527/page:13/</a:t>
            </a:r>
            <a:endParaRPr lang="ko-KR" altLang="en-US" sz="2800" b="0" cap="none" dirty="0" smtClean="0">
              <a:latin typeface="Calibri" charset="0"/>
              <a:ea typeface="Calibri" charset="0"/>
            </a:endParaRPr>
          </a:p>
          <a:p>
            <a:pPr marL="254000" indent="-254000" algn="l" defTabSz="914400" fontAlgn="auto">
              <a:lnSpc>
                <a:spcPct val="90000"/>
              </a:lnSpc>
              <a:spcBef>
                <a:spcPts val="1000"/>
              </a:spcBef>
              <a:spcAft>
                <a:spcPts val="0"/>
              </a:spcAft>
              <a:buFont typeface="Wingdings"/>
              <a:buChar char="Ø"/>
            </a:pPr>
            <a:r>
              <a:rPr lang="en-US" altLang="ko-KR" sz="2800" b="0" cap="none" dirty="0" smtClean="0">
                <a:latin typeface="Calibri" charset="0"/>
                <a:ea typeface="Calibri" charset="0"/>
              </a:rPr>
              <a:t>http://raspopin.den-za-dnem.ru</a:t>
            </a:r>
            <a:endParaRPr lang="ko-KR" altLang="en-US" sz="2800" b="0" cap="none" dirty="0" smtClean="0">
              <a:latin typeface="Calibri" charset="0"/>
              <a:ea typeface="Calibri" charset="0"/>
            </a:endParaRPr>
          </a:p>
          <a:p>
            <a:pPr marL="254000" indent="-254000" algn="l" defTabSz="914400" fontAlgn="auto">
              <a:lnSpc>
                <a:spcPct val="90000"/>
              </a:lnSpc>
              <a:spcBef>
                <a:spcPts val="1000"/>
              </a:spcBef>
              <a:spcAft>
                <a:spcPts val="0"/>
              </a:spcAft>
              <a:buFont typeface="Wingdings"/>
              <a:buChar char="Ø"/>
            </a:pPr>
            <a:r>
              <a:rPr lang="en-US" altLang="ko-KR" sz="2800" b="0" cap="none" dirty="0" smtClean="0">
                <a:latin typeface="Calibri" charset="0"/>
                <a:ea typeface="Calibri" charset="0"/>
              </a:rPr>
              <a:t>http://900igr.net/kartinka/muzyka/protivostojanie-muzykalnykh-obrazov-v-odnom-proizvedenii-214452/p.-i.-chajkovskij-u.-shekspir-1840-1893-1564-1616-3.html</a:t>
            </a:r>
            <a:endParaRPr lang="ko-KR" altLang="en-US" sz="2800" b="0" cap="none" dirty="0" smtClean="0">
              <a:latin typeface="Calibri" charset="0"/>
              <a:ea typeface="Calibri" charset="0"/>
            </a:endParaRPr>
          </a:p>
          <a:p>
            <a:pPr marL="254000" indent="-254000">
              <a:lnSpc>
                <a:spcPct val="90000"/>
              </a:lnSpc>
              <a:spcBef>
                <a:spcPts val="1000"/>
              </a:spcBef>
              <a:buFont typeface="Wingdings"/>
              <a:buChar char="Ø"/>
            </a:pPr>
            <a:r>
              <a:rPr lang="en-US" altLang="ko-KR" sz="2800" b="0" cap="none" dirty="0" smtClean="0">
                <a:latin typeface="Calibri" charset="0"/>
                <a:ea typeface="Calibri" charset="0"/>
                <a:hlinkClick r:id="rId3"/>
              </a:rPr>
              <a:t>http://www.w-shakespeare.ru/library/nikolaev-shekspir-enciklopediya495.html</a:t>
            </a:r>
            <a:r>
              <a:rPr lang="ru-RU" altLang="ko-KR" sz="2800" b="0" cap="none" dirty="0" smtClean="0">
                <a:latin typeface="Calibri" charset="0"/>
                <a:ea typeface="Calibri" charset="0"/>
              </a:rPr>
              <a:t/>
            </a:r>
            <a:br>
              <a:rPr lang="ru-RU" altLang="ko-KR" sz="2800" b="0" cap="none" dirty="0" smtClean="0">
                <a:latin typeface="Calibri" charset="0"/>
                <a:ea typeface="Calibri" charset="0"/>
              </a:rPr>
            </a:br>
            <a:r>
              <a:rPr lang="en-US" altLang="ko-KR" sz="2800" dirty="0">
                <a:latin typeface="Calibri" charset="0"/>
                <a:ea typeface="Calibri" charset="0"/>
              </a:rPr>
              <a:t>http://www.chronoton.ru/past/shekspir</a:t>
            </a:r>
            <a:endParaRPr lang="ko-KR" altLang="en-US" sz="2800" b="0" cap="none" dirty="0" smtClean="0">
              <a:latin typeface="Calibri" charset="0"/>
              <a:ea typeface="Calibri"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ctr"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Источники</a:t>
            </a:r>
            <a:endParaRPr lang="ko-KR" altLang="en-US" sz="4400" b="0" cap="none" dirty="0" smtClean="0">
              <a:latin typeface="Calibri Light" charset="0"/>
              <a:ea typeface="Calibri Light"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prstGeom prst="rect">
            <a:avLst/>
          </a:prstGeom>
        </p:spPr>
        <p:txBody>
          <a:bodyPr vert="horz" wrap="square" lIns="91440" tIns="45720" rIns="91440" bIns="45720" anchor="t">
            <a:normAutofit/>
          </a:bodyPr>
          <a:lstStyle/>
          <a:p>
            <a:pPr marL="0" indent="0" algn="l" defTabSz="914400" fontAlgn="auto">
              <a:lnSpc>
                <a:spcPct val="100000"/>
              </a:lnSpc>
              <a:spcBef>
                <a:spcPts val="1000"/>
              </a:spcBef>
              <a:spcAft>
                <a:spcPts val="0"/>
              </a:spcAft>
              <a:buClr>
                <a:srgbClr val="000000"/>
              </a:buClr>
              <a:buFont typeface="Arial"/>
              <a:buChar char="•"/>
            </a:pPr>
            <a:r>
              <a:rPr lang="en-US" altLang="ko-KR" sz="2400" b="0" cap="none" dirty="0" smtClean="0">
                <a:solidFill>
                  <a:srgbClr val="000000"/>
                </a:solidFill>
                <a:latin typeface="Times New Roman" charset="0"/>
                <a:ea typeface="Times New Roman" charset="0"/>
              </a:rPr>
              <a:t>Имя Шекспира, как и имена многих других выдающихся людей, овеяно легендами, преданиями и тайнами. Поклонники таланта Великого Барда стекаются в Страдфорд-на-Эйвоне со всего мира, чтобы поклониться могиле драматурга, посетить дом, где он жил, посмотреть его пьесы в Страдфордском мемориальном театре, в котором ставят только пьесы Шекспира. Множество людей читали и читают солидные биографии Шекспира, в которых, однако, за недостатком источников кое-что приукрашено, кое-что придумано, но не ставится под сомнение вопрос об авторстве произведений, приписываемых Уильяму Шекспиру.</a:t>
            </a:r>
            <a:r>
              <a:rPr lang="en-US" altLang="ko-KR" sz="975" b="0" cap="none" dirty="0" smtClean="0">
                <a:solidFill>
                  <a:srgbClr val="000000"/>
                </a:solidFill>
                <a:latin typeface="-apple-system" charset="0"/>
                <a:ea typeface="-apple-system" charset="0"/>
              </a:rPr>
              <a:t> </a:t>
            </a:r>
            <a:endParaRPr lang="ko-KR" altLang="en-US" sz="1000" b="0" cap="none" dirty="0" smtClean="0">
              <a:latin typeface="Segoe UI" charset="0"/>
              <a:ea typeface="Segoe UI" charset="0"/>
            </a:endParaRPr>
          </a:p>
          <a:p>
            <a:pPr marL="0" indent="0" algn="l" defTabSz="914400" fontAlgn="auto">
              <a:lnSpc>
                <a:spcPct val="90000"/>
              </a:lnSpc>
              <a:spcBef>
                <a:spcPts val="1000"/>
              </a:spcBef>
              <a:spcAft>
                <a:spcPts val="0"/>
              </a:spcAft>
              <a:buNone/>
            </a:pPr>
            <a:endParaRPr lang="ko-KR" altLang="en-US" sz="2800" b="0" cap="none" dirty="0" smtClean="0">
              <a:latin typeface="Calibri" charset="0"/>
              <a:ea typeface="Calibri"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l"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 </a:t>
            </a:r>
            <a:endParaRPr lang="ko-KR" altLang="en-US" sz="4400" b="0" cap="none" dirty="0" smtClean="0">
              <a:latin typeface="Calibri Light" charset="0"/>
              <a:ea typeface="Calibri Light"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xfrm>
            <a:off x="719455" y="608965"/>
            <a:ext cx="5333365" cy="4352290"/>
          </a:xfrm>
          <a:prstGeom prst="rect">
            <a:avLst/>
          </a:prstGeom>
        </p:spPr>
        <p:txBody>
          <a:bodyPr vert="horz" wrap="square" lIns="91440" tIns="45720" rIns="91440" bIns="45720" anchor="t">
            <a:noAutofit/>
          </a:bodyPr>
          <a:lstStyle/>
          <a:p>
            <a:pPr marL="0" indent="0" algn="l" defTabSz="914400" fontAlgn="auto">
              <a:lnSpc>
                <a:spcPct val="100000"/>
              </a:lnSpc>
              <a:spcBef>
                <a:spcPts val="1000"/>
              </a:spcBef>
              <a:spcAft>
                <a:spcPts val="0"/>
              </a:spcAft>
              <a:buClr>
                <a:srgbClr val="000000"/>
              </a:buClr>
              <a:buFont typeface="Arial"/>
              <a:buChar char="•"/>
            </a:pPr>
            <a:r>
              <a:rPr lang="en-US" altLang="ko-KR" sz="2000" b="0" cap="none" dirty="0" smtClean="0">
                <a:solidFill>
                  <a:srgbClr val="000000"/>
                </a:solidFill>
                <a:latin typeface="-apple-system" charset="0"/>
                <a:ea typeface="-apple-system" charset="0"/>
              </a:rPr>
              <a:t> </a:t>
            </a:r>
            <a:r>
              <a:rPr lang="en-US" altLang="ko-KR" sz="2000" b="0" cap="none" dirty="0" smtClean="0">
                <a:solidFill>
                  <a:srgbClr val="000000"/>
                </a:solidFill>
                <a:latin typeface="Times New Roman" charset="0"/>
                <a:ea typeface="Times New Roman" charset="0"/>
              </a:rPr>
              <a:t>В XIX веке появились исследования, которые поставили под сомнение тождественность личности Уильяма Шекспира и того автора (или авторов), которого можно действительно называть Великим Бардом. Сомнения относительно личности Шекспира зародились на закате аристократической эпохи «истинных джентльменов». В основе этих сомнений, помимо естественного обывательского изумления перед необыкновенной одаренностью драматурга, его работоспособностью и плодовитостью, лежал, несомненно, и интеллектуальный снобизм, то есть неготовность признать, что божественным даром мог оказаться наделен человек невысокого социального статуса и совершенно заурядной биографии. </a:t>
            </a:r>
            <a:endParaRPr lang="ko-KR" altLang="en-US" sz="2000" b="0" cap="none" dirty="0" smtClean="0">
              <a:latin typeface="Times New Roman" charset="0"/>
              <a:ea typeface="Times New Roman" charset="0"/>
            </a:endParaRPr>
          </a:p>
          <a:p>
            <a:pPr marL="228600" indent="-228600" algn="l" defTabSz="914400" fontAlgn="auto">
              <a:lnSpc>
                <a:spcPct val="90000"/>
              </a:lnSpc>
              <a:spcBef>
                <a:spcPts val="1000"/>
              </a:spcBef>
              <a:spcAft>
                <a:spcPts val="0"/>
              </a:spcAft>
            </a:pPr>
            <a:endParaRPr lang="ko-KR" altLang="en-US" sz="2000" b="0" cap="none" dirty="0" smtClean="0">
              <a:latin typeface="Times New Roman" charset="0"/>
              <a:ea typeface="Times New Roman"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l"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  </a:t>
            </a:r>
            <a:endParaRPr lang="ko-KR" altLang="en-US" sz="4400" b="0" cap="none" dirty="0" smtClean="0">
              <a:latin typeface="Calibri Light" charset="0"/>
              <a:ea typeface="Calibri Light" charset="0"/>
            </a:endParaRPr>
          </a:p>
        </p:txBody>
      </p:sp>
      <p:pic>
        <p:nvPicPr>
          <p:cNvPr id="4" name="Picture 2" descr="C:/Users/HOME/AppData/Roaming/PolarisOffice/ETemp/2996_6591112/fImage946271628467.jpeg"/>
          <p:cNvPicPr>
            <a:picLocks noChangeAspect="1"/>
          </p:cNvPicPr>
          <p:nvPr/>
        </p:nvPicPr>
        <p:blipFill rotWithShape="1">
          <a:blip r:embed="rId2">
            <a:extLst>
              <a:ext uri="{28A0092B-C50C-407E-A947-70E740481C1C}">
                <a14:useLocalDpi xmlns:a14="http://schemas.microsoft.com/office/drawing/2010/main" val="0"/>
              </a:ext>
            </a:extLst>
          </a:blip>
          <a:stretch>
            <a:fillRect/>
          </a:stretch>
        </p:blipFill>
        <p:spPr>
          <a:xfrm>
            <a:off x="6557010" y="770890"/>
            <a:ext cx="4672965" cy="532638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prstGeom prst="rect">
            <a:avLst/>
          </a:prstGeom>
        </p:spPr>
        <p:txBody>
          <a:bodyPr vert="horz" wrap="square" lIns="91440" tIns="45720" rIns="91440" bIns="45720" anchor="t">
            <a:normAutofit/>
          </a:bodyPr>
          <a:lstStyle/>
          <a:p>
            <a:pPr marL="0" indent="228600" algn="l" defTabSz="914400" fontAlgn="auto">
              <a:lnSpc>
                <a:spcPct val="100000"/>
              </a:lnSpc>
              <a:spcBef>
                <a:spcPts val="1000"/>
              </a:spcBef>
              <a:spcAft>
                <a:spcPts val="0"/>
              </a:spcAft>
              <a:buFontTx/>
              <a:buNone/>
            </a:pPr>
            <a:r>
              <a:rPr lang="en-US" altLang="ko-KR" sz="2400" b="0" cap="none" dirty="0" smtClean="0">
                <a:solidFill>
                  <a:srgbClr val="000000"/>
                </a:solidFill>
                <a:latin typeface="Times New Roman" charset="0"/>
                <a:ea typeface="Times New Roman" charset="0"/>
              </a:rPr>
              <a:t>«Шекспировский вопрос» возник из-за противоречия между тем, что известно об авторе из его произведений, и теми документально подтвержденными бесспорными фактами из жизни Уильяма Шекспира из Страдфорда. В самом деле, мог ли этот «простак из Богом позабытой дыры Страдфорда» быть одновременно и гениальным творцом? Мог ли сын торговца столь изысканным и утонченным образом излагать весь комплекс знаний и представлений людей той эпохи, анализировать моральные проблемы и поднимать вопросы, которыми задавались лучшие умы того времени? Действительно ли потрясающие стихотворные строки «Гамлета» написаны тем, о ком мы даже не можем с уверенностью сказать, умел ли он писать вообще? </a:t>
            </a:r>
            <a:endParaRPr lang="ko-KR" altLang="en-US" sz="2400" b="0" cap="none" dirty="0" smtClean="0">
              <a:latin typeface="Times New Roman" charset="0"/>
              <a:ea typeface="Times New Roman" charset="0"/>
            </a:endParaRPr>
          </a:p>
          <a:p>
            <a:pPr marL="228600" indent="-228600" algn="l" defTabSz="914400" fontAlgn="auto">
              <a:lnSpc>
                <a:spcPct val="90000"/>
              </a:lnSpc>
              <a:spcBef>
                <a:spcPts val="1000"/>
              </a:spcBef>
              <a:spcAft>
                <a:spcPts val="0"/>
              </a:spcAft>
            </a:pPr>
            <a:endParaRPr lang="ko-KR" altLang="en-US" sz="2400" b="0" cap="none" dirty="0" smtClean="0">
              <a:latin typeface="Times New Roman" charset="0"/>
              <a:ea typeface="Times New Roman"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ctr"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a:t>
            </a:r>
            <a:r>
              <a:rPr lang="en-US" altLang="ko-KR" sz="4400" b="0" cap="none" dirty="0" smtClean="0">
                <a:effectLst>
                  <a:outerShdw blurRad="38100" dist="38100" dir="2700000" algn="ctr" rotWithShape="0">
                    <a:srgbClr val="000000">
                      <a:alpha val="43000"/>
                    </a:srgbClr>
                  </a:outerShdw>
                </a:effectLst>
                <a:latin typeface="Calibri Light" charset="0"/>
                <a:ea typeface="Calibri Light" charset="0"/>
              </a:rPr>
              <a:t>Шекспировский вопрос</a:t>
            </a:r>
            <a:r>
              <a:rPr lang="en-US" altLang="ko-KR" sz="4400" b="0" cap="none" dirty="0" smtClean="0">
                <a:latin typeface="Calibri Light" charset="0"/>
                <a:ea typeface="Calibri Light" charset="0"/>
              </a:rPr>
              <a:t>”</a:t>
            </a:r>
            <a:endParaRPr lang="ko-KR" altLang="en-US" sz="4400" b="0" cap="none" dirty="0" smtClean="0">
              <a:latin typeface="Calibri Light" charset="0"/>
              <a:ea typeface="Calibri Light"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xfrm>
            <a:off x="5473700" y="445135"/>
            <a:ext cx="5875020" cy="5732780"/>
          </a:xfrm>
          <a:prstGeom prst="rect">
            <a:avLst/>
          </a:prstGeom>
        </p:spPr>
        <p:txBody>
          <a:bodyPr vert="horz" wrap="square" lIns="91440" tIns="45720" rIns="91440" bIns="45720" anchor="t">
            <a:normAutofit fontScale="92500" lnSpcReduction="10000"/>
          </a:bodyPr>
          <a:lstStyle/>
          <a:p>
            <a:pPr marL="0" indent="228600" algn="l" defTabSz="914400" fontAlgn="auto">
              <a:lnSpc>
                <a:spcPct val="100000"/>
              </a:lnSpc>
              <a:spcBef>
                <a:spcPts val="1000"/>
              </a:spcBef>
              <a:spcAft>
                <a:spcPts val="0"/>
              </a:spcAft>
              <a:buFontTx/>
              <a:buNone/>
            </a:pPr>
            <a:r>
              <a:rPr lang="en-US" altLang="ko-KR" sz="2800" b="0" cap="none" dirty="0" smtClean="0">
                <a:solidFill>
                  <a:srgbClr val="000000"/>
                </a:solidFill>
                <a:latin typeface="Times New Roman" charset="0"/>
                <a:ea typeface="Times New Roman" charset="0"/>
              </a:rPr>
              <a:t>Так, начиная с XIX века, шекспироведение разделилось на два враждующих лагеря: страдфордианцев (то есть признающих автором Шекспира из Страдфорда) и антистрадфордианцев (пытающихся найти реального автора, скрывающегося под маской Шекспира). Последних объединяет сомнение, но они не могут найти бесспорного «кандидата в Шекспиры», который бы мог действительно быть Великим Бардом. С XIX века на роль Автора выдвигали около тридцати разных претендентов</a:t>
            </a:r>
            <a:endParaRPr lang="ko-KR" altLang="en-US" sz="2800" b="0" cap="none" dirty="0" smtClean="0">
              <a:latin typeface="Times New Roman" charset="0"/>
              <a:ea typeface="Times New Roman"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l"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 </a:t>
            </a:r>
            <a:endParaRPr lang="ko-KR" altLang="en-US" sz="4400" b="0" cap="none" dirty="0" smtClean="0">
              <a:latin typeface="Calibri Light" charset="0"/>
              <a:ea typeface="Calibri Light" charset="0"/>
            </a:endParaRPr>
          </a:p>
        </p:txBody>
      </p:sp>
      <p:pic>
        <p:nvPicPr>
          <p:cNvPr id="4" name="Picture 3" descr="C:/Users/HOME/AppData/Roaming/PolarisOffice/ETemp/2996_6591112/fImage3043532676334.jpeg"/>
          <p:cNvPicPr>
            <a:picLocks noChangeAspect="1"/>
          </p:cNvPicPr>
          <p:nvPr/>
        </p:nvPicPr>
        <p:blipFill rotWithShape="1">
          <a:blip r:embed="rId2">
            <a:extLst>
              <a:ext uri="{28A0092B-C50C-407E-A947-70E740481C1C}">
                <a14:useLocalDpi xmlns:a14="http://schemas.microsoft.com/office/drawing/2010/main" val="0"/>
              </a:ext>
            </a:extLst>
          </a:blip>
          <a:stretch>
            <a:fillRect/>
          </a:stretch>
        </p:blipFill>
        <p:spPr>
          <a:xfrm>
            <a:off x="907415" y="681990"/>
            <a:ext cx="4330065" cy="532638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xfrm>
            <a:off x="652145" y="4464685"/>
            <a:ext cx="10909300" cy="1824990"/>
          </a:xfrm>
          <a:prstGeom prst="rect">
            <a:avLst/>
          </a:prstGeom>
        </p:spPr>
        <p:txBody>
          <a:bodyPr vert="horz" wrap="square" lIns="91440" tIns="45720" rIns="91440" bIns="45720" anchor="t">
            <a:noAutofit/>
          </a:bodyPr>
          <a:lstStyle/>
          <a:p>
            <a:pPr marL="0" indent="228600" algn="l" defTabSz="914400" fontAlgn="auto">
              <a:lnSpc>
                <a:spcPct val="100000"/>
              </a:lnSpc>
              <a:spcBef>
                <a:spcPts val="1000"/>
              </a:spcBef>
              <a:spcAft>
                <a:spcPts val="0"/>
              </a:spcAft>
              <a:buFontTx/>
              <a:buNone/>
            </a:pPr>
            <a:r>
              <a:rPr lang="en-US" altLang="ko-KR" sz="2400" b="0" cap="none" dirty="0" smtClean="0">
                <a:solidFill>
                  <a:srgbClr val="000000"/>
                </a:solidFill>
                <a:latin typeface="Times New Roman" charset="0"/>
                <a:ea typeface="Times New Roman" charset="0"/>
              </a:rPr>
              <a:t> Этот аргумент страдфордианцы парируют контраргументом – дескать, отец Шекспира и его жена – всего лишь фермеры, и знать грамоту им было вовсе не обязательно, а дети его – девочки, так что и в их необразованности нет ничего удивительного, потому что в XVI веке лишь в среде аристократов встречались образованные женщины. </a:t>
            </a:r>
            <a:r>
              <a:rPr lang="en-US" altLang="ko-KR" sz="2000" b="0" cap="none" dirty="0" smtClean="0">
                <a:solidFill>
                  <a:srgbClr val="000000"/>
                </a:solidFill>
                <a:latin typeface="Times New Roman" charset="0"/>
                <a:ea typeface="Times New Roman" charset="0"/>
              </a:rPr>
              <a:t/>
            </a:r>
            <a:br>
              <a:rPr lang="en-US" altLang="ko-KR" sz="2000" b="0" cap="none" dirty="0" smtClean="0">
                <a:solidFill>
                  <a:srgbClr val="000000"/>
                </a:solidFill>
                <a:latin typeface="Times New Roman" charset="0"/>
                <a:ea typeface="Times New Roman" charset="0"/>
              </a:rPr>
            </a:br>
            <a:endParaRPr lang="ko-KR" altLang="en-US" sz="2400" b="0" cap="none" dirty="0" smtClean="0">
              <a:latin typeface="Times New Roman" charset="0"/>
              <a:ea typeface="Times New Roman"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l"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 </a:t>
            </a:r>
            <a:endParaRPr lang="ko-KR" altLang="en-US" sz="4400" b="0" cap="none" dirty="0" smtClean="0">
              <a:latin typeface="Calibri Light" charset="0"/>
              <a:ea typeface="Calibri Light" charset="0"/>
            </a:endParaRPr>
          </a:p>
        </p:txBody>
      </p:sp>
      <p:pic>
        <p:nvPicPr>
          <p:cNvPr id="4" name="Picture 4" descr="C:/Users/HOME/AppData/Roaming/PolarisOffice/ETemp/2996_6591112/fImage1833762796500.jpeg"/>
          <p:cNvPicPr>
            <a:picLocks noChangeAspect="1"/>
          </p:cNvPicPr>
          <p:nvPr/>
        </p:nvPicPr>
        <p:blipFill rotWithShape="1">
          <a:blip r:embed="rId2" cstate="print">
            <a:extLst>
              <a:ext uri="{28A0092B-C50C-407E-A947-70E740481C1C}">
                <a14:useLocalDpi xmlns:a14="http://schemas.microsoft.com/office/drawing/2010/main" val="0"/>
              </a:ext>
            </a:extLst>
          </a:blip>
          <a:stretch>
            <a:fillRect/>
          </a:stretch>
        </p:blipFill>
        <p:spPr>
          <a:xfrm>
            <a:off x="6527165" y="626745"/>
            <a:ext cx="4821555" cy="3527425"/>
          </a:xfrm>
          <a:prstGeom prst="rect">
            <a:avLst/>
          </a:prstGeom>
          <a:noFill/>
        </p:spPr>
      </p:pic>
      <p:sp>
        <p:nvSpPr>
          <p:cNvPr id="5" name="Текстовое поле 4"/>
          <p:cNvSpPr txBox="1">
            <a:spLocks/>
          </p:cNvSpPr>
          <p:nvPr/>
        </p:nvSpPr>
        <p:spPr>
          <a:xfrm>
            <a:off x="724535" y="505460"/>
            <a:ext cx="5699125" cy="4058920"/>
          </a:xfrm>
          <a:prstGeom prst="rect">
            <a:avLst/>
          </a:prstGeom>
          <a:noFill/>
        </p:spPr>
        <p:txBody>
          <a:bodyPr vert="horz" wrap="square" lIns="0" tIns="0" rIns="0" bIns="0" anchor="t">
            <a:noAutofit/>
          </a:bodyPr>
          <a:lstStyle/>
          <a:p>
            <a:pPr marL="0" indent="228600" algn="l" defTabSz="914400" fontAlgn="auto">
              <a:lnSpc>
                <a:spcPct val="100000"/>
              </a:lnSpc>
              <a:spcBef>
                <a:spcPts val="1000"/>
              </a:spcBef>
              <a:spcAft>
                <a:spcPts val="0"/>
              </a:spcAft>
              <a:buFontTx/>
              <a:buNone/>
            </a:pPr>
            <a:r>
              <a:rPr lang="en-US" altLang="ko-KR" sz="2400" b="0" cap="none" dirty="0" smtClean="0">
                <a:solidFill>
                  <a:srgbClr val="000000"/>
                </a:solidFill>
                <a:latin typeface="Times New Roman" charset="0"/>
                <a:ea typeface="Times New Roman" charset="0"/>
              </a:rPr>
              <a:t>Следует оценить серьезность тех аргументов, которые объединяют антистрадфордианцев. Вопрос первый: почему у нас так мало сведений о личности Шекспира? Нет никаких свидетельств того, что кто-то считал его писателем при жизни! Через 50– 100 лет после смерти драматурга стали искать такие документы и с удивлением узнали, что вся его семья – отец, мать, жена и даже дети – была неграмотной.</a:t>
            </a:r>
            <a:endParaRPr lang="ko-KR" altLang="en-US" sz="1800" b="0" cap="none" dirty="0" smtClean="0">
              <a:solidFill>
                <a:schemeClr val="tx1"/>
              </a:solidFill>
              <a:latin typeface="Segoe UI" charset="0"/>
              <a:ea typeface="Segoe UI"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xfrm>
            <a:off x="838200" y="549910"/>
            <a:ext cx="10516235" cy="4352290"/>
          </a:xfrm>
          <a:prstGeom prst="rect">
            <a:avLst/>
          </a:prstGeom>
        </p:spPr>
        <p:txBody>
          <a:bodyPr vert="horz" wrap="square" lIns="91440" tIns="45720" rIns="91440" bIns="45720" anchor="t">
            <a:noAutofit/>
          </a:bodyPr>
          <a:lstStyle/>
          <a:p>
            <a:pPr marL="0" indent="0" algn="l" defTabSz="914400" fontAlgn="auto">
              <a:lnSpc>
                <a:spcPct val="100000"/>
              </a:lnSpc>
              <a:spcBef>
                <a:spcPts val="1000"/>
              </a:spcBef>
              <a:spcAft>
                <a:spcPts val="0"/>
              </a:spcAft>
              <a:buFontTx/>
              <a:buNone/>
            </a:pPr>
            <a:r>
              <a:rPr lang="en-US" altLang="ko-KR" sz="2400" b="0" cap="none" dirty="0" smtClean="0">
                <a:solidFill>
                  <a:srgbClr val="000000"/>
                </a:solidFill>
                <a:latin typeface="Times New Roman" charset="0"/>
                <a:ea typeface="Times New Roman" charset="0"/>
              </a:rPr>
              <a:t>Но удивительно и другое: ведь и от самого Шекспира не осталось ни одного клочка бумаги, написанного его рукой, кроме шести подписей под официальными документами. И все. А ведь писатель, который создал так много литературных произведений, не мог их не записывать. Не мог не иметь черновиков, набросков… Тем не менее не сохранилось ни одного письма, рукописи или даже записки, написанной Шекспиром. Возникает вопрос: «был ли мальчик»? Были ли вообще такие рукописи, написанные Уильямом Шекспиром?</a:t>
            </a:r>
            <a:endParaRPr lang="ko-KR" altLang="en-US" sz="2400" b="0" cap="none" dirty="0" smtClean="0">
              <a:solidFill>
                <a:srgbClr val="000000"/>
              </a:solidFill>
              <a:latin typeface="Times New Roman" charset="0"/>
              <a:ea typeface="Times New Roman" charset="0"/>
            </a:endParaRPr>
          </a:p>
          <a:p>
            <a:pPr marL="0" indent="0" algn="l" defTabSz="914400" fontAlgn="auto">
              <a:lnSpc>
                <a:spcPct val="100000"/>
              </a:lnSpc>
              <a:spcBef>
                <a:spcPts val="1000"/>
              </a:spcBef>
              <a:spcAft>
                <a:spcPts val="0"/>
              </a:spcAft>
              <a:buFontTx/>
              <a:buNone/>
            </a:pPr>
            <a:r>
              <a:rPr lang="en-US" altLang="ko-KR" sz="2400" b="0" cap="none" dirty="0" smtClean="0">
                <a:solidFill>
                  <a:srgbClr val="000000"/>
                </a:solidFill>
                <a:latin typeface="Times New Roman" charset="0"/>
                <a:ea typeface="Times New Roman" charset="0"/>
              </a:rPr>
              <a:t>Мы даже не можем с уверенностью утверждать, что он сам хорошо умел писать. Если вы взглянете на сохранившиеся подписи, то увидите весьма нетвердый почерк человека, который, похоже, не привык к перу. Между тем, автор «Гамлета» и «Ромео и Джульетты» – это высокообразованный человек, который хорошо знает французский , итальянский языки, латынь и греческий. Он прекрасно ориентируется в истории Англии, в древней истории.</a:t>
            </a:r>
            <a:endParaRPr lang="ko-KR" altLang="en-US" sz="2400" b="0" cap="none" dirty="0" smtClean="0">
              <a:solidFill>
                <a:srgbClr val="000000"/>
              </a:solidFill>
              <a:latin typeface="Times New Roman" charset="0"/>
              <a:ea typeface="Times New Roman" charset="0"/>
            </a:endParaRPr>
          </a:p>
          <a:p>
            <a:pPr marL="0" indent="0" algn="l" defTabSz="914400" fontAlgn="auto">
              <a:lnSpc>
                <a:spcPct val="100000"/>
              </a:lnSpc>
              <a:spcBef>
                <a:spcPts val="1000"/>
              </a:spcBef>
              <a:spcAft>
                <a:spcPts val="0"/>
              </a:spcAft>
              <a:buNone/>
            </a:pPr>
            <a:endParaRPr lang="ko-KR" altLang="en-US" sz="2400" b="0" cap="none" dirty="0" smtClean="0">
              <a:latin typeface="Times New Roman" charset="0"/>
              <a:ea typeface="Times New Roman"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l"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 </a:t>
            </a:r>
            <a:endParaRPr lang="ko-KR" altLang="en-US" sz="4400" b="0" cap="none" dirty="0" smtClean="0">
              <a:latin typeface="Calibri Light" charset="0"/>
              <a:ea typeface="Calibri Light"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xfrm>
            <a:off x="4450080" y="370840"/>
            <a:ext cx="7156450" cy="5451475"/>
          </a:xfrm>
          <a:prstGeom prst="rect">
            <a:avLst/>
          </a:prstGeom>
        </p:spPr>
        <p:txBody>
          <a:bodyPr vert="horz" wrap="square" lIns="91440" tIns="45720" rIns="91440" bIns="45720" anchor="t">
            <a:noAutofit/>
          </a:bodyPr>
          <a:lstStyle/>
          <a:p>
            <a:pPr marL="0" indent="228600" algn="l" defTabSz="914400" fontAlgn="auto">
              <a:lnSpc>
                <a:spcPct val="100000"/>
              </a:lnSpc>
              <a:spcBef>
                <a:spcPts val="1000"/>
              </a:spcBef>
              <a:spcAft>
                <a:spcPts val="0"/>
              </a:spcAft>
              <a:buFontTx/>
              <a:buNone/>
            </a:pPr>
            <a:r>
              <a:rPr lang="en-US" altLang="ko-KR" sz="2000" b="0" cap="none" dirty="0" smtClean="0">
                <a:solidFill>
                  <a:srgbClr val="000000"/>
                </a:solidFill>
                <a:latin typeface="Times New Roman" charset="0"/>
                <a:ea typeface="Times New Roman" charset="0"/>
              </a:rPr>
              <a:t>Загадочны и сохранившиеся портреты Шекспира. Известно несколько таких картин. Самый ранний портрет датирован 1588 годом. Относительно этого полотна эксперты Национальной портретной галереи Великобритании уверены: изображенный там человек вовсе не Уильям Шекспир. Спорный портрет был написан неизвестным художником, на нем изображен сероглазый юноша с темными вьющимися волосами, одетый в достаточно дорогой по тем временам костюм. Стоит вспомнить, что в 1588 году 24-летний Шекспир только что присоединился к труппе странствующего театра, и у него родилось сразу двое детей-близнецов. Молодой человек просто не мог позволить себе одеваться в такую дорогую одежду, в какой он изображен на полотне. </a:t>
            </a:r>
            <a:endParaRPr lang="ko-KR" altLang="en-US" sz="2000" b="0" cap="none" dirty="0" smtClean="0">
              <a:latin typeface="Times New Roman" charset="0"/>
              <a:ea typeface="Times New Roman" charset="0"/>
            </a:endParaRPr>
          </a:p>
          <a:p>
            <a:pPr marL="228600" indent="-228600" algn="l" defTabSz="914400" fontAlgn="auto">
              <a:lnSpc>
                <a:spcPct val="90000"/>
              </a:lnSpc>
              <a:spcBef>
                <a:spcPts val="1000"/>
              </a:spcBef>
              <a:spcAft>
                <a:spcPts val="0"/>
              </a:spcAft>
            </a:pPr>
            <a:endParaRPr lang="ko-KR" altLang="en-US" sz="2400" b="0" cap="none" dirty="0" smtClean="0">
              <a:latin typeface="Times New Roman" charset="0"/>
              <a:ea typeface="Times New Roman"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l"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 </a:t>
            </a:r>
            <a:endParaRPr lang="ko-KR" altLang="en-US" sz="4400" b="0" cap="none" dirty="0" smtClean="0">
              <a:latin typeface="Calibri Light" charset="0"/>
              <a:ea typeface="Calibri Light" charset="0"/>
            </a:endParaRPr>
          </a:p>
        </p:txBody>
      </p:sp>
      <p:pic>
        <p:nvPicPr>
          <p:cNvPr id="4" name="Picture 5" descr="C:/Users/HOME/AppData/Roaming/PolarisOffice/ETemp/2996_6591112/fImage1154632879169.jpeg"/>
          <p:cNvPicPr>
            <a:picLocks noChangeAspect="1"/>
          </p:cNvPicPr>
          <p:nvPr/>
        </p:nvPicPr>
        <p:blipFill rotWithShape="1">
          <a:blip r:embed="rId2">
            <a:extLst>
              <a:ext uri="{28A0092B-C50C-407E-A947-70E740481C1C}">
                <a14:useLocalDpi xmlns:a14="http://schemas.microsoft.com/office/drawing/2010/main" val="0"/>
              </a:ext>
            </a:extLst>
          </a:blip>
          <a:stretch>
            <a:fillRect/>
          </a:stretch>
        </p:blipFill>
        <p:spPr>
          <a:xfrm>
            <a:off x="741045" y="815975"/>
            <a:ext cx="3636010" cy="4732655"/>
          </a:xfrm>
          <a:prstGeom prst="rect">
            <a:avLst/>
          </a:prstGeom>
          <a:noFill/>
        </p:spPr>
      </p:pic>
      <p:sp>
        <p:nvSpPr>
          <p:cNvPr id="5" name="Текстовое поле 4"/>
          <p:cNvSpPr txBox="1">
            <a:spLocks/>
          </p:cNvSpPr>
          <p:nvPr/>
        </p:nvSpPr>
        <p:spPr>
          <a:xfrm>
            <a:off x="4539615" y="4496435"/>
            <a:ext cx="7061835" cy="1844675"/>
          </a:xfrm>
          <a:prstGeom prst="rect">
            <a:avLst/>
          </a:prstGeom>
          <a:noFill/>
        </p:spPr>
        <p:txBody>
          <a:bodyPr vert="horz" wrap="square" lIns="0" tIns="0" rIns="0" bIns="0" anchor="t">
            <a:noAutofit/>
          </a:bodyPr>
          <a:lstStyle/>
          <a:p>
            <a:pPr marL="0" indent="0" algn="l" defTabSz="508000" fontAlgn="auto">
              <a:lnSpc>
                <a:spcPct val="100000"/>
              </a:lnSpc>
              <a:spcBef>
                <a:spcPts val="0"/>
              </a:spcBef>
              <a:spcAft>
                <a:spcPts val="0"/>
              </a:spcAft>
              <a:buFontTx/>
              <a:buNone/>
            </a:pPr>
            <a:r>
              <a:rPr lang="en-US" altLang="ko-KR" sz="2000" b="0" cap="none" dirty="0" smtClean="0">
                <a:solidFill>
                  <a:srgbClr val="000000"/>
                </a:solidFill>
                <a:latin typeface="Times New Roman" charset="0"/>
                <a:ea typeface="Times New Roman" charset="0"/>
              </a:rPr>
              <a:t>Еще одной сенсацией стало заявление специалистов британской Национальной портретной галереи о том, что известный портрет Уильяма Шекспира, который, как полагали, был создан при жизни драматурга и датировался 1609 годом, написан в начале XIX века. На портрете изображен лысеющий человек с усами. Картину искусствоведы называли «Шекспир Флауэра»</a:t>
            </a:r>
            <a:endParaRPr lang="ko-KR" altLang="en-US" sz="2000" b="0" cap="none" dirty="0" smtClean="0">
              <a:solidFill>
                <a:srgbClr val="000000"/>
              </a:solidFill>
              <a:latin typeface="Times New Roman" charset="0"/>
              <a:ea typeface="Times New Roman"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txBox="1">
            <a:spLocks noGrp="1"/>
          </p:cNvSpPr>
          <p:nvPr>
            <p:ph idx="1"/>
          </p:nvPr>
        </p:nvSpPr>
        <p:spPr>
          <a:xfrm>
            <a:off x="5192395" y="875665"/>
            <a:ext cx="6043295" cy="5362575"/>
          </a:xfrm>
          <a:prstGeom prst="rect">
            <a:avLst/>
          </a:prstGeom>
        </p:spPr>
        <p:txBody>
          <a:bodyPr vert="horz" wrap="square" lIns="91440" tIns="45720" rIns="91440" bIns="45720" anchor="t">
            <a:normAutofit/>
          </a:bodyPr>
          <a:lstStyle/>
          <a:p>
            <a:pPr marL="0" indent="228600">
              <a:spcBef>
                <a:spcPts val="1000"/>
              </a:spcBef>
              <a:buNone/>
            </a:pPr>
            <a:r>
              <a:rPr lang="en-US" altLang="ko-KR" sz="2400" dirty="0" err="1">
                <a:solidFill>
                  <a:srgbClr val="000000"/>
                </a:solidFill>
                <a:latin typeface="Times New Roman" charset="0"/>
                <a:ea typeface="Times New Roman" charset="0"/>
              </a:rPr>
              <a:t>Масла</a:t>
            </a:r>
            <a:r>
              <a:rPr lang="en-US" altLang="ko-KR" sz="2400" dirty="0">
                <a:solidFill>
                  <a:srgbClr val="000000"/>
                </a:solidFill>
                <a:latin typeface="Times New Roman" charset="0"/>
                <a:ea typeface="Times New Roman" charset="0"/>
              </a:rPr>
              <a:t> в </a:t>
            </a:r>
            <a:r>
              <a:rPr lang="en-US" altLang="ko-KR" sz="2400" dirty="0" err="1">
                <a:solidFill>
                  <a:srgbClr val="000000"/>
                </a:solidFill>
                <a:latin typeface="Times New Roman" charset="0"/>
                <a:ea typeface="Times New Roman" charset="0"/>
              </a:rPr>
              <a:t>огонь</a:t>
            </a:r>
            <a:r>
              <a:rPr lang="en-US" altLang="ko-KR" sz="2400" dirty="0">
                <a:solidFill>
                  <a:srgbClr val="000000"/>
                </a:solidFill>
                <a:latin typeface="Times New Roman" charset="0"/>
                <a:ea typeface="Times New Roman" charset="0"/>
              </a:rPr>
              <a:t> в </a:t>
            </a:r>
            <a:r>
              <a:rPr lang="en-US" altLang="ko-KR" sz="2400" dirty="0" err="1">
                <a:solidFill>
                  <a:srgbClr val="000000"/>
                </a:solidFill>
                <a:latin typeface="Times New Roman" charset="0"/>
                <a:ea typeface="Times New Roman" charset="0"/>
              </a:rPr>
              <a:t>шекспировском</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деле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подливают</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не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только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неожиданные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факты</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из</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жизни</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драматурга</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но</a:t>
            </a:r>
            <a:r>
              <a:rPr lang="en-US" altLang="ko-KR" sz="2400" dirty="0">
                <a:solidFill>
                  <a:srgbClr val="000000"/>
                </a:solidFill>
                <a:latin typeface="Times New Roman" charset="0"/>
                <a:ea typeface="Times New Roman" charset="0"/>
              </a:rPr>
              <a:t> и </a:t>
            </a:r>
            <a:r>
              <a:rPr lang="en-US" altLang="ko-KR" sz="2400" dirty="0" err="1">
                <a:solidFill>
                  <a:srgbClr val="000000"/>
                </a:solidFill>
                <a:latin typeface="Times New Roman" charset="0"/>
                <a:ea typeface="Times New Roman" charset="0"/>
              </a:rPr>
              <a:t>его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смерть</a:t>
            </a:r>
            <a:r>
              <a:rPr lang="en-US" altLang="ko-KR" sz="2400" dirty="0">
                <a:solidFill>
                  <a:srgbClr val="000000"/>
                </a:solidFill>
                <a:latin typeface="Times New Roman" charset="0"/>
                <a:ea typeface="Times New Roman" charset="0"/>
              </a:rPr>
              <a:t>. В </a:t>
            </a:r>
            <a:r>
              <a:rPr lang="en-US" altLang="ko-KR" sz="2400" dirty="0" err="1">
                <a:solidFill>
                  <a:srgbClr val="000000"/>
                </a:solidFill>
                <a:latin typeface="Times New Roman" charset="0"/>
                <a:ea typeface="Times New Roman" charset="0"/>
              </a:rPr>
              <a:t>ту</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эпоху</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даже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менее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талантливых</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поэтов</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хоронили</a:t>
            </a:r>
            <a:r>
              <a:rPr lang="en-US" altLang="ko-KR" sz="2400" dirty="0">
                <a:solidFill>
                  <a:srgbClr val="000000"/>
                </a:solidFill>
                <a:latin typeface="Times New Roman" charset="0"/>
                <a:ea typeface="Times New Roman" charset="0"/>
              </a:rPr>
              <a:t> с </a:t>
            </a:r>
            <a:r>
              <a:rPr lang="en-US" altLang="ko-KR" sz="2400" dirty="0" err="1">
                <a:solidFill>
                  <a:srgbClr val="000000"/>
                </a:solidFill>
                <a:latin typeface="Times New Roman" charset="0"/>
                <a:ea typeface="Times New Roman" charset="0"/>
              </a:rPr>
              <a:t>почестями</a:t>
            </a:r>
            <a:r>
              <a:rPr lang="en-US" altLang="ko-KR" sz="2400" dirty="0">
                <a:solidFill>
                  <a:srgbClr val="000000"/>
                </a:solidFill>
                <a:latin typeface="Times New Roman" charset="0"/>
                <a:ea typeface="Times New Roman" charset="0"/>
              </a:rPr>
              <a:t> в </a:t>
            </a:r>
            <a:r>
              <a:rPr lang="en-US" altLang="ko-KR" sz="2400" dirty="0" err="1">
                <a:solidFill>
                  <a:srgbClr val="000000"/>
                </a:solidFill>
                <a:latin typeface="Times New Roman" charset="0"/>
                <a:ea typeface="Times New Roman" charset="0"/>
              </a:rPr>
              <a:t>Вестминстерском</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аббатстве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однако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смерть</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великого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Шекспира</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современниками</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почему-то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осталась</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незамеченной</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Сам</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же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драматург</a:t>
            </a:r>
            <a:r>
              <a:rPr lang="en-US" altLang="ko-KR" sz="2400" dirty="0">
                <a:solidFill>
                  <a:srgbClr val="000000"/>
                </a:solidFill>
                <a:latin typeface="Times New Roman" charset="0"/>
                <a:ea typeface="Times New Roman" charset="0"/>
              </a:rPr>
              <a:t> в </a:t>
            </a:r>
            <a:r>
              <a:rPr lang="en-US" altLang="ko-KR" sz="2400" dirty="0" err="1">
                <a:solidFill>
                  <a:srgbClr val="000000"/>
                </a:solidFill>
                <a:latin typeface="Times New Roman" charset="0"/>
                <a:ea typeface="Times New Roman" charset="0"/>
              </a:rPr>
              <a:t>завещании</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перечислил</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все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имеющиеся</a:t>
            </a:r>
            <a:r>
              <a:rPr lang="en-US" altLang="ko-KR" sz="2400" dirty="0">
                <a:solidFill>
                  <a:srgbClr val="000000"/>
                </a:solidFill>
                <a:latin typeface="Times New Roman" charset="0"/>
                <a:ea typeface="Times New Roman" charset="0"/>
              </a:rPr>
              <a:t> у </a:t>
            </a:r>
            <a:r>
              <a:rPr lang="en-US" altLang="ko-KR" sz="2400" dirty="0" err="1">
                <a:solidFill>
                  <a:srgbClr val="000000"/>
                </a:solidFill>
                <a:latin typeface="Times New Roman" charset="0"/>
                <a:ea typeface="Times New Roman" charset="0"/>
              </a:rPr>
              <a:t>него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вещи</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от</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кровати</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поплоше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до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кухонной</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утвари</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но</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ни</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словом</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не</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обмолвился</a:t>
            </a:r>
            <a:r>
              <a:rPr lang="en-US" altLang="ko-KR" sz="2400" dirty="0">
                <a:solidFill>
                  <a:srgbClr val="000000"/>
                </a:solidFill>
                <a:latin typeface="Times New Roman" charset="0"/>
                <a:ea typeface="Times New Roman" charset="0"/>
              </a:rPr>
              <a:t> о </a:t>
            </a:r>
            <a:r>
              <a:rPr lang="en-US" altLang="ko-KR" sz="2400" dirty="0" err="1">
                <a:solidFill>
                  <a:srgbClr val="000000"/>
                </a:solidFill>
                <a:latin typeface="Times New Roman" charset="0"/>
                <a:ea typeface="Times New Roman" charset="0"/>
              </a:rPr>
              <a:t>собственных</a:t>
            </a:r>
            <a:r>
              <a:rPr lang="en-US" altLang="ko-KR" sz="2400" dirty="0">
                <a:solidFill>
                  <a:srgbClr val="000000"/>
                </a:solidFill>
                <a:latin typeface="Times New Roman" charset="0"/>
                <a:ea typeface="Times New Roman" charset="0"/>
              </a:rPr>
              <a:t> </a:t>
            </a:r>
            <a:r>
              <a:rPr lang="en-US" altLang="ko-KR" sz="2400" dirty="0" err="1">
                <a:solidFill>
                  <a:srgbClr val="000000"/>
                </a:solidFill>
                <a:latin typeface="Times New Roman" charset="0"/>
                <a:ea typeface="Times New Roman" charset="0"/>
              </a:rPr>
              <a:t>рукописях</a:t>
            </a:r>
            <a:r>
              <a:rPr lang="en-US" altLang="ko-KR" sz="2400" dirty="0">
                <a:solidFill>
                  <a:srgbClr val="000000"/>
                </a:solidFill>
                <a:latin typeface="Times New Roman" charset="0"/>
                <a:ea typeface="Times New Roman" charset="0"/>
              </a:rPr>
              <a:t>. </a:t>
            </a:r>
            <a:endParaRPr lang="ko-KR" altLang="en-US" sz="2400" dirty="0">
              <a:latin typeface="Times New Roman" charset="0"/>
              <a:ea typeface="Times New Roman" charset="0"/>
            </a:endParaRPr>
          </a:p>
          <a:p>
            <a:pPr marL="0" indent="228600" algn="l" defTabSz="914400" fontAlgn="auto">
              <a:lnSpc>
                <a:spcPct val="100000"/>
              </a:lnSpc>
              <a:spcBef>
                <a:spcPts val="1000"/>
              </a:spcBef>
              <a:spcAft>
                <a:spcPts val="0"/>
              </a:spcAft>
              <a:buFontTx/>
              <a:buNone/>
            </a:pPr>
            <a:endParaRPr lang="ko-KR" altLang="en-US" sz="2400" b="0" cap="none" dirty="0" smtClean="0">
              <a:latin typeface="Times New Roman" charset="0"/>
              <a:ea typeface="Times New Roman" charset="0"/>
            </a:endParaRPr>
          </a:p>
        </p:txBody>
      </p:sp>
      <p:sp>
        <p:nvSpPr>
          <p:cNvPr id="2" name="Текст 1"/>
          <p:cNvSpPr txBox="1">
            <a:spLocks noGrp="1"/>
          </p:cNvSpPr>
          <p:nvPr>
            <p:ph type="title"/>
          </p:nvPr>
        </p:nvSpPr>
        <p:spPr>
          <a:prstGeom prst="rect">
            <a:avLst/>
          </a:prstGeom>
        </p:spPr>
        <p:txBody>
          <a:bodyPr vert="horz" wrap="square" lIns="91440" tIns="45720" rIns="91440" bIns="45720" anchor="ctr">
            <a:normAutofit/>
          </a:bodyPr>
          <a:lstStyle/>
          <a:p>
            <a:pPr marL="0" indent="0" algn="l" defTabSz="914400" fontAlgn="auto">
              <a:lnSpc>
                <a:spcPct val="90000"/>
              </a:lnSpc>
              <a:spcBef>
                <a:spcPts val="0"/>
              </a:spcBef>
              <a:spcAft>
                <a:spcPts val="0"/>
              </a:spcAft>
              <a:buFontTx/>
              <a:buNone/>
            </a:pPr>
            <a:r>
              <a:rPr lang="en-US" altLang="ko-KR" sz="4400" b="0" cap="none" dirty="0" smtClean="0">
                <a:latin typeface="Calibri Light" charset="0"/>
                <a:ea typeface="Calibri Light" charset="0"/>
              </a:rPr>
              <a:t> </a:t>
            </a:r>
            <a:endParaRPr lang="ko-KR" altLang="en-US" sz="4400" b="0" cap="none" dirty="0" smtClean="0">
              <a:latin typeface="Calibri Light" charset="0"/>
              <a:ea typeface="Calibri Light" charset="0"/>
            </a:endParaRPr>
          </a:p>
        </p:txBody>
      </p:sp>
      <p:pic>
        <p:nvPicPr>
          <p:cNvPr id="4" name="Picture 6" descr="C:/Users/HOME/AppData/Roaming/PolarisOffice/ETemp/2996_6591112/fImage981382965724.jpeg"/>
          <p:cNvPicPr>
            <a:picLocks noChangeAspect="1"/>
          </p:cNvPicPr>
          <p:nvPr/>
        </p:nvPicPr>
        <p:blipFill rotWithShape="1">
          <a:blip r:embed="rId2">
            <a:extLst>
              <a:ext uri="{28A0092B-C50C-407E-A947-70E740481C1C}">
                <a14:useLocalDpi xmlns:a14="http://schemas.microsoft.com/office/drawing/2010/main" val="0"/>
              </a:ext>
            </a:extLst>
          </a:blip>
          <a:stretch>
            <a:fillRect/>
          </a:stretch>
        </p:blipFill>
        <p:spPr>
          <a:xfrm>
            <a:off x="908050" y="1026795"/>
            <a:ext cx="3869055" cy="411988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152</TotalTime>
  <Pages>15</Pages>
  <Words>1219</Words>
  <Characters>0</Characters>
  <Application>Microsoft Office PowerPoint</Application>
  <DocSecurity>0</DocSecurity>
  <PresentationFormat>Произвольный</PresentationFormat>
  <Lines>0</Lines>
  <Paragraphs>41</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Бумажная</vt:lpstr>
      <vt:lpstr>УИЛЬЯМ ШЕКСПИР: Гений или обманщик?</vt:lpstr>
      <vt:lpstr> </vt:lpstr>
      <vt:lpstr>  </vt:lpstr>
      <vt:lpstr>“Шекспировский вопрос”</vt:lpstr>
      <vt:lpstr> </vt:lpstr>
      <vt:lpstr> </vt:lpstr>
      <vt:lpstr> </vt:lpstr>
      <vt:lpstr> </vt:lpstr>
      <vt:lpstr> </vt:lpstr>
      <vt:lpstr> Кто же настоящий автор? </vt:lpstr>
      <vt:lpstr>Версия первая :Фрэнсис Бэкон</vt:lpstr>
      <vt:lpstr>Версия вторая: Кристофер Марло</vt:lpstr>
      <vt:lpstr>Презентация PowerPoint</vt:lpstr>
      <vt:lpstr>Версия третья: Елизавета I</vt:lpstr>
      <vt:lpstr>Презентация PowerPoint</vt:lpstr>
      <vt:lpstr>Вывод</vt:lpstr>
      <vt:lpstr>Источники</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общеобразовательное учреждение “Средняя общеобразоватьльная школа №2” г.Сафоново.</dc:title>
  <dc:creator>stokotov</dc:creator>
  <cp:lastModifiedBy>Вячеслав</cp:lastModifiedBy>
  <cp:revision>18</cp:revision>
  <dcterms:modified xsi:type="dcterms:W3CDTF">2018-04-19T19:59:03Z</dcterms:modified>
</cp:coreProperties>
</file>