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5" r:id="rId4"/>
    <p:sldId id="261" r:id="rId5"/>
    <p:sldId id="263" r:id="rId6"/>
    <p:sldId id="256" r:id="rId7"/>
    <p:sldId id="264" r:id="rId8"/>
    <p:sldId id="262" r:id="rId9"/>
    <p:sldId id="257" r:id="rId10"/>
    <p:sldId id="25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6BD-FFF0-48D7-851D-ECECEF4DB13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1F6A-FDF0-4705-9136-96A99A4EA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490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6BD-FFF0-48D7-851D-ECECEF4DB13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1F6A-FDF0-4705-9136-96A99A4EA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16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6BD-FFF0-48D7-851D-ECECEF4DB13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1F6A-FDF0-4705-9136-96A99A4EA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557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6BD-FFF0-48D7-851D-ECECEF4DB13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1F6A-FDF0-4705-9136-96A99A4EA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111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6BD-FFF0-48D7-851D-ECECEF4DB13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1F6A-FDF0-4705-9136-96A99A4EA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94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6BD-FFF0-48D7-851D-ECECEF4DB13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1F6A-FDF0-4705-9136-96A99A4EA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889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6BD-FFF0-48D7-851D-ECECEF4DB13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1F6A-FDF0-4705-9136-96A99A4EA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952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6BD-FFF0-48D7-851D-ECECEF4DB13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1F6A-FDF0-4705-9136-96A99A4EA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611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6BD-FFF0-48D7-851D-ECECEF4DB13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1F6A-FDF0-4705-9136-96A99A4EA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523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6BD-FFF0-48D7-851D-ECECEF4DB13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1F6A-FDF0-4705-9136-96A99A4EA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244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CA6BD-FFF0-48D7-851D-ECECEF4DB13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81F6A-FDF0-4705-9136-96A99A4EA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995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CA6BD-FFF0-48D7-851D-ECECEF4DB139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81F6A-FDF0-4705-9136-96A99A4EA7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37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0-07/thumbs/1595725548_34-p-fon-dlya-prezentatsii-v-delovom-stile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7564" y="116632"/>
            <a:ext cx="7848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000" dirty="0" smtClean="0">
                <a:ln>
                  <a:solidFill>
                    <a:srgbClr val="002060"/>
                  </a:solidFill>
                </a:ln>
                <a:latin typeface="Arial Black" panose="020B0A04020102020204" pitchFamily="34" charset="0"/>
              </a:rPr>
              <a:t>Технология </a:t>
            </a:r>
          </a:p>
          <a:p>
            <a:pPr algn="ctr">
              <a:lnSpc>
                <a:spcPct val="150000"/>
              </a:lnSpc>
            </a:pPr>
            <a:r>
              <a:rPr lang="ru-RU" sz="4000" dirty="0" smtClean="0">
                <a:ln>
                  <a:solidFill>
                    <a:srgbClr val="002060"/>
                  </a:solidFill>
                </a:ln>
                <a:latin typeface="Arial Black" panose="020B0A04020102020204" pitchFamily="34" charset="0"/>
              </a:rPr>
              <a:t>«Линейный календарь.</a:t>
            </a:r>
          </a:p>
          <a:p>
            <a:pPr algn="ctr">
              <a:lnSpc>
                <a:spcPct val="150000"/>
              </a:lnSpc>
            </a:pPr>
            <a:r>
              <a:rPr lang="ru-RU" sz="4000" dirty="0" smtClean="0">
                <a:ln>
                  <a:solidFill>
                    <a:srgbClr val="002060"/>
                  </a:solidFill>
                </a:ln>
                <a:latin typeface="Arial Black" panose="020B0A04020102020204" pitchFamily="34" charset="0"/>
              </a:rPr>
              <a:t>Программа </a:t>
            </a:r>
            <a:r>
              <a:rPr lang="ru-RU" sz="4000" dirty="0" err="1" smtClean="0">
                <a:ln>
                  <a:solidFill>
                    <a:srgbClr val="002060"/>
                  </a:solidFill>
                </a:ln>
                <a:latin typeface="Arial Black" panose="020B0A04020102020204" pitchFamily="34" charset="0"/>
              </a:rPr>
              <a:t>ПРОдетей</a:t>
            </a:r>
            <a:r>
              <a:rPr lang="ru-RU" sz="4000" dirty="0" smtClean="0">
                <a:ln>
                  <a:solidFill>
                    <a:srgbClr val="002060"/>
                  </a:solidFill>
                </a:ln>
                <a:latin typeface="Arial Black" panose="020B0A04020102020204" pitchFamily="34" charset="0"/>
              </a:rPr>
              <a:t>.»</a:t>
            </a:r>
            <a:endParaRPr lang="ru-RU" sz="4000" dirty="0">
              <a:ln>
                <a:solidFill>
                  <a:srgbClr val="002060"/>
                </a:solidFill>
              </a:ln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210" b="-5658"/>
          <a:stretch/>
        </p:blipFill>
        <p:spPr>
          <a:xfrm>
            <a:off x="1453718" y="2978954"/>
            <a:ext cx="6236563" cy="3540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71318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0-07/thumbs/1595725548_34-p-fon-dlya-prezentatsii-v-delovom-stile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76672"/>
            <a:ext cx="799288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u="sng" dirty="0" smtClean="0">
                <a:latin typeface="Arial Black" panose="020B0A04020102020204" pitchFamily="34" charset="0"/>
              </a:rPr>
              <a:t>Ошибки при использовании</a:t>
            </a:r>
          </a:p>
          <a:p>
            <a:pPr algn="just">
              <a:lnSpc>
                <a:spcPct val="150000"/>
              </a:lnSpc>
            </a:pPr>
            <a:endParaRPr lang="ru-RU" sz="2400" u="sng" dirty="0" smtClean="0">
              <a:latin typeface="Arial Black" panose="020B0A04020102020204" pitchFamily="34" charset="0"/>
            </a:endParaRPr>
          </a:p>
          <a:p>
            <a:pPr marL="342900" indent="-342900" algn="just">
              <a:lnSpc>
                <a:spcPct val="150000"/>
              </a:lnSpc>
              <a:buBlip>
                <a:blip r:embed="rId3"/>
              </a:buBlip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Перевод работы с календарем в отдельное занятие</a:t>
            </a:r>
          </a:p>
          <a:p>
            <a:pPr algn="just">
              <a:lnSpc>
                <a:spcPct val="150000"/>
              </a:lnSpc>
            </a:pPr>
            <a:endParaRPr lang="ru-RU" sz="2400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342900" indent="-342900" algn="just">
              <a:lnSpc>
                <a:spcPct val="150000"/>
              </a:lnSpc>
              <a:buBlip>
                <a:blip r:embed="rId3"/>
              </a:buBlip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Назначение помощника, дежурного по календарю</a:t>
            </a:r>
          </a:p>
          <a:p>
            <a:pPr algn="just">
              <a:lnSpc>
                <a:spcPct val="150000"/>
              </a:lnSpc>
            </a:pPr>
            <a:endParaRPr lang="ru-RU" sz="2400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342900" indent="-342900" algn="just">
              <a:lnSpc>
                <a:spcPct val="150000"/>
              </a:lnSpc>
              <a:buBlip>
                <a:blip r:embed="rId3"/>
              </a:buBlip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Нарушение временного интервала, отведенного на работу с календарем с учетом возраста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709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0-07/thumbs/1595725548_34-p-fon-dlya-prezentatsii-v-delovom-stile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908720"/>
            <a:ext cx="79208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dirty="0" smtClean="0">
                <a:latin typeface="Arial Black" panose="020B0A04020102020204" pitchFamily="34" charset="0"/>
              </a:rPr>
              <a:t>Задачи:</a:t>
            </a:r>
          </a:p>
          <a:p>
            <a:pPr marL="342900" indent="-342900" algn="just">
              <a:lnSpc>
                <a:spcPct val="150000"/>
              </a:lnSpc>
              <a:buBlip>
                <a:blip r:embed="rId3"/>
              </a:buBlip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Как сделать изучение времени для ребенка интересным</a:t>
            </a:r>
          </a:p>
          <a:p>
            <a:pPr algn="just">
              <a:lnSpc>
                <a:spcPct val="150000"/>
              </a:lnSpc>
            </a:pPr>
            <a:endParaRPr lang="ru-RU" sz="2400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pPr marL="342900" indent="-342900" algn="just">
              <a:lnSpc>
                <a:spcPct val="150000"/>
              </a:lnSpc>
              <a:buBlip>
                <a:blip r:embed="rId3"/>
              </a:buBlip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Как успешно формировать математические представления у дошкольников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90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artinkinaden.ru/uploads/posts/2020-07/thumbs/1595725548_34-p-fon-dlya-prezentatsii-v-delovom-stile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0298"/>
            <a:ext cx="9144000" cy="698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11760" y="116632"/>
            <a:ext cx="655272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Стадии формирования временных представлений у дошкольников</a:t>
            </a:r>
            <a:endParaRPr lang="ru-RU" sz="3200" dirty="0">
              <a:latin typeface="Arial Black" panose="020B0A04020102020204" pitchFamily="34" charset="0"/>
            </a:endParaRPr>
          </a:p>
          <a:p>
            <a:pPr marL="342900" indent="-342900" algn="ctr">
              <a:lnSpc>
                <a:spcPct val="250000"/>
              </a:lnSpc>
              <a:buAutoNum type="arabicPeriod"/>
            </a:pPr>
            <a:r>
              <a:rPr lang="ru-RU" sz="2800" dirty="0" smtClean="0">
                <a:latin typeface="Arial Black" panose="020B0A04020102020204" pitchFamily="34" charset="0"/>
              </a:rPr>
              <a:t> </a:t>
            </a:r>
            <a:r>
              <a:rPr lang="ru-RU" sz="2400" u="sng" dirty="0" smtClean="0">
                <a:latin typeface="Arial Black" panose="020B0A04020102020204" pitchFamily="34" charset="0"/>
              </a:rPr>
              <a:t>Вневременная</a:t>
            </a:r>
          </a:p>
          <a:p>
            <a:pPr marL="342900" indent="-342900" algn="ctr">
              <a:lnSpc>
                <a:spcPct val="250000"/>
              </a:lnSpc>
              <a:buAutoNum type="arabicPeriod"/>
            </a:pPr>
            <a:r>
              <a:rPr lang="ru-RU" sz="2400" u="sng" dirty="0" smtClean="0">
                <a:latin typeface="Arial Black" panose="020B0A04020102020204" pitchFamily="34" charset="0"/>
              </a:rPr>
              <a:t> Событийная</a:t>
            </a:r>
          </a:p>
          <a:p>
            <a:pPr marL="342900" indent="-342900" algn="ctr">
              <a:lnSpc>
                <a:spcPct val="250000"/>
              </a:lnSpc>
              <a:buAutoNum type="arabicPeriod"/>
            </a:pPr>
            <a:r>
              <a:rPr lang="ru-RU" sz="2400" u="sng" dirty="0" smtClean="0">
                <a:latin typeface="Arial Black" panose="020B0A04020102020204" pitchFamily="34" charset="0"/>
              </a:rPr>
              <a:t> Временная </a:t>
            </a:r>
            <a:endParaRPr lang="ru-RU" sz="2400" u="sng" dirty="0">
              <a:latin typeface="Arial Black" panose="020B0A04020102020204" pitchFamily="34" charset="0"/>
            </a:endParaRPr>
          </a:p>
        </p:txBody>
      </p:sp>
      <p:pic>
        <p:nvPicPr>
          <p:cNvPr id="1026" name="Picture 2" descr="https://pickimage.ru/wp-content/uploads/images/detskie/dayoftheweek/dninedeli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492896"/>
            <a:ext cx="3449781" cy="3427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06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0-07/thumbs/1595725548_34-p-fon-dlya-prezentatsii-v-delovom-stile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9612" y="404664"/>
            <a:ext cx="69847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600" u="sng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Линейный календарь </a:t>
            </a:r>
            <a:r>
              <a:rPr lang="ru-RU" sz="2800" dirty="0" smtClean="0">
                <a:latin typeface="Arial Black" panose="020B0A04020102020204" pitchFamily="34" charset="0"/>
              </a:rPr>
              <a:t>– это  модель временных отношений, представленная при помощи наглядных образов.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2" name="Picture 2" descr="C:\Users\Сеня\Documents\центр двигательной активности\Screenshot_20201105-163618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1139" y="3731632"/>
            <a:ext cx="8101722" cy="24077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6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0-07/thumbs/1595725548_34-p-fon-dlya-prezentatsii-v-delovom-stile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Сеня\Documents\центр двигательной активности\kalendar-istorij-v-instagrame-chto-eto-gde-i-kak-najti-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680" t="13107" r="16200" b="16433"/>
          <a:stretch/>
        </p:blipFill>
        <p:spPr bwMode="auto">
          <a:xfrm>
            <a:off x="2397460" y="1268760"/>
            <a:ext cx="4709120" cy="487088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332656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>
                <a:latin typeface="Arial Black" panose="020B0A04020102020204" pitchFamily="34" charset="0"/>
              </a:rPr>
              <a:t>Матричный календарь</a:t>
            </a:r>
            <a:endParaRPr lang="ru-RU" sz="3200" u="sng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25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0-07/thumbs/1595725548_34-p-fon-dlya-prezentatsii-v-delovom-stile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0"/>
            <a:ext cx="91440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latin typeface="Arial Black" panose="020B0A04020102020204" pitchFamily="34" charset="0"/>
              </a:rPr>
              <a:t>Материалы для изготовления линейного календаря</a:t>
            </a:r>
          </a:p>
          <a:p>
            <a:pPr algn="ctr"/>
            <a:endParaRPr lang="ru-RU" sz="2000" dirty="0" smtClean="0">
              <a:latin typeface="Arial Black" panose="020B0A04020102020204" pitchFamily="34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Полоска плотной бумаги шириной 20-25 см, длинной 150см.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Фломастеры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Карандаши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Маркеры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Черный маркер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Краски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Линейка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Табличка с указанием месяца</a:t>
            </a:r>
          </a:p>
          <a:p>
            <a:pPr marL="342900" indent="-342900">
              <a:buAutoNum type="arabicPeriod"/>
            </a:pP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5" name="Picture 3" descr="C:\Users\User\Desktop\20191113_1607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283" y="1988840"/>
            <a:ext cx="4965230" cy="3614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637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0-07/thumbs/1595725548_34-p-fon-dlya-prezentatsii-v-delovom-stile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96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272" y="1040852"/>
            <a:ext cx="3131840" cy="2409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99648" y="1113010"/>
            <a:ext cx="3045241" cy="233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15399" y="1116473"/>
            <a:ext cx="2952328" cy="2330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39752" y="404664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rgbClr val="00B0F0"/>
                  </a:solidFill>
                </a:ln>
                <a:solidFill>
                  <a:srgbClr val="002060"/>
                </a:solidFill>
                <a:latin typeface="Arial Black" panose="020B0A04020102020204" pitchFamily="34" charset="0"/>
              </a:rPr>
              <a:t>ДЕКАБРЬ</a:t>
            </a:r>
            <a:endParaRPr lang="ru-RU" sz="3200" b="1" dirty="0">
              <a:ln>
                <a:solidFill>
                  <a:srgbClr val="00B0F0"/>
                </a:solidFill>
              </a:ln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3717033"/>
            <a:ext cx="3123873" cy="3047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33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0-07/thumbs/1595725548_34-p-fon-dlya-prezentatsii-v-delovom-stile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768" y="705177"/>
            <a:ext cx="874846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latin typeface="Arial Black" panose="020B0A04020102020204" pitchFamily="34" charset="0"/>
              </a:rPr>
              <a:t>Особые правила работы с календарем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От 3 до 5 минут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Проговариваем хором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Для поддержания ритма используйте хлопки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Перечеркивает дату воспитатель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endParaRPr lang="ru-RU" sz="2400" u="sng" dirty="0">
              <a:latin typeface="Arial Black" panose="020B0A04020102020204" pitchFamily="34" charset="0"/>
            </a:endParaRPr>
          </a:p>
          <a:p>
            <a:r>
              <a:rPr lang="ru-RU" sz="2400" u="sng" dirty="0" smtClean="0">
                <a:latin typeface="Arial Black" panose="020B0A04020102020204" pitchFamily="34" charset="0"/>
              </a:rPr>
              <a:t>Время и место календаря в образовательном процессе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В утреннем круге</a:t>
            </a:r>
          </a:p>
          <a:p>
            <a:endParaRPr lang="ru-RU" sz="2400" u="sng" dirty="0" smtClean="0">
              <a:latin typeface="Arial Black" panose="020B0A04020102020204" pitchFamily="34" charset="0"/>
            </a:endParaRPr>
          </a:p>
          <a:p>
            <a:r>
              <a:rPr lang="ru-RU" sz="2400" u="sng" dirty="0" smtClean="0">
                <a:latin typeface="Arial Black" panose="020B0A04020102020204" pitchFamily="34" charset="0"/>
              </a:rPr>
              <a:t>Применение для достижения образовательных результатов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sz="2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Задаем вопросы с учетом программных задач</a:t>
            </a:r>
            <a:endParaRPr lang="ru-RU" sz="2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905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0-07/thumbs/1595725548_34-p-fon-dlya-prezentatsii-v-delovom-stile-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332656"/>
            <a:ext cx="820891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 smtClean="0">
                <a:latin typeface="Arial Black" panose="020B0A04020102020204" pitchFamily="34" charset="0"/>
              </a:rPr>
              <a:t>Ошибки при составлении календаря</a:t>
            </a:r>
          </a:p>
          <a:p>
            <a:pPr algn="ctr"/>
            <a:endParaRPr lang="ru-RU" sz="2800" u="sng" dirty="0" smtClean="0">
              <a:latin typeface="Arial Black" panose="020B0A04020102020204" pitchFamily="34" charset="0"/>
            </a:endParaRP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Добавление новых граф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Смена мест горизонтальных частей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Разные цвета при составлении числового ряда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Разные символы с понедельника по пятницу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Деление дней на четные и нечетные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Маленький размер календаря</a:t>
            </a:r>
          </a:p>
          <a:p>
            <a:pPr marL="342900" indent="-342900">
              <a:lnSpc>
                <a:spcPct val="150000"/>
              </a:lnSpc>
              <a:buBlip>
                <a:blip r:embed="rId3"/>
              </a:buBlip>
            </a:pPr>
            <a:r>
              <a:rPr lang="ru-RU" sz="2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Перекладывание составления календаря на детей</a:t>
            </a:r>
          </a:p>
          <a:p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50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185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Сеня</dc:creator>
  <cp:lastModifiedBy>Сеня</cp:lastModifiedBy>
  <cp:revision>18</cp:revision>
  <dcterms:created xsi:type="dcterms:W3CDTF">2020-11-17T07:20:03Z</dcterms:created>
  <dcterms:modified xsi:type="dcterms:W3CDTF">2021-04-08T17:45:23Z</dcterms:modified>
</cp:coreProperties>
</file>