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61" r:id="rId2"/>
    <p:sldId id="285" r:id="rId3"/>
    <p:sldId id="280" r:id="rId4"/>
    <p:sldId id="281" r:id="rId5"/>
    <p:sldId id="282" r:id="rId6"/>
    <p:sldId id="260" r:id="rId7"/>
    <p:sldId id="283" r:id="rId8"/>
    <p:sldId id="266" r:id="rId9"/>
    <p:sldId id="267" r:id="rId10"/>
    <p:sldId id="268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84" r:id="rId19"/>
    <p:sldId id="262" r:id="rId20"/>
    <p:sldId id="277" r:id="rId21"/>
    <p:sldId id="278" r:id="rId22"/>
    <p:sldId id="279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1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08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CF86D450-85BC-44DF-9FCB-1E431A75C13B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6C4FEB89-B231-4A47-BF0E-8E0B621547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1486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6D450-85BC-44DF-9FCB-1E431A75C13B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FEB89-B231-4A47-BF0E-8E0B621547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1324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6D450-85BC-44DF-9FCB-1E431A75C13B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FEB89-B231-4A47-BF0E-8E0B621547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57446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6D450-85BC-44DF-9FCB-1E431A75C13B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FEB89-B231-4A47-BF0E-8E0B621547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61028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6D450-85BC-44DF-9FCB-1E431A75C13B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FEB89-B231-4A47-BF0E-8E0B621547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93242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6D450-85BC-44DF-9FCB-1E431A75C13B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FEB89-B231-4A47-BF0E-8E0B621547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02207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6D450-85BC-44DF-9FCB-1E431A75C13B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FEB89-B231-4A47-BF0E-8E0B621547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7623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CF86D450-85BC-44DF-9FCB-1E431A75C13B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FEB89-B231-4A47-BF0E-8E0B621547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0120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F86D450-85BC-44DF-9FCB-1E431A75C13B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FEB89-B231-4A47-BF0E-8E0B621547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3374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6D450-85BC-44DF-9FCB-1E431A75C13B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FEB89-B231-4A47-BF0E-8E0B621547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9440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6D450-85BC-44DF-9FCB-1E431A75C13B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FEB89-B231-4A47-BF0E-8E0B621547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5819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6D450-85BC-44DF-9FCB-1E431A75C13B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FEB89-B231-4A47-BF0E-8E0B621547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557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6D450-85BC-44DF-9FCB-1E431A75C13B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FEB89-B231-4A47-BF0E-8E0B621547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864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6D450-85BC-44DF-9FCB-1E431A75C13B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FEB89-B231-4A47-BF0E-8E0B621547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377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6D450-85BC-44DF-9FCB-1E431A75C13B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FEB89-B231-4A47-BF0E-8E0B621547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7231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6D450-85BC-44DF-9FCB-1E431A75C13B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FEB89-B231-4A47-BF0E-8E0B621547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5810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6D450-85BC-44DF-9FCB-1E431A75C13B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FEB89-B231-4A47-BF0E-8E0B621547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5669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CF86D450-85BC-44DF-9FCB-1E431A75C13B}" type="datetimeFigureOut">
              <a:rPr lang="ru-RU" smtClean="0"/>
              <a:t>16.02.2021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6C4FEB89-B231-4A47-BF0E-8E0B621547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1588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jp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Влияние билингвизма на способности по физике.</a:t>
            </a:r>
            <a:endParaRPr lang="ru-RU" sz="6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845996" y="5242482"/>
            <a:ext cx="7119990" cy="1044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2400" dirty="0">
                <a:solidFill>
                  <a:srgbClr val="7030A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Учитель физики МБОУ «СОШ №3 </a:t>
            </a:r>
            <a:r>
              <a:rPr lang="ru-RU" sz="2400" dirty="0" err="1">
                <a:solidFill>
                  <a:srgbClr val="7030A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с.п.Знаменское</a:t>
            </a:r>
            <a:r>
              <a:rPr lang="ru-RU" sz="2400" dirty="0">
                <a:solidFill>
                  <a:srgbClr val="7030A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2400" dirty="0" err="1">
                <a:solidFill>
                  <a:srgbClr val="7030A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Дулуева</a:t>
            </a:r>
            <a:r>
              <a:rPr lang="ru-RU" sz="2400" dirty="0">
                <a:solidFill>
                  <a:srgbClr val="7030A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Лариса </a:t>
            </a:r>
            <a:r>
              <a:rPr lang="ru-RU" sz="2400" dirty="0" err="1">
                <a:solidFill>
                  <a:srgbClr val="7030A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Зайндиевна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994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600" b="1" dirty="0" smtClean="0">
                <a:solidFill>
                  <a:schemeClr val="bg1"/>
                </a:solidFill>
              </a:rPr>
              <a:t>Задание эрудитов</a:t>
            </a:r>
            <a:endParaRPr lang="ru-RU" sz="6600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608" y="2222206"/>
            <a:ext cx="12130478" cy="1754372"/>
          </a:xfrm>
        </p:spPr>
        <p:txBody>
          <a:bodyPr>
            <a:normAutofit fontScale="25000" lnSpcReduction="20000"/>
          </a:bodyPr>
          <a:lstStyle/>
          <a:p>
            <a:pPr lvl="0">
              <a:lnSpc>
                <a:spcPct val="115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sz="21600" b="1" dirty="0" smtClean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</a:t>
            </a:r>
            <a:r>
              <a:rPr lang="ru-RU" sz="19200" b="1" dirty="0" smtClean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Какой кулон нельзя повесить на шею</a:t>
            </a:r>
            <a:r>
              <a:rPr lang="en-US" sz="19200" b="1" dirty="0" smtClean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?</a:t>
            </a:r>
            <a:endParaRPr lang="ru-RU" sz="2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  </a:t>
            </a:r>
          </a:p>
          <a:p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243108" y="2374606"/>
            <a:ext cx="10541311" cy="17543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5000"/>
              </a:lnSpc>
              <a:spcAft>
                <a:spcPts val="800"/>
              </a:spcAft>
              <a:tabLst>
                <a:tab pos="457200" algn="l"/>
              </a:tabLst>
            </a:pP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090708" y="3976578"/>
            <a:ext cx="10541311" cy="17543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5400" dirty="0" smtClean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5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 smtClean="0"/>
              <a:t> 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295204" y="3275112"/>
            <a:ext cx="22955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ln>
                  <a:noFill/>
                </a:ln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48608" y="4076865"/>
            <a:ext cx="1153777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dirty="0" smtClean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</a:rPr>
              <a:t>Единицу электрического заряда Кулон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4014518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600" b="1" dirty="0" smtClean="0">
                <a:solidFill>
                  <a:schemeClr val="bg1"/>
                </a:solidFill>
              </a:rPr>
              <a:t>Задание эрудитов</a:t>
            </a:r>
            <a:endParaRPr lang="ru-RU" sz="6600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608" y="2222206"/>
            <a:ext cx="12130478" cy="1754372"/>
          </a:xfrm>
        </p:spPr>
        <p:txBody>
          <a:bodyPr>
            <a:normAutofit fontScale="25000" lnSpcReduction="20000"/>
          </a:bodyPr>
          <a:lstStyle/>
          <a:p>
            <a:pPr lvl="0" algn="ctr">
              <a:lnSpc>
                <a:spcPct val="115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sz="21600" b="1" dirty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ru-RU" sz="21600" b="1" dirty="0" smtClean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19200" b="1" dirty="0" smtClean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Какое поле нельзя засеять</a:t>
            </a:r>
            <a:r>
              <a:rPr lang="en-US" sz="19200" b="1" dirty="0" smtClean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?</a:t>
            </a:r>
            <a:endParaRPr lang="ru-RU" sz="2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  </a:t>
            </a:r>
          </a:p>
          <a:p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243108" y="2374606"/>
            <a:ext cx="10541311" cy="17543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5000"/>
              </a:lnSpc>
              <a:spcAft>
                <a:spcPts val="800"/>
              </a:spcAft>
              <a:tabLst>
                <a:tab pos="457200" algn="l"/>
              </a:tabLst>
            </a:pP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090708" y="3976578"/>
            <a:ext cx="10541311" cy="17543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5400" dirty="0" smtClean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5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 smtClean="0"/>
              <a:t> 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295204" y="3275112"/>
            <a:ext cx="22955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ln>
                  <a:noFill/>
                </a:ln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900722" y="4076865"/>
            <a:ext cx="803354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dirty="0" smtClean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</a:rPr>
              <a:t>Электрическое, магнитное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41125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600" b="1" dirty="0" smtClean="0">
                <a:solidFill>
                  <a:schemeClr val="bg1"/>
                </a:solidFill>
              </a:rPr>
              <a:t>Задание эрудитов</a:t>
            </a:r>
            <a:endParaRPr lang="ru-RU" sz="6600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608" y="2222206"/>
            <a:ext cx="12130478" cy="1754372"/>
          </a:xfrm>
        </p:spPr>
        <p:txBody>
          <a:bodyPr>
            <a:normAutofit fontScale="25000" lnSpcReduction="20000"/>
          </a:bodyPr>
          <a:lstStyle/>
          <a:p>
            <a:pPr lvl="0" algn="ctr">
              <a:lnSpc>
                <a:spcPct val="115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sz="21600" b="1" dirty="0" smtClean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</a:t>
            </a:r>
            <a:r>
              <a:rPr lang="ru-RU" sz="19200" b="1" dirty="0" smtClean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Какая моль не поедает одежду</a:t>
            </a:r>
            <a:r>
              <a:rPr lang="en-US" sz="19200" b="1" dirty="0" smtClean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?</a:t>
            </a:r>
            <a:endParaRPr lang="ru-RU" sz="2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  </a:t>
            </a:r>
          </a:p>
          <a:p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243108" y="2374606"/>
            <a:ext cx="10541311" cy="17543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5000"/>
              </a:lnSpc>
              <a:spcAft>
                <a:spcPts val="800"/>
              </a:spcAft>
              <a:tabLst>
                <a:tab pos="457200" algn="l"/>
              </a:tabLst>
            </a:pP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090708" y="3976578"/>
            <a:ext cx="10541311" cy="17543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5400" dirty="0" smtClean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5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 smtClean="0"/>
              <a:t> 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295204" y="3275112"/>
            <a:ext cx="22955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ln>
                  <a:noFill/>
                </a:ln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89091" y="4076865"/>
            <a:ext cx="1085681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dirty="0" smtClean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</a:rPr>
              <a:t>Единица количества вещества Моль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447398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600" b="1" dirty="0" smtClean="0">
                <a:solidFill>
                  <a:schemeClr val="bg1"/>
                </a:solidFill>
              </a:rPr>
              <a:t>Задание эрудитов</a:t>
            </a:r>
            <a:endParaRPr lang="ru-RU" sz="6600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608" y="2222206"/>
            <a:ext cx="12130478" cy="1754372"/>
          </a:xfrm>
        </p:spPr>
        <p:txBody>
          <a:bodyPr>
            <a:normAutofit fontScale="25000" lnSpcReduction="20000"/>
          </a:bodyPr>
          <a:lstStyle/>
          <a:p>
            <a:pPr lvl="0" algn="ctr">
              <a:lnSpc>
                <a:spcPct val="115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sz="21600" b="1" dirty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r>
              <a:rPr lang="ru-RU" sz="21600" b="1" dirty="0" smtClean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19200" b="1" dirty="0" smtClean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Какой проводник не принесет вам чая в поезде</a:t>
            </a:r>
            <a:r>
              <a:rPr lang="en-US" sz="19200" b="1" dirty="0" smtClean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?</a:t>
            </a:r>
            <a:endParaRPr lang="ru-RU" sz="2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  </a:t>
            </a:r>
          </a:p>
          <a:p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243108" y="2374606"/>
            <a:ext cx="10541311" cy="17543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5000"/>
              </a:lnSpc>
              <a:spcAft>
                <a:spcPts val="800"/>
              </a:spcAft>
              <a:tabLst>
                <a:tab pos="457200" algn="l"/>
              </a:tabLst>
            </a:pP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090708" y="3976578"/>
            <a:ext cx="10541311" cy="17543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5400" dirty="0" smtClean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5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 smtClean="0"/>
              <a:t> 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295204" y="3275112"/>
            <a:ext cx="22955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ln>
                  <a:noFill/>
                </a:ln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567588" y="4076865"/>
            <a:ext cx="469981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dirty="0" smtClean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</a:rPr>
              <a:t>Электрический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864953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600" b="1" dirty="0" smtClean="0">
                <a:solidFill>
                  <a:schemeClr val="bg1"/>
                </a:solidFill>
              </a:rPr>
              <a:t>Задание эрудитов</a:t>
            </a:r>
            <a:endParaRPr lang="ru-RU" sz="6600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608" y="2222206"/>
            <a:ext cx="12130478" cy="1754372"/>
          </a:xfrm>
        </p:spPr>
        <p:txBody>
          <a:bodyPr>
            <a:normAutofit fontScale="25000" lnSpcReduction="20000"/>
          </a:bodyPr>
          <a:lstStyle/>
          <a:p>
            <a:pPr lvl="0" algn="ctr">
              <a:lnSpc>
                <a:spcPct val="115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sz="21600" b="1" dirty="0" smtClean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7. </a:t>
            </a:r>
            <a:r>
              <a:rPr lang="ru-RU" sz="19200" b="1" dirty="0" smtClean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Бывает белый, красный, черный</a:t>
            </a:r>
            <a:r>
              <a:rPr lang="en-US" sz="19200" b="1" dirty="0" smtClean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?</a:t>
            </a:r>
            <a:endParaRPr lang="ru-RU" sz="2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  </a:t>
            </a:r>
          </a:p>
          <a:p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243108" y="2374606"/>
            <a:ext cx="10541311" cy="17543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5000"/>
              </a:lnSpc>
              <a:spcAft>
                <a:spcPts val="800"/>
              </a:spcAft>
              <a:tabLst>
                <a:tab pos="457200" algn="l"/>
              </a:tabLst>
            </a:pP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090708" y="3976578"/>
            <a:ext cx="10541311" cy="17543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5400" dirty="0" smtClean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5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 smtClean="0"/>
              <a:t> 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295204" y="3275112"/>
            <a:ext cx="22955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ln>
                  <a:noFill/>
                </a:ln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690203" y="4076865"/>
            <a:ext cx="245458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dirty="0" smtClean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</a:rPr>
              <a:t>фосфор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320506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600" b="1" dirty="0" smtClean="0">
                <a:solidFill>
                  <a:schemeClr val="bg1"/>
                </a:solidFill>
              </a:rPr>
              <a:t>Задание эрудитов</a:t>
            </a:r>
            <a:endParaRPr lang="ru-RU" sz="6600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608" y="2222206"/>
            <a:ext cx="12130478" cy="1754372"/>
          </a:xfrm>
        </p:spPr>
        <p:txBody>
          <a:bodyPr>
            <a:normAutofit fontScale="25000" lnSpcReduction="20000"/>
          </a:bodyPr>
          <a:lstStyle/>
          <a:p>
            <a:pPr lvl="0" algn="ctr">
              <a:lnSpc>
                <a:spcPct val="115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sz="21600" b="1" dirty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</a:t>
            </a:r>
            <a:r>
              <a:rPr lang="ru-RU" sz="21600" b="1" dirty="0" smtClean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19200" b="1" dirty="0" smtClean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Прибор, определяющий погоду</a:t>
            </a:r>
            <a:r>
              <a:rPr lang="en-US" sz="19200" b="1" dirty="0" smtClean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?</a:t>
            </a:r>
            <a:endParaRPr lang="ru-RU" sz="2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  </a:t>
            </a:r>
          </a:p>
          <a:p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243108" y="2374606"/>
            <a:ext cx="10541311" cy="17543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5000"/>
              </a:lnSpc>
              <a:spcAft>
                <a:spcPts val="800"/>
              </a:spcAft>
              <a:tabLst>
                <a:tab pos="457200" algn="l"/>
              </a:tabLst>
            </a:pP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090708" y="3976578"/>
            <a:ext cx="10541311" cy="17543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5400" dirty="0" smtClean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5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 smtClean="0"/>
              <a:t> 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295204" y="3275112"/>
            <a:ext cx="22955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ln>
                  <a:noFill/>
                </a:ln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453760" y="4076865"/>
            <a:ext cx="292746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dirty="0" smtClean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</a:rPr>
              <a:t>барометр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66871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600" b="1" dirty="0" smtClean="0">
                <a:solidFill>
                  <a:schemeClr val="bg1"/>
                </a:solidFill>
              </a:rPr>
              <a:t>Задание эрудитов</a:t>
            </a:r>
            <a:endParaRPr lang="ru-RU" sz="6600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608" y="2222206"/>
            <a:ext cx="12130478" cy="1754372"/>
          </a:xfrm>
        </p:spPr>
        <p:txBody>
          <a:bodyPr>
            <a:normAutofit fontScale="25000" lnSpcReduction="20000"/>
          </a:bodyPr>
          <a:lstStyle/>
          <a:p>
            <a:pPr lvl="0" algn="ctr">
              <a:lnSpc>
                <a:spcPct val="115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sz="21600" b="1" dirty="0" smtClean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9. </a:t>
            </a:r>
            <a:r>
              <a:rPr lang="ru-RU" sz="19200" b="1" dirty="0" smtClean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Какое вещество Леонардо Да Винчи назвал соком жизни</a:t>
            </a:r>
            <a:r>
              <a:rPr lang="en-US" sz="19200" b="1" dirty="0" smtClean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?</a:t>
            </a:r>
            <a:endParaRPr lang="ru-RU" sz="2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  </a:t>
            </a:r>
          </a:p>
          <a:p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243108" y="2374606"/>
            <a:ext cx="10541311" cy="17543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5000"/>
              </a:lnSpc>
              <a:spcAft>
                <a:spcPts val="800"/>
              </a:spcAft>
              <a:tabLst>
                <a:tab pos="457200" algn="l"/>
              </a:tabLst>
            </a:pP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090708" y="3976578"/>
            <a:ext cx="10541311" cy="17543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5400" dirty="0" smtClean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5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 smtClean="0"/>
              <a:t> 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295204" y="3275112"/>
            <a:ext cx="22955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ln>
                  <a:noFill/>
                </a:ln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025903" y="4076865"/>
            <a:ext cx="178318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dirty="0" smtClean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</a:rPr>
              <a:t>вода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277164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600" b="1" dirty="0" smtClean="0">
                <a:solidFill>
                  <a:schemeClr val="bg1"/>
                </a:solidFill>
              </a:rPr>
              <a:t>Задание эрудитов</a:t>
            </a:r>
            <a:endParaRPr lang="ru-RU" sz="6600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608" y="2222206"/>
            <a:ext cx="12130478" cy="1754372"/>
          </a:xfrm>
        </p:spPr>
        <p:txBody>
          <a:bodyPr>
            <a:normAutofit fontScale="25000" lnSpcReduction="20000"/>
          </a:bodyPr>
          <a:lstStyle/>
          <a:p>
            <a:pPr lvl="0" algn="ctr">
              <a:lnSpc>
                <a:spcPct val="115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sz="21600" b="1" dirty="0" smtClean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10. </a:t>
            </a:r>
            <a:r>
              <a:rPr lang="ru-RU" sz="19200" b="1" dirty="0" smtClean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Прибор с намагниченной стрелкой</a:t>
            </a:r>
            <a:r>
              <a:rPr lang="en-US" sz="19200" b="1" dirty="0" smtClean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?</a:t>
            </a:r>
            <a:endParaRPr lang="ru-RU" sz="2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  </a:t>
            </a:r>
          </a:p>
          <a:p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243108" y="2374606"/>
            <a:ext cx="10541311" cy="17543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5000"/>
              </a:lnSpc>
              <a:spcAft>
                <a:spcPts val="800"/>
              </a:spcAft>
              <a:tabLst>
                <a:tab pos="457200" algn="l"/>
              </a:tabLst>
            </a:pP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090708" y="3976578"/>
            <a:ext cx="10541311" cy="17543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5400" dirty="0" smtClean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5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 smtClean="0"/>
              <a:t> 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295204" y="3275112"/>
            <a:ext cx="22955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ln>
                  <a:noFill/>
                </a:ln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148550" y="4076865"/>
            <a:ext cx="3537893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8800" dirty="0" smtClean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</a:rPr>
              <a:t>компас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2447224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Физика – это волшебство, волшебство – это физика, а вместе – </a:t>
            </a:r>
            <a:r>
              <a:rPr lang="ru-RU" sz="4800" b="1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магия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8086" y="4354286"/>
            <a:ext cx="11277600" cy="2634343"/>
          </a:xfrm>
        </p:spPr>
        <p:txBody>
          <a:bodyPr/>
          <a:lstStyle/>
          <a:p>
            <a:pPr>
              <a:lnSpc>
                <a:spcPct val="115000"/>
              </a:lnSpc>
            </a:pP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Волшебство и творчество связаны друг с другом.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2800" b="1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Так давайте развивать творчество с помощью волшебства науки.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541020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6559" y="1289296"/>
            <a:ext cx="5054459" cy="826583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chemeClr val="bg1"/>
                </a:solidFill>
              </a:rPr>
              <a:t>ОПЫТ №1</a:t>
            </a:r>
            <a:endParaRPr lang="ru-RU" sz="6600" b="1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46" b="3746"/>
          <a:stretch>
            <a:fillRect/>
          </a:stretch>
        </p:blipFill>
        <p:spPr>
          <a:xfrm>
            <a:off x="6547870" y="648586"/>
            <a:ext cx="3786977" cy="506641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86046" y="2615609"/>
            <a:ext cx="4894972" cy="1371600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Зарядка для ума</a:t>
            </a:r>
            <a:endParaRPr lang="ru-RU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308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1445" y="1101614"/>
            <a:ext cx="11375922" cy="33804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3600" dirty="0">
                <a:solidFill>
                  <a:srgbClr val="7030A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Цель мастер-класса: повысить профессиональную компетентность учителей физики при работе с детьми- билингвами.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3600" dirty="0">
                <a:solidFill>
                  <a:srgbClr val="7030A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Задача мастер-класса: Ознакомить участников мастер-класса какие дети относятся к билингвам.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937259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6559" y="1289296"/>
            <a:ext cx="5054459" cy="826583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chemeClr val="bg1"/>
                </a:solidFill>
              </a:rPr>
              <a:t>ОПЫТ №2</a:t>
            </a:r>
            <a:endParaRPr lang="ru-RU" sz="6600" b="1" dirty="0">
              <a:solidFill>
                <a:schemeClr val="bg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86046" y="2615609"/>
            <a:ext cx="4894972" cy="1371600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Жидкость с разной плотностью</a:t>
            </a:r>
            <a:endParaRPr lang="ru-RU" sz="4400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9346" y="4183468"/>
            <a:ext cx="3225064" cy="2042337"/>
          </a:xfrm>
          <a:prstGeom prst="rect">
            <a:avLst/>
          </a:prstGeom>
        </p:spPr>
      </p:pic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3" r="10367"/>
          <a:stretch/>
        </p:blipFill>
        <p:spPr>
          <a:xfrm>
            <a:off x="9356650" y="1220184"/>
            <a:ext cx="3026736" cy="3843670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1018" y="2995445"/>
            <a:ext cx="4355805" cy="2982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137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6559" y="1289296"/>
            <a:ext cx="5054459" cy="826583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chemeClr val="bg1"/>
                </a:solidFill>
              </a:rPr>
              <a:t>ОПЫТ №3</a:t>
            </a:r>
            <a:endParaRPr lang="ru-RU" sz="6600" b="1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96" r="8396"/>
          <a:stretch>
            <a:fillRect/>
          </a:stretch>
        </p:blipFill>
        <p:spPr>
          <a:xfrm>
            <a:off x="6165099" y="430618"/>
            <a:ext cx="2245256" cy="272725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86046" y="2615609"/>
            <a:ext cx="4894972" cy="1371600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Яйцо в соленой воде</a:t>
            </a:r>
            <a:endParaRPr lang="ru-RU" sz="4400" dirty="0">
              <a:solidFill>
                <a:schemeClr val="bg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2867" y="1945204"/>
            <a:ext cx="2514600" cy="18192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48" y="4162092"/>
            <a:ext cx="3362325" cy="1983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126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542261"/>
            <a:ext cx="8761413" cy="1573618"/>
          </a:xfrm>
        </p:spPr>
        <p:txBody>
          <a:bodyPr/>
          <a:lstStyle/>
          <a:p>
            <a:r>
              <a:rPr lang="ru-RU" sz="4400" b="1" dirty="0" smtClean="0"/>
              <a:t>Успехов вам в дальнейшем! Всем спасибо!</a:t>
            </a:r>
            <a:endParaRPr lang="ru-RU" sz="44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3322" y="1967023"/>
            <a:ext cx="5465134" cy="4093535"/>
          </a:xfrm>
        </p:spPr>
      </p:pic>
    </p:spTree>
    <p:extLst>
      <p:ext uri="{BB962C8B-B14F-4D97-AF65-F5344CB8AC3E}">
        <p14:creationId xmlns:p14="http://schemas.microsoft.com/office/powerpoint/2010/main" val="1954893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3838" y="0"/>
            <a:ext cx="12192000" cy="62858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3200" b="1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320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</a:t>
            </a:r>
            <a:r>
              <a:rPr lang="ru-RU" sz="32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начала давайте рассмотрим определение билингвизма. Билингвизм или двуязычие — свободное владение двумя языками (родным и неродным) и их попеременное использование в повседневной жизни. Это довольно важная особенность, которую следует учитывать, поскольку многие учат и по 2-3 иностранных языка сразу. Как вы думаете делает ли это их билингвами? К сожалению, нет. Ведь билингвы не просто знают другие языки, они одинаково хорошо владеют и родным, и иностранным. Именно тогда, когда человек в равной степени прибегает к двум подвластным ему языкам в будничных ситуациях, его можно назвать двуязычным.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1493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51437"/>
            <a:ext cx="12051587" cy="5719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32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Билингвы имеют ярко выраженную способность фильтровать информацию: воспринимать суть и отсеивать ненужное. Они могут общаться с представителями других народов. Они умеют быстро ориентироваться в любой ситуации. Они более восприимчивы ко всему новому. Полезные умения, не правда ли? Физика – это предмет, где интересно и трудно. Поэтому, школьников, которые показывают хорошие результаты и сосредоточены на этом предмете, очень мало. Как же помочь детям билингвам на уроках физики. Вот этот вопрос всегда стоит перед каждым учителем физики.  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44628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4661" y="399271"/>
            <a:ext cx="12192000" cy="5291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Сложен ли  окружающий тебя мир?</a:t>
            </a:r>
            <a:r>
              <a:rPr lang="ru-RU" sz="32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Конечно. Однако ты приспособился. Ты можешь не знать, из чего сделан твой баскетбольный мяч, однако играешь с ним. Ты можешь не знать, почему в стужу твой свитер сохраняет тепло, однако надеваешь его. Ты можешь жить, не разбираясь в свойствах материалов и не понимая причин ряда явлений.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32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 если </a:t>
            </a:r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ты любознателен</a:t>
            </a:r>
            <a:r>
              <a:rPr lang="ru-RU" sz="32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ты будешь дивиться тому, что происходит с яйцом на сковородке, точному времени на наручных часах и т. д.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45970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616688"/>
            <a:ext cx="8825660" cy="1609470"/>
          </a:xfrm>
        </p:spPr>
        <p:txBody>
          <a:bodyPr/>
          <a:lstStyle/>
          <a:p>
            <a:r>
              <a:rPr lang="ru-RU" sz="7200" b="1" dirty="0">
                <a:solidFill>
                  <a:schemeClr val="bg1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«ДА-НЕТ»</a:t>
            </a:r>
            <a:r>
              <a:rPr lang="ru-RU" sz="3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54954" y="1765006"/>
            <a:ext cx="8825659" cy="4789906"/>
          </a:xfrm>
        </p:spPr>
        <p:txBody>
          <a:bodyPr>
            <a:normAutofit lnSpcReduction="10000"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2800" b="1" dirty="0" smtClean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Деток </a:t>
            </a:r>
            <a:r>
              <a:rPr lang="ru-RU" sz="2800" b="1" dirty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 любите</a:t>
            </a:r>
            <a:r>
              <a:rPr lang="ru-RU" sz="2800" b="1" dirty="0" smtClean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2800" b="1" dirty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Пришли на занятие, сил совсем </a:t>
            </a:r>
            <a:r>
              <a:rPr lang="ru-RU" sz="2800" b="1" i="1" dirty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нет</a:t>
            </a:r>
            <a:r>
              <a:rPr lang="ru-RU" sz="2800" b="1" dirty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2800" b="1" dirty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Вам лекции хочется слушать здесь</a:t>
            </a:r>
            <a:r>
              <a:rPr lang="ru-RU" sz="2800" b="1" dirty="0" smtClean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2800" b="1" dirty="0" smtClean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</a:t>
            </a:r>
            <a:r>
              <a:rPr lang="ru-RU" sz="2800" b="1" dirty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быть господа?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2800" b="1" dirty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Проблемы детей решать нужно нам? </a:t>
            </a:r>
            <a:endParaRPr lang="ru-RU" sz="2800" b="1" i="1" dirty="0">
              <a:solidFill>
                <a:srgbClr val="7030A0"/>
              </a:solidFill>
              <a:effectLst>
                <a:reflection blurRad="6350" stA="53000" endA="300" endPos="35500" dir="5400000" sy="-90000" algn="bl"/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Дайте </a:t>
            </a:r>
            <a:r>
              <a:rPr lang="ru-RU" sz="2800" b="1" dirty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мне тогда ответ: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2800" b="1" dirty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Помочь откажетесь мне? 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550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3290" y="1097324"/>
            <a:ext cx="12192000" cy="5291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32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Сегодня, я как учитель физики хочу показать вам удивительный мир физики и ряд опытов, которые может провести обычный человек, выступая в роли волшебника и повелителя над природными явлениями, развивая творчество каждого ученика билингва. Ведь в наше время очень много </a:t>
            </a:r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детей- </a:t>
            </a:r>
            <a:r>
              <a:rPr lang="ru-RU" sz="3200" dirty="0" err="1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билингвов</a:t>
            </a:r>
            <a:r>
              <a:rPr lang="ru-RU" sz="32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32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Ребенок – недописанная книга, в которой есть чистые листы, ожидающие нашего вмешательства. В зависимости от того, что мы нарисуем в этой книге, и зависит результат достижения поставленной цели.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1662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600" b="1" dirty="0" smtClean="0">
                <a:solidFill>
                  <a:schemeClr val="bg1"/>
                </a:solidFill>
              </a:rPr>
              <a:t>Задание эрудитов</a:t>
            </a:r>
            <a:endParaRPr lang="ru-RU" sz="6600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0708" y="2222206"/>
            <a:ext cx="10541311" cy="1754372"/>
          </a:xfrm>
        </p:spPr>
        <p:txBody>
          <a:bodyPr>
            <a:normAutofit fontScale="47500" lnSpcReduction="20000"/>
          </a:bodyPr>
          <a:lstStyle/>
          <a:p>
            <a:pPr lvl="0">
              <a:lnSpc>
                <a:spcPct val="115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sz="10900" dirty="0" smtClean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Что </a:t>
            </a:r>
            <a:r>
              <a:rPr lang="ru-RU" sz="10900" dirty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земли не поднимешь </a:t>
            </a:r>
            <a:endParaRPr lang="ru-RU" sz="10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  </a:t>
            </a:r>
          </a:p>
          <a:p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243108" y="2374606"/>
            <a:ext cx="10541311" cy="17543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5000"/>
              </a:lnSpc>
              <a:spcAft>
                <a:spcPts val="800"/>
              </a:spcAft>
              <a:tabLst>
                <a:tab pos="457200" algn="l"/>
              </a:tabLst>
            </a:pP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090708" y="3976578"/>
            <a:ext cx="10541311" cy="17543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5400" dirty="0" smtClean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5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 smtClean="0"/>
              <a:t> 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892595" y="3244334"/>
            <a:ext cx="7921256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600" dirty="0" smtClean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тень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val="201265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600" b="1" dirty="0" smtClean="0">
                <a:solidFill>
                  <a:schemeClr val="bg1"/>
                </a:solidFill>
              </a:rPr>
              <a:t>Задание эрудитов</a:t>
            </a:r>
            <a:endParaRPr lang="ru-RU" sz="6600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0708" y="2222206"/>
            <a:ext cx="10541311" cy="1754372"/>
          </a:xfrm>
        </p:spPr>
        <p:txBody>
          <a:bodyPr>
            <a:normAutofit fontScale="25000" lnSpcReduction="20000"/>
          </a:bodyPr>
          <a:lstStyle/>
          <a:p>
            <a:pPr lvl="0">
              <a:lnSpc>
                <a:spcPct val="115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sz="16000" b="1" dirty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sz="16000" b="1" dirty="0" smtClean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14400" b="1" dirty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Как бросить предмет по прямой линии, чтоб он вернулся в ту же точку сам </a:t>
            </a:r>
            <a:endParaRPr lang="ru-RU" sz="16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  </a:t>
            </a:r>
          </a:p>
          <a:p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243108" y="2374606"/>
            <a:ext cx="10541311" cy="17543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5000"/>
              </a:lnSpc>
              <a:spcAft>
                <a:spcPts val="800"/>
              </a:spcAft>
              <a:tabLst>
                <a:tab pos="457200" algn="l"/>
              </a:tabLst>
            </a:pP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090708" y="3976578"/>
            <a:ext cx="10541311" cy="17543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5400" dirty="0" smtClean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5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 smtClean="0"/>
              <a:t> 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295204" y="3275112"/>
            <a:ext cx="22955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ln>
                  <a:noFill/>
                </a:ln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49518" y="4076865"/>
            <a:ext cx="6735947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dirty="0" smtClean="0">
                <a:solidFill>
                  <a:srgbClr val="7030A0"/>
                </a:solidFill>
                <a:effectLst>
                  <a:reflection blurRad="6350" stA="53000" endA="300" endPos="35500" dir="5400000" sy="-90000" algn="bl"/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Подбросить вверх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3735788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вет директоров">
  <a:themeElements>
    <a:clrScheme name="Другая 4">
      <a:dk1>
        <a:sysClr val="windowText" lastClr="000000"/>
      </a:dk1>
      <a:lt1>
        <a:sysClr val="window" lastClr="FFFFFF"/>
      </a:lt1>
      <a:dk2>
        <a:srgbClr val="E58AE2"/>
      </a:dk2>
      <a:lt2>
        <a:srgbClr val="EBEBEB"/>
      </a:lt2>
      <a:accent1>
        <a:srgbClr val="FFFFFF"/>
      </a:accent1>
      <a:accent2>
        <a:srgbClr val="FFFFF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Совет директоров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вет директоров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122</TotalTime>
  <Words>461</Words>
  <Application>Microsoft Office PowerPoint</Application>
  <PresentationFormat>Широкоэкранный</PresentationFormat>
  <Paragraphs>118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9" baseType="lpstr">
      <vt:lpstr>Arial</vt:lpstr>
      <vt:lpstr>Calibri</vt:lpstr>
      <vt:lpstr>Century Gothic</vt:lpstr>
      <vt:lpstr>Monotype Corsiva</vt:lpstr>
      <vt:lpstr>Times New Roman</vt:lpstr>
      <vt:lpstr>Wingdings 3</vt:lpstr>
      <vt:lpstr>Совет директоров</vt:lpstr>
      <vt:lpstr>Влияние билингвизма на способности по физике.</vt:lpstr>
      <vt:lpstr>Презентация PowerPoint</vt:lpstr>
      <vt:lpstr>Презентация PowerPoint</vt:lpstr>
      <vt:lpstr>Презентация PowerPoint</vt:lpstr>
      <vt:lpstr>Презентация PowerPoint</vt:lpstr>
      <vt:lpstr>«ДА-НЕТ» </vt:lpstr>
      <vt:lpstr>Презентация PowerPoint</vt:lpstr>
      <vt:lpstr>Задание эрудитов</vt:lpstr>
      <vt:lpstr>Задание эрудитов</vt:lpstr>
      <vt:lpstr>Задание эрудитов</vt:lpstr>
      <vt:lpstr>Задание эрудитов</vt:lpstr>
      <vt:lpstr>Задание эрудитов</vt:lpstr>
      <vt:lpstr>Задание эрудитов</vt:lpstr>
      <vt:lpstr>Задание эрудитов</vt:lpstr>
      <vt:lpstr>Задание эрудитов</vt:lpstr>
      <vt:lpstr>Задание эрудитов</vt:lpstr>
      <vt:lpstr>Задание эрудитов</vt:lpstr>
      <vt:lpstr>Физика – это волшебство, волшебство – это физика, а вместе – магия</vt:lpstr>
      <vt:lpstr>ОПЫТ №1</vt:lpstr>
      <vt:lpstr>ОПЫТ №2</vt:lpstr>
      <vt:lpstr>ОПЫТ №3</vt:lpstr>
      <vt:lpstr>Успехов вам в дальнейшем! Всем спасибо!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Влияние билингвизма на способности по физике.</dc:title>
  <dc:creator>user 1</dc:creator>
  <cp:lastModifiedBy>user 1</cp:lastModifiedBy>
  <cp:revision>14</cp:revision>
  <dcterms:created xsi:type="dcterms:W3CDTF">2021-02-16T06:08:48Z</dcterms:created>
  <dcterms:modified xsi:type="dcterms:W3CDTF">2021-02-16T08:31:17Z</dcterms:modified>
</cp:coreProperties>
</file>