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78" r:id="rId3"/>
    <p:sldId id="263" r:id="rId4"/>
    <p:sldId id="274" r:id="rId5"/>
    <p:sldId id="264" r:id="rId6"/>
    <p:sldId id="281" r:id="rId7"/>
    <p:sldId id="280" r:id="rId8"/>
    <p:sldId id="271" r:id="rId9"/>
    <p:sldId id="284" r:id="rId10"/>
    <p:sldId id="277" r:id="rId11"/>
    <p:sldId id="283" r:id="rId12"/>
    <p:sldId id="261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DD"/>
    <a:srgbClr val="383128"/>
    <a:srgbClr val="4E4438"/>
    <a:srgbClr val="675949"/>
    <a:srgbClr val="5A4E3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90" y="-27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2867289513225322"/>
          <c:y val="4.3638364735854814E-2"/>
          <c:w val="0.77132710486774547"/>
          <c:h val="0.5338103495338615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62</c:v>
                </c:pt>
                <c:pt idx="2">
                  <c:v>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B3A-409E-9363-AE631425B81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B3A-409E-9363-AE631425B81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B3A-409E-9363-AE631425B81D}"/>
            </c:ext>
          </c:extLst>
        </c:ser>
        <c:axId val="136194688"/>
        <c:axId val="136212864"/>
      </c:barChart>
      <c:catAx>
        <c:axId val="136194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>
                <a:latin typeface="Monotype Corsiva" pitchFamily="66" charset="0"/>
              </a:defRPr>
            </a:pPr>
            <a:endParaRPr lang="ru-RU"/>
          </a:p>
        </c:txPr>
        <c:crossAx val="136212864"/>
        <c:crosses val="autoZero"/>
        <c:auto val="1"/>
        <c:lblAlgn val="ctr"/>
        <c:lblOffset val="100"/>
      </c:catAx>
      <c:valAx>
        <c:axId val="1362128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>
                <a:latin typeface="Monotype Corsiva" pitchFamily="66" charset="0"/>
              </a:defRPr>
            </a:pPr>
            <a:endParaRPr lang="ru-RU"/>
          </a:p>
        </c:txPr>
        <c:crossAx val="136194688"/>
        <c:crosses val="autoZero"/>
        <c:crossBetween val="between"/>
      </c:valAx>
      <c:spPr>
        <a:ln>
          <a:solidFill>
            <a:schemeClr val="bg2">
              <a:lumMod val="25000"/>
            </a:schemeClr>
          </a:solidFill>
        </a:ln>
      </c:spPr>
    </c:plotArea>
    <c:plotVisOnly val="1"/>
    <c:dispBlanksAs val="gap"/>
  </c:chart>
  <c:spPr>
    <a:solidFill>
      <a:schemeClr val="bg2">
        <a:lumMod val="90000"/>
      </a:schemeClr>
    </a:solidFill>
    <a:ln w="19050">
      <a:solidFill>
        <a:schemeClr val="tx1">
          <a:lumMod val="65000"/>
          <a:lumOff val="3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9126269920626104"/>
          <c:y val="7.9342899761386809E-2"/>
          <c:w val="0.49782555024750397"/>
          <c:h val="0.7299876103049246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школа 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04B-4776-A1C0-1E64C1A666FB}"/>
            </c:ext>
          </c:extLst>
        </c:ser>
        <c:axId val="136244224"/>
        <c:axId val="135922432"/>
      </c:barChart>
      <c:catAx>
        <c:axId val="1362442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latin typeface="Monotype Corsiva" pitchFamily="66" charset="0"/>
              </a:defRPr>
            </a:pPr>
            <a:endParaRPr lang="ru-RU"/>
          </a:p>
        </c:txPr>
        <c:crossAx val="135922432"/>
        <c:crosses val="autoZero"/>
        <c:auto val="1"/>
        <c:lblAlgn val="ctr"/>
        <c:lblOffset val="100"/>
      </c:catAx>
      <c:valAx>
        <c:axId val="135922432"/>
        <c:scaling>
          <c:orientation val="minMax"/>
        </c:scaling>
        <c:axPos val="l"/>
        <c:majorGridlines/>
        <c:numFmt formatCode="General" sourceLinked="1"/>
        <c:tickLblPos val="nextTo"/>
        <c:crossAx val="1362442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bg2">
        <a:lumMod val="90000"/>
      </a:schemeClr>
    </a:solidFill>
    <a:ln w="19050">
      <a:solidFill>
        <a:schemeClr val="bg2">
          <a:lumMod val="25000"/>
        </a:schemeClr>
      </a:solidFill>
    </a:ln>
  </c:spPr>
  <c:txPr>
    <a:bodyPr/>
    <a:lstStyle/>
    <a:p>
      <a:pPr>
        <a:defRPr sz="1800">
          <a:latin typeface="Monotype Corsiva" pitchFamily="66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spPr>
            <a:ln>
              <a:noFill/>
            </a:ln>
          </c:spPr>
          <c:cat>
            <c:strRef>
              <c:f>Лист1!$A$2:$A$5</c:f>
              <c:strCache>
                <c:ptCount val="3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53</c:v>
                </c:pt>
                <c:pt idx="2">
                  <c:v>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B1-49FA-940A-1D70DF84C16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Столбец4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3B1-49FA-940A-1D70DF84C164}"/>
            </c:ext>
          </c:extLst>
        </c:ser>
        <c:axId val="135975296"/>
        <c:axId val="135976832"/>
      </c:barChart>
      <c:catAx>
        <c:axId val="1359752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latin typeface="Monotype Corsiva" pitchFamily="66" charset="0"/>
              </a:defRPr>
            </a:pPr>
            <a:endParaRPr lang="ru-RU"/>
          </a:p>
        </c:txPr>
        <c:crossAx val="135976832"/>
        <c:crosses val="autoZero"/>
        <c:auto val="1"/>
        <c:lblAlgn val="ctr"/>
        <c:lblOffset val="100"/>
      </c:catAx>
      <c:valAx>
        <c:axId val="135976832"/>
        <c:scaling>
          <c:orientation val="minMax"/>
        </c:scaling>
        <c:axPos val="l"/>
        <c:majorGridlines/>
        <c:numFmt formatCode="General" sourceLinked="1"/>
        <c:tickLblPos val="nextTo"/>
        <c:spPr>
          <a:ln w="19050"/>
        </c:spPr>
        <c:txPr>
          <a:bodyPr/>
          <a:lstStyle/>
          <a:p>
            <a:pPr>
              <a:defRPr sz="1600">
                <a:latin typeface="Monotype Corsiva" pitchFamily="66" charset="0"/>
              </a:defRPr>
            </a:pPr>
            <a:endParaRPr lang="ru-RU"/>
          </a:p>
        </c:txPr>
        <c:crossAx val="135975296"/>
        <c:crosses val="autoZero"/>
        <c:crossBetween val="between"/>
      </c:valAx>
      <c:spPr>
        <a:ln>
          <a:solidFill>
            <a:schemeClr val="bg2">
              <a:lumMod val="25000"/>
            </a:schemeClr>
          </a:solidFill>
        </a:ln>
      </c:spPr>
    </c:plotArea>
    <c:plotVisOnly val="1"/>
    <c:dispBlanksAs val="gap"/>
  </c:chart>
  <c:spPr>
    <a:solidFill>
      <a:schemeClr val="bg2">
        <a:lumMod val="90000"/>
      </a:schemeClr>
    </a:solidFill>
    <a:ln w="19050">
      <a:solidFill>
        <a:schemeClr val="bg2">
          <a:lumMod val="2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</c:v>
                </c:pt>
                <c:pt idx="1">
                  <c:v>17</c:v>
                </c:pt>
                <c:pt idx="2">
                  <c:v>33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33</c:v>
                </c:pt>
                <c:pt idx="1">
                  <c:v>50</c:v>
                </c:pt>
                <c:pt idx="2">
                  <c:v>33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2017-2018</c:v>
                </c:pt>
                <c:pt idx="1">
                  <c:v>2018-2019</c:v>
                </c:pt>
                <c:pt idx="2">
                  <c:v>2019-2020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50</c:v>
                </c:pt>
                <c:pt idx="1">
                  <c:v>33</c:v>
                </c:pt>
                <c:pt idx="2">
                  <c:v>33</c:v>
                </c:pt>
              </c:numCache>
            </c:numRef>
          </c:val>
        </c:ser>
        <c:axId val="98649600"/>
        <c:axId val="98651136"/>
      </c:barChart>
      <c:catAx>
        <c:axId val="98649600"/>
        <c:scaling>
          <c:orientation val="minMax"/>
        </c:scaling>
        <c:axPos val="b"/>
        <c:tickLblPos val="nextTo"/>
        <c:crossAx val="98651136"/>
        <c:crosses val="autoZero"/>
        <c:auto val="1"/>
        <c:lblAlgn val="ctr"/>
        <c:lblOffset val="100"/>
      </c:catAx>
      <c:valAx>
        <c:axId val="98651136"/>
        <c:scaling>
          <c:orientation val="minMax"/>
        </c:scaling>
        <c:axPos val="l"/>
        <c:majorGridlines/>
        <c:numFmt formatCode="General" sourceLinked="1"/>
        <c:tickLblPos val="nextTo"/>
        <c:crossAx val="986496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осведомлённость 1,2</c:v>
                </c:pt>
                <c:pt idx="1">
                  <c:v>аналогии</c:v>
                </c:pt>
                <c:pt idx="2">
                  <c:v>классификация</c:v>
                </c:pt>
                <c:pt idx="3">
                  <c:v>обобщения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</c:v>
                </c:pt>
                <c:pt idx="1">
                  <c:v>33</c:v>
                </c:pt>
                <c:pt idx="2">
                  <c:v>26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осведомлённость 1,2</c:v>
                </c:pt>
                <c:pt idx="1">
                  <c:v>аналогии</c:v>
                </c:pt>
                <c:pt idx="2">
                  <c:v>классификация</c:v>
                </c:pt>
                <c:pt idx="3">
                  <c:v>обобщения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52</c:v>
                </c:pt>
                <c:pt idx="1">
                  <c:v>37</c:v>
                </c:pt>
                <c:pt idx="2">
                  <c:v>44</c:v>
                </c:pt>
                <c:pt idx="3">
                  <c:v>44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осведомлённость 1,2</c:v>
                </c:pt>
                <c:pt idx="1">
                  <c:v>аналогии</c:v>
                </c:pt>
                <c:pt idx="2">
                  <c:v>классификация</c:v>
                </c:pt>
                <c:pt idx="3">
                  <c:v>обобщения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26</c:v>
                </c:pt>
                <c:pt idx="1">
                  <c:v>30</c:v>
                </c:pt>
                <c:pt idx="2">
                  <c:v>30</c:v>
                </c:pt>
                <c:pt idx="3">
                  <c:v>52</c:v>
                </c:pt>
              </c:numCache>
            </c:numRef>
          </c:val>
        </c:ser>
        <c:axId val="137613312"/>
        <c:axId val="137614848"/>
      </c:barChart>
      <c:catAx>
        <c:axId val="137613312"/>
        <c:scaling>
          <c:orientation val="minMax"/>
        </c:scaling>
        <c:axPos val="b"/>
        <c:tickLblPos val="nextTo"/>
        <c:crossAx val="137614848"/>
        <c:crosses val="autoZero"/>
        <c:auto val="1"/>
        <c:lblAlgn val="ctr"/>
        <c:lblOffset val="100"/>
      </c:catAx>
      <c:valAx>
        <c:axId val="137614848"/>
        <c:scaling>
          <c:orientation val="minMax"/>
        </c:scaling>
        <c:axPos val="l"/>
        <c:majorGridlines/>
        <c:numFmt formatCode="General" sourceLinked="1"/>
        <c:tickLblPos val="nextTo"/>
        <c:crossAx val="13761331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осведомлённость 1,2</c:v>
                </c:pt>
                <c:pt idx="1">
                  <c:v>аналогии</c:v>
                </c:pt>
                <c:pt idx="2">
                  <c:v>классификация</c:v>
                </c:pt>
                <c:pt idx="3">
                  <c:v>обобщения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34</c:v>
                </c:pt>
                <c:pt idx="2">
                  <c:v>28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осведомлённость 1,2</c:v>
                </c:pt>
                <c:pt idx="1">
                  <c:v>аналогии</c:v>
                </c:pt>
                <c:pt idx="2">
                  <c:v>классификация</c:v>
                </c:pt>
                <c:pt idx="3">
                  <c:v>обобщения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58</c:v>
                </c:pt>
                <c:pt idx="1">
                  <c:v>39</c:v>
                </c:pt>
                <c:pt idx="2">
                  <c:v>44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осведомлённость 1,2</c:v>
                </c:pt>
                <c:pt idx="1">
                  <c:v>аналогии</c:v>
                </c:pt>
                <c:pt idx="2">
                  <c:v>классификация</c:v>
                </c:pt>
                <c:pt idx="3">
                  <c:v>обобщения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24</c:v>
                </c:pt>
                <c:pt idx="1">
                  <c:v>27</c:v>
                </c:pt>
                <c:pt idx="2">
                  <c:v>28</c:v>
                </c:pt>
                <c:pt idx="3">
                  <c:v>45</c:v>
                </c:pt>
              </c:numCache>
            </c:numRef>
          </c:val>
        </c:ser>
        <c:axId val="137627904"/>
        <c:axId val="137637888"/>
      </c:barChart>
      <c:catAx>
        <c:axId val="137627904"/>
        <c:scaling>
          <c:orientation val="minMax"/>
        </c:scaling>
        <c:axPos val="b"/>
        <c:tickLblPos val="nextTo"/>
        <c:crossAx val="137637888"/>
        <c:crosses val="autoZero"/>
        <c:auto val="1"/>
        <c:lblAlgn val="ctr"/>
        <c:lblOffset val="100"/>
      </c:catAx>
      <c:valAx>
        <c:axId val="137637888"/>
        <c:scaling>
          <c:orientation val="minMax"/>
        </c:scaling>
        <c:axPos val="l"/>
        <c:majorGridlines/>
        <c:numFmt formatCode="General" sourceLinked="1"/>
        <c:tickLblPos val="nextTo"/>
        <c:crossAx val="1376279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осведомлённость 1,2</c:v>
                </c:pt>
                <c:pt idx="1">
                  <c:v>аналогии</c:v>
                </c:pt>
                <c:pt idx="2">
                  <c:v>классификация</c:v>
                </c:pt>
                <c:pt idx="3">
                  <c:v>обобщения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34</c:v>
                </c:pt>
                <c:pt idx="2">
                  <c:v>30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осведомлённость 1,2</c:v>
                </c:pt>
                <c:pt idx="1">
                  <c:v>аналогии</c:v>
                </c:pt>
                <c:pt idx="2">
                  <c:v>классификация</c:v>
                </c:pt>
                <c:pt idx="3">
                  <c:v>обобщения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60</c:v>
                </c:pt>
                <c:pt idx="1">
                  <c:v>39</c:v>
                </c:pt>
                <c:pt idx="2">
                  <c:v>44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осведомлённость 1,2</c:v>
                </c:pt>
                <c:pt idx="1">
                  <c:v>аналогии</c:v>
                </c:pt>
                <c:pt idx="2">
                  <c:v>классификация</c:v>
                </c:pt>
                <c:pt idx="3">
                  <c:v>обобщения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22</c:v>
                </c:pt>
                <c:pt idx="1">
                  <c:v>27</c:v>
                </c:pt>
                <c:pt idx="2">
                  <c:v>26</c:v>
                </c:pt>
                <c:pt idx="3">
                  <c:v>40</c:v>
                </c:pt>
              </c:numCache>
            </c:numRef>
          </c:val>
        </c:ser>
        <c:axId val="137655040"/>
        <c:axId val="137656576"/>
      </c:barChart>
      <c:catAx>
        <c:axId val="137655040"/>
        <c:scaling>
          <c:orientation val="minMax"/>
        </c:scaling>
        <c:axPos val="b"/>
        <c:tickLblPos val="nextTo"/>
        <c:crossAx val="137656576"/>
        <c:crosses val="autoZero"/>
        <c:auto val="1"/>
        <c:lblAlgn val="ctr"/>
        <c:lblOffset val="100"/>
      </c:catAx>
      <c:valAx>
        <c:axId val="137656576"/>
        <c:scaling>
          <c:orientation val="minMax"/>
        </c:scaling>
        <c:axPos val="l"/>
        <c:majorGridlines/>
        <c:numFmt formatCode="General" sourceLinked="1"/>
        <c:tickLblPos val="nextTo"/>
        <c:crossAx val="13765504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CEDC9-6292-4D21-A988-402CD2F5CD61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BDDB2-9210-4A09-BB7A-9898D6678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23" name="Рисунок 22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0"/>
              <a:ext cx="4643438" cy="394511"/>
            </a:xfrm>
            <a:prstGeom prst="rect">
              <a:avLst/>
            </a:prstGeom>
          </p:spPr>
        </p:pic>
        <p:pic>
          <p:nvPicPr>
            <p:cNvPr id="37" name="Рисунок 36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10000" contrast="-40000"/>
            </a:blip>
            <a:stretch>
              <a:fillRect/>
            </a:stretch>
          </p:blipFill>
          <p:spPr>
            <a:xfrm>
              <a:off x="4500562" y="0"/>
              <a:ext cx="4643438" cy="394511"/>
            </a:xfrm>
            <a:prstGeom prst="rect">
              <a:avLst/>
            </a:prstGeom>
          </p:spPr>
        </p:pic>
        <p:pic>
          <p:nvPicPr>
            <p:cNvPr id="38" name="Рисунок 37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>
              <a:off x="-2124463" y="2481636"/>
              <a:ext cx="4643438" cy="394511"/>
            </a:xfrm>
            <a:prstGeom prst="rect">
              <a:avLst/>
            </a:prstGeom>
          </p:spPr>
        </p:pic>
        <p:pic>
          <p:nvPicPr>
            <p:cNvPr id="39" name="Рисунок 38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4748989"/>
              <a:ext cx="4643438" cy="394511"/>
            </a:xfrm>
            <a:prstGeom prst="rect">
              <a:avLst/>
            </a:prstGeom>
          </p:spPr>
        </p:pic>
        <p:pic>
          <p:nvPicPr>
            <p:cNvPr id="40" name="Рисунок 39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10000" contrast="-40000"/>
            </a:blip>
            <a:stretch>
              <a:fillRect/>
            </a:stretch>
          </p:blipFill>
          <p:spPr>
            <a:xfrm>
              <a:off x="4500562" y="4748989"/>
              <a:ext cx="4643438" cy="394511"/>
            </a:xfrm>
            <a:prstGeom prst="rect">
              <a:avLst/>
            </a:prstGeom>
          </p:spPr>
        </p:pic>
        <p:pic>
          <p:nvPicPr>
            <p:cNvPr id="41" name="Рисунок 40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10000" contrast="-40000"/>
            </a:blip>
            <a:stretch>
              <a:fillRect/>
            </a:stretch>
          </p:blipFill>
          <p:spPr>
            <a:xfrm rot="16200000" flipV="1">
              <a:off x="6526227" y="2525727"/>
              <a:ext cx="4825562" cy="409984"/>
            </a:xfrm>
            <a:prstGeom prst="rect">
              <a:avLst/>
            </a:prstGeom>
          </p:spPr>
        </p:pic>
      </p:grpSp>
      <p:grpSp>
        <p:nvGrpSpPr>
          <p:cNvPr id="45" name="Группа 44"/>
          <p:cNvGrpSpPr/>
          <p:nvPr userDrawn="1"/>
        </p:nvGrpSpPr>
        <p:grpSpPr>
          <a:xfrm>
            <a:off x="214282" y="142858"/>
            <a:ext cx="3412264" cy="5000642"/>
            <a:chOff x="214282" y="142858"/>
            <a:chExt cx="3412264" cy="5000642"/>
          </a:xfrm>
        </p:grpSpPr>
        <p:pic>
          <p:nvPicPr>
            <p:cNvPr id="12312" name="Picture 24" descr=" "/>
            <p:cNvPicPr>
              <a:picLocks noChangeAspect="1" noChangeArrowheads="1"/>
            </p:cNvPicPr>
            <p:nvPr userDrawn="1"/>
          </p:nvPicPr>
          <p:blipFill>
            <a:blip r:embed="rId3" cstate="print">
              <a:lum contrast="-40000"/>
            </a:blip>
            <a:srcRect l="30131" t="22371" r="22162" b="5353"/>
            <a:stretch>
              <a:fillRect/>
            </a:stretch>
          </p:blipFill>
          <p:spPr bwMode="auto">
            <a:xfrm>
              <a:off x="357158" y="142858"/>
              <a:ext cx="714380" cy="1579157"/>
            </a:xfrm>
            <a:prstGeom prst="rect">
              <a:avLst/>
            </a:prstGeom>
            <a:noFill/>
          </p:spPr>
        </p:pic>
        <p:pic>
          <p:nvPicPr>
            <p:cNvPr id="12333" name="Picture 45" descr="&amp;chcy;&amp;acy;&amp;scy;&amp;ycy;"/>
            <p:cNvPicPr>
              <a:picLocks noChangeAspect="1" noChangeArrowheads="1"/>
            </p:cNvPicPr>
            <p:nvPr userDrawn="1"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contrast="-40000"/>
            </a:blip>
            <a:srcRect/>
            <a:stretch>
              <a:fillRect/>
            </a:stretch>
          </p:blipFill>
          <p:spPr bwMode="auto">
            <a:xfrm>
              <a:off x="428596" y="1571618"/>
              <a:ext cx="1285884" cy="3236608"/>
            </a:xfrm>
            <a:prstGeom prst="rect">
              <a:avLst/>
            </a:prstGeom>
            <a:noFill/>
          </p:spPr>
        </p:pic>
        <p:pic>
          <p:nvPicPr>
            <p:cNvPr id="12290" name="Picture 2" descr="http://img-fotki.yandex.ru/get/6513/16969765.4e/0_690bf_2ea95b2b_orig.png"/>
            <p:cNvPicPr>
              <a:picLocks noChangeAspect="1" noChangeArrowheads="1"/>
            </p:cNvPicPr>
            <p:nvPr userDrawn="1"/>
          </p:nvPicPr>
          <p:blipFill>
            <a:blip r:embed="rId5" cstate="print">
              <a:lum bright="-10000" contrast="10000"/>
            </a:blip>
            <a:srcRect/>
            <a:stretch>
              <a:fillRect/>
            </a:stretch>
          </p:blipFill>
          <p:spPr bwMode="auto">
            <a:xfrm>
              <a:off x="214282" y="3210642"/>
              <a:ext cx="3412264" cy="1932858"/>
            </a:xfrm>
            <a:prstGeom prst="rect">
              <a:avLst/>
            </a:prstGeom>
            <a:noFill/>
          </p:spPr>
        </p:pic>
        <p:pic>
          <p:nvPicPr>
            <p:cNvPr id="12292" name="Picture 4" descr="http://img-fotki.yandex.ru/get/6510/16969765.4e/0_690b5_238a7571_orig.png"/>
            <p:cNvPicPr>
              <a:picLocks noChangeAspect="1" noChangeArrowheads="1"/>
            </p:cNvPicPr>
            <p:nvPr userDrawn="1"/>
          </p:nvPicPr>
          <p:blipFill>
            <a:blip r:embed="rId6" cstate="print">
              <a:lum contrast="-20000"/>
            </a:blip>
            <a:srcRect/>
            <a:stretch>
              <a:fillRect/>
            </a:stretch>
          </p:blipFill>
          <p:spPr bwMode="auto">
            <a:xfrm rot="21093884" flipH="1">
              <a:off x="1198711" y="2766435"/>
              <a:ext cx="1818093" cy="1867961"/>
            </a:xfrm>
            <a:prstGeom prst="rect">
              <a:avLst/>
            </a:prstGeom>
            <a:noFill/>
          </p:spPr>
        </p:pic>
      </p:grpSp>
      <p:grpSp>
        <p:nvGrpSpPr>
          <p:cNvPr id="46" name="Группа 45"/>
          <p:cNvGrpSpPr/>
          <p:nvPr userDrawn="1"/>
        </p:nvGrpSpPr>
        <p:grpSpPr>
          <a:xfrm>
            <a:off x="6920644" y="357172"/>
            <a:ext cx="2025310" cy="4770987"/>
            <a:chOff x="6920644" y="357172"/>
            <a:chExt cx="2025310" cy="4770987"/>
          </a:xfrm>
        </p:grpSpPr>
        <p:pic>
          <p:nvPicPr>
            <p:cNvPr id="43" name="Picture 45" descr="&amp;chcy;&amp;acy;&amp;scy;&amp;ycy;"/>
            <p:cNvPicPr>
              <a:picLocks noChangeAspect="1" noChangeArrowheads="1"/>
            </p:cNvPicPr>
            <p:nvPr userDrawn="1"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20000" contrast="-40000"/>
            </a:blip>
            <a:srcRect/>
            <a:stretch>
              <a:fillRect/>
            </a:stretch>
          </p:blipFill>
          <p:spPr bwMode="auto">
            <a:xfrm rot="10800000">
              <a:off x="7429520" y="714362"/>
              <a:ext cx="1257502" cy="3165170"/>
            </a:xfrm>
            <a:prstGeom prst="rect">
              <a:avLst/>
            </a:prstGeom>
            <a:noFill/>
          </p:spPr>
        </p:pic>
        <p:pic>
          <p:nvPicPr>
            <p:cNvPr id="12310" name="Picture 22" descr=" "/>
            <p:cNvPicPr>
              <a:picLocks noChangeAspect="1" noChangeArrowheads="1"/>
            </p:cNvPicPr>
            <p:nvPr userDrawn="1"/>
          </p:nvPicPr>
          <p:blipFill>
            <a:blip r:embed="rId7" cstate="print">
              <a:lum bright="30000" contrast="-40000"/>
            </a:blip>
            <a:srcRect l="24586" t="17510" r="26243" b="5447"/>
            <a:stretch>
              <a:fillRect/>
            </a:stretch>
          </p:blipFill>
          <p:spPr bwMode="auto">
            <a:xfrm>
              <a:off x="7929586" y="357172"/>
              <a:ext cx="1016368" cy="4472019"/>
            </a:xfrm>
            <a:prstGeom prst="rect">
              <a:avLst/>
            </a:prstGeom>
            <a:noFill/>
          </p:spPr>
        </p:pic>
        <p:pic>
          <p:nvPicPr>
            <p:cNvPr id="42" name="Picture 4" descr="http://img-fotki.yandex.ru/get/6510/16969765.4e/0_690b5_238a7571_orig.png"/>
            <p:cNvPicPr>
              <a:picLocks noChangeAspect="1" noChangeArrowheads="1"/>
            </p:cNvPicPr>
            <p:nvPr userDrawn="1"/>
          </p:nvPicPr>
          <p:blipFill>
            <a:blip r:embed="rId6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10000" contrast="-10000"/>
            </a:blip>
            <a:srcRect/>
            <a:stretch>
              <a:fillRect/>
            </a:stretch>
          </p:blipFill>
          <p:spPr bwMode="auto">
            <a:xfrm rot="590491">
              <a:off x="6920644" y="3415953"/>
              <a:ext cx="1666498" cy="171220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>
            <a:off x="0" y="0"/>
            <a:ext cx="4643438" cy="394511"/>
          </a:xfrm>
          <a:prstGeom prst="rect">
            <a:avLst/>
          </a:prstGeom>
        </p:spPr>
      </p:pic>
      <p:pic>
        <p:nvPicPr>
          <p:cNvPr id="9" name="Рисунок 8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>
            <a:off x="4500562" y="0"/>
            <a:ext cx="4643438" cy="394511"/>
          </a:xfrm>
          <a:prstGeom prst="rect">
            <a:avLst/>
          </a:prstGeom>
        </p:spPr>
      </p:pic>
      <p:pic>
        <p:nvPicPr>
          <p:cNvPr id="10" name="Рисунок 9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 rot="16200000">
            <a:off x="-2124463" y="2481636"/>
            <a:ext cx="4643438" cy="394511"/>
          </a:xfrm>
          <a:prstGeom prst="rect">
            <a:avLst/>
          </a:prstGeom>
        </p:spPr>
      </p:pic>
      <p:pic>
        <p:nvPicPr>
          <p:cNvPr id="11" name="Рисунок 10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>
            <a:off x="0" y="4748989"/>
            <a:ext cx="4643438" cy="394511"/>
          </a:xfrm>
          <a:prstGeom prst="rect">
            <a:avLst/>
          </a:prstGeom>
        </p:spPr>
      </p:pic>
      <p:pic>
        <p:nvPicPr>
          <p:cNvPr id="12" name="Рисунок 11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>
            <a:off x="4500562" y="4748989"/>
            <a:ext cx="4643438" cy="394511"/>
          </a:xfrm>
          <a:prstGeom prst="rect">
            <a:avLst/>
          </a:prstGeom>
        </p:spPr>
      </p:pic>
      <p:pic>
        <p:nvPicPr>
          <p:cNvPr id="13" name="Рисунок 12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30000" contrast="-40000"/>
          </a:blip>
          <a:stretch>
            <a:fillRect/>
          </a:stretch>
        </p:blipFill>
        <p:spPr>
          <a:xfrm rot="16200000" flipV="1">
            <a:off x="6526227" y="2525727"/>
            <a:ext cx="4825562" cy="409984"/>
          </a:xfrm>
          <a:prstGeom prst="rect">
            <a:avLst/>
          </a:prstGeom>
        </p:spPr>
      </p:pic>
      <p:pic>
        <p:nvPicPr>
          <p:cNvPr id="15" name="Picture 24" descr=" "/>
          <p:cNvPicPr>
            <a:picLocks noChangeAspect="1" noChangeArrowheads="1"/>
          </p:cNvPicPr>
          <p:nvPr userDrawn="1"/>
        </p:nvPicPr>
        <p:blipFill>
          <a:blip r:embed="rId3" cstate="print">
            <a:lum contrast="-40000"/>
          </a:blip>
          <a:srcRect l="30131" t="22371" r="22162" b="5353"/>
          <a:stretch>
            <a:fillRect/>
          </a:stretch>
        </p:blipFill>
        <p:spPr bwMode="auto">
          <a:xfrm>
            <a:off x="357158" y="142858"/>
            <a:ext cx="714380" cy="1579157"/>
          </a:xfrm>
          <a:prstGeom prst="rect">
            <a:avLst/>
          </a:prstGeom>
          <a:noFill/>
        </p:spPr>
      </p:pic>
      <p:pic>
        <p:nvPicPr>
          <p:cNvPr id="16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-40000"/>
          </a:blip>
          <a:srcRect/>
          <a:stretch>
            <a:fillRect/>
          </a:stretch>
        </p:blipFill>
        <p:spPr bwMode="auto">
          <a:xfrm>
            <a:off x="428596" y="1571618"/>
            <a:ext cx="1285884" cy="3236608"/>
          </a:xfrm>
          <a:prstGeom prst="rect">
            <a:avLst/>
          </a:prstGeom>
          <a:noFill/>
        </p:spPr>
      </p:pic>
      <p:pic>
        <p:nvPicPr>
          <p:cNvPr id="17" name="Picture 2" descr="http://img-fotki.yandex.ru/get/6513/16969765.4e/0_690bf_2ea95b2b_orig.png"/>
          <p:cNvPicPr>
            <a:picLocks noChangeAspect="1" noChangeArrowheads="1"/>
          </p:cNvPicPr>
          <p:nvPr userDrawn="1"/>
        </p:nvPicPr>
        <p:blipFill>
          <a:blip r:embed="rId5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14282" y="3210642"/>
            <a:ext cx="3412264" cy="1932858"/>
          </a:xfrm>
          <a:prstGeom prst="rect">
            <a:avLst/>
          </a:prstGeom>
          <a:noFill/>
        </p:spPr>
      </p:pic>
      <p:pic>
        <p:nvPicPr>
          <p:cNvPr id="18" name="Picture 4" descr="http://img-fotki.yandex.ru/get/6510/16969765.4e/0_690b5_238a7571_orig.png"/>
          <p:cNvPicPr>
            <a:picLocks noChangeAspect="1" noChangeArrowheads="1"/>
          </p:cNvPicPr>
          <p:nvPr userDrawn="1"/>
        </p:nvPicPr>
        <p:blipFill>
          <a:blip r:embed="rId6" cstate="print">
            <a:lum contrast="-20000"/>
          </a:blip>
          <a:srcRect/>
          <a:stretch>
            <a:fillRect/>
          </a:stretch>
        </p:blipFill>
        <p:spPr bwMode="auto">
          <a:xfrm rot="21093884" flipH="1">
            <a:off x="1198711" y="2766435"/>
            <a:ext cx="1818093" cy="186796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-40000"/>
          </a:blip>
          <a:srcRect/>
          <a:stretch>
            <a:fillRect/>
          </a:stretch>
        </p:blipFill>
        <p:spPr bwMode="auto">
          <a:xfrm>
            <a:off x="8001024" y="2500312"/>
            <a:ext cx="1002065" cy="2522230"/>
          </a:xfrm>
          <a:prstGeom prst="rect">
            <a:avLst/>
          </a:prstGeom>
          <a:noFill/>
        </p:spPr>
      </p:pic>
      <p:pic>
        <p:nvPicPr>
          <p:cNvPr id="23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-40000"/>
          </a:blip>
          <a:srcRect/>
          <a:stretch>
            <a:fillRect/>
          </a:stretch>
        </p:blipFill>
        <p:spPr bwMode="auto">
          <a:xfrm>
            <a:off x="7929586" y="357172"/>
            <a:ext cx="794692" cy="2000264"/>
          </a:xfrm>
          <a:prstGeom prst="rect">
            <a:avLst/>
          </a:prstGeom>
          <a:noFill/>
        </p:spPr>
      </p:pic>
      <p:pic>
        <p:nvPicPr>
          <p:cNvPr id="22" name="Picture 22" descr=" "/>
          <p:cNvPicPr>
            <a:picLocks noChangeAspect="1" noChangeArrowheads="1"/>
          </p:cNvPicPr>
          <p:nvPr userDrawn="1"/>
        </p:nvPicPr>
        <p:blipFill>
          <a:blip r:embed="rId3" cstate="print">
            <a:lum bright="10000" contrast="-40000"/>
          </a:blip>
          <a:srcRect l="36157" t="17510" r="26243" b="4902"/>
          <a:stretch>
            <a:fillRect/>
          </a:stretch>
        </p:blipFill>
        <p:spPr bwMode="auto">
          <a:xfrm>
            <a:off x="8215338" y="1000114"/>
            <a:ext cx="678046" cy="3929090"/>
          </a:xfrm>
          <a:prstGeom prst="rect">
            <a:avLst/>
          </a:prstGeom>
          <a:noFill/>
        </p:spPr>
      </p:pic>
      <p:grpSp>
        <p:nvGrpSpPr>
          <p:cNvPr id="21" name="Группа 20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9" name="Рисунок 8" descr="0_c1a79_96c66214_XXL.png"/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0"/>
              <a:ext cx="4643438" cy="394511"/>
            </a:xfrm>
            <a:prstGeom prst="rect">
              <a:avLst/>
            </a:prstGeom>
          </p:spPr>
        </p:pic>
        <p:pic>
          <p:nvPicPr>
            <p:cNvPr id="10" name="Рисунок 9" descr="0_c1a79_96c66214_XXL.png"/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4500562" y="0"/>
              <a:ext cx="4643438" cy="394511"/>
            </a:xfrm>
            <a:prstGeom prst="rect">
              <a:avLst/>
            </a:prstGeom>
          </p:spPr>
        </p:pic>
        <p:pic>
          <p:nvPicPr>
            <p:cNvPr id="11" name="Рисунок 10" descr="0_c1a79_96c66214_XXL.png"/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>
              <a:off x="-2124463" y="2481636"/>
              <a:ext cx="4643438" cy="394511"/>
            </a:xfrm>
            <a:prstGeom prst="rect">
              <a:avLst/>
            </a:prstGeom>
          </p:spPr>
        </p:pic>
        <p:pic>
          <p:nvPicPr>
            <p:cNvPr id="12" name="Рисунок 11" descr="0_c1a79_96c66214_XXL.png"/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4748989"/>
              <a:ext cx="4643438" cy="394511"/>
            </a:xfrm>
            <a:prstGeom prst="rect">
              <a:avLst/>
            </a:prstGeom>
          </p:spPr>
        </p:pic>
        <p:pic>
          <p:nvPicPr>
            <p:cNvPr id="13" name="Рисунок 12" descr="0_c1a79_96c66214_XXL.png"/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4500562" y="4748989"/>
              <a:ext cx="4643438" cy="394511"/>
            </a:xfrm>
            <a:prstGeom prst="rect">
              <a:avLst/>
            </a:prstGeom>
          </p:spPr>
        </p:pic>
        <p:pic>
          <p:nvPicPr>
            <p:cNvPr id="14" name="Рисунок 13" descr="0_c1a79_96c66214_XXL.png"/>
            <p:cNvPicPr>
              <a:picLocks noChangeAspect="1"/>
            </p:cNvPicPr>
            <p:nvPr userDrawn="1"/>
          </p:nvPicPr>
          <p:blipFill>
            <a:blip r:embed="rId4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 flipV="1">
              <a:off x="6526227" y="2525727"/>
              <a:ext cx="4825562" cy="409984"/>
            </a:xfrm>
            <a:prstGeom prst="rect">
              <a:avLst/>
            </a:prstGeom>
          </p:spPr>
        </p:pic>
      </p:grpSp>
      <p:pic>
        <p:nvPicPr>
          <p:cNvPr id="15" name="Picture 24" descr=" "/>
          <p:cNvPicPr>
            <a:picLocks noChangeAspect="1" noChangeArrowheads="1"/>
          </p:cNvPicPr>
          <p:nvPr userDrawn="1"/>
        </p:nvPicPr>
        <p:blipFill>
          <a:blip r:embed="rId5" cstate="print">
            <a:lum contrast="-40000"/>
          </a:blip>
          <a:srcRect l="30131" t="22371" r="22162" b="5353"/>
          <a:stretch>
            <a:fillRect/>
          </a:stretch>
        </p:blipFill>
        <p:spPr bwMode="auto">
          <a:xfrm>
            <a:off x="357158" y="142859"/>
            <a:ext cx="581709" cy="1285884"/>
          </a:xfrm>
          <a:prstGeom prst="rect">
            <a:avLst/>
          </a:prstGeom>
          <a:noFill/>
        </p:spPr>
      </p:pic>
      <p:pic>
        <p:nvPicPr>
          <p:cNvPr id="17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-40000"/>
          </a:blip>
          <a:srcRect/>
          <a:stretch>
            <a:fillRect/>
          </a:stretch>
        </p:blipFill>
        <p:spPr bwMode="auto">
          <a:xfrm>
            <a:off x="500034" y="1285866"/>
            <a:ext cx="943368" cy="2374487"/>
          </a:xfrm>
          <a:prstGeom prst="rect">
            <a:avLst/>
          </a:prstGeom>
          <a:noFill/>
        </p:spPr>
      </p:pic>
      <p:pic>
        <p:nvPicPr>
          <p:cNvPr id="18" name="Picture 2" descr="http://img-fotki.yandex.ru/get/6513/16969765.4e/0_690bf_2ea95b2b_orig.png"/>
          <p:cNvPicPr>
            <a:picLocks noChangeAspect="1" noChangeArrowheads="1"/>
          </p:cNvPicPr>
          <p:nvPr userDrawn="1"/>
        </p:nvPicPr>
        <p:blipFill>
          <a:blip r:embed="rId6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14283" y="3727202"/>
            <a:ext cx="2500330" cy="1416298"/>
          </a:xfrm>
          <a:prstGeom prst="rect">
            <a:avLst/>
          </a:prstGeom>
          <a:noFill/>
        </p:spPr>
      </p:pic>
      <p:pic>
        <p:nvPicPr>
          <p:cNvPr id="19" name="Picture 4" descr="http://img-fotki.yandex.ru/get/6510/16969765.4e/0_690b5_238a7571_orig.png"/>
          <p:cNvPicPr>
            <a:picLocks noChangeAspect="1" noChangeArrowheads="1"/>
          </p:cNvPicPr>
          <p:nvPr userDrawn="1"/>
        </p:nvPicPr>
        <p:blipFill>
          <a:blip r:embed="rId7" cstate="print">
            <a:lum contrast="-20000"/>
          </a:blip>
          <a:srcRect/>
          <a:stretch>
            <a:fillRect/>
          </a:stretch>
        </p:blipFill>
        <p:spPr bwMode="auto">
          <a:xfrm rot="214605">
            <a:off x="7532537" y="3783226"/>
            <a:ext cx="1286165" cy="13214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>
            <a:off x="0" y="0"/>
            <a:ext cx="4643438" cy="394511"/>
          </a:xfrm>
          <a:prstGeom prst="rect">
            <a:avLst/>
          </a:prstGeom>
        </p:spPr>
      </p:pic>
      <p:pic>
        <p:nvPicPr>
          <p:cNvPr id="10" name="Рисунок 9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>
            <a:off x="4500562" y="0"/>
            <a:ext cx="4643438" cy="394511"/>
          </a:xfrm>
          <a:prstGeom prst="rect">
            <a:avLst/>
          </a:prstGeom>
        </p:spPr>
      </p:pic>
      <p:pic>
        <p:nvPicPr>
          <p:cNvPr id="11" name="Рисунок 10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 rot="16200000">
            <a:off x="-2124463" y="2481636"/>
            <a:ext cx="4643438" cy="394511"/>
          </a:xfrm>
          <a:prstGeom prst="rect">
            <a:avLst/>
          </a:prstGeom>
        </p:spPr>
      </p:pic>
      <p:pic>
        <p:nvPicPr>
          <p:cNvPr id="12" name="Рисунок 11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>
            <a:off x="0" y="4748989"/>
            <a:ext cx="4643438" cy="394511"/>
          </a:xfrm>
          <a:prstGeom prst="rect">
            <a:avLst/>
          </a:prstGeom>
        </p:spPr>
      </p:pic>
      <p:pic>
        <p:nvPicPr>
          <p:cNvPr id="13" name="Рисунок 12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>
            <a:off x="4500562" y="4748989"/>
            <a:ext cx="4643438" cy="394511"/>
          </a:xfrm>
          <a:prstGeom prst="rect">
            <a:avLst/>
          </a:prstGeom>
        </p:spPr>
      </p:pic>
      <p:pic>
        <p:nvPicPr>
          <p:cNvPr id="14" name="Рисунок 13" descr="0_c1a79_96c66214_XXL.png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40000"/>
          </a:blip>
          <a:stretch>
            <a:fillRect/>
          </a:stretch>
        </p:blipFill>
        <p:spPr>
          <a:xfrm rot="16200000" flipV="1">
            <a:off x="6526227" y="2525727"/>
            <a:ext cx="4825562" cy="409984"/>
          </a:xfrm>
          <a:prstGeom prst="rect">
            <a:avLst/>
          </a:prstGeom>
        </p:spPr>
      </p:pic>
      <p:pic>
        <p:nvPicPr>
          <p:cNvPr id="16" name="Picture 45" descr="&amp;chcy;&amp;acy;&amp;scy;&amp;ycy;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lum bright="20000" contrast="-40000"/>
          </a:blip>
          <a:srcRect/>
          <a:stretch>
            <a:fillRect/>
          </a:stretch>
        </p:blipFill>
        <p:spPr bwMode="auto">
          <a:xfrm rot="10800000">
            <a:off x="7429520" y="714362"/>
            <a:ext cx="1257502" cy="3165170"/>
          </a:xfrm>
          <a:prstGeom prst="rect">
            <a:avLst/>
          </a:prstGeom>
          <a:noFill/>
        </p:spPr>
      </p:pic>
      <p:pic>
        <p:nvPicPr>
          <p:cNvPr id="17" name="Picture 22" descr=" "/>
          <p:cNvPicPr>
            <a:picLocks noChangeAspect="1" noChangeArrowheads="1"/>
          </p:cNvPicPr>
          <p:nvPr userDrawn="1"/>
        </p:nvPicPr>
        <p:blipFill>
          <a:blip r:embed="rId4" cstate="print">
            <a:lum bright="30000" contrast="-40000"/>
          </a:blip>
          <a:srcRect l="24586" t="17510" r="26243" b="5447"/>
          <a:stretch>
            <a:fillRect/>
          </a:stretch>
        </p:blipFill>
        <p:spPr bwMode="auto">
          <a:xfrm>
            <a:off x="7929586" y="357172"/>
            <a:ext cx="1016368" cy="4472019"/>
          </a:xfrm>
          <a:prstGeom prst="rect">
            <a:avLst/>
          </a:prstGeom>
          <a:noFill/>
        </p:spPr>
      </p:pic>
      <p:pic>
        <p:nvPicPr>
          <p:cNvPr id="19" name="Picture 2" descr="http://img-fotki.yandex.ru/get/6513/16969765.4e/0_690bf_2ea95b2b_orig.png"/>
          <p:cNvPicPr>
            <a:picLocks noChangeAspect="1" noChangeArrowheads="1"/>
          </p:cNvPicPr>
          <p:nvPr userDrawn="1"/>
        </p:nvPicPr>
        <p:blipFill>
          <a:blip r:embed="rId5" cstate="print">
            <a:lum contrast="-40000"/>
          </a:blip>
          <a:srcRect/>
          <a:stretch>
            <a:fillRect/>
          </a:stretch>
        </p:blipFill>
        <p:spPr bwMode="auto">
          <a:xfrm flipH="1">
            <a:off x="6412594" y="3596310"/>
            <a:ext cx="2731406" cy="1547190"/>
          </a:xfrm>
          <a:prstGeom prst="rect">
            <a:avLst/>
          </a:prstGeom>
          <a:noFill/>
        </p:spPr>
      </p:pic>
      <p:pic>
        <p:nvPicPr>
          <p:cNvPr id="18" name="Picture 4" descr="http://img-fotki.yandex.ru/get/6510/16969765.4e/0_690b5_238a7571_orig.png"/>
          <p:cNvPicPr>
            <a:picLocks noChangeAspect="1" noChangeArrowheads="1"/>
          </p:cNvPicPr>
          <p:nvPr userDrawn="1"/>
        </p:nvPicPr>
        <p:blipFill>
          <a:blip r:embed="rId6" cstate="print">
            <a:duotone>
              <a:prstClr val="black"/>
              <a:srgbClr val="D9C3A5">
                <a:tint val="50000"/>
                <a:satMod val="180000"/>
              </a:srgbClr>
            </a:duotone>
            <a:lum bright="10000" contrast="-10000"/>
          </a:blip>
          <a:srcRect/>
          <a:stretch>
            <a:fillRect/>
          </a:stretch>
        </p:blipFill>
        <p:spPr bwMode="auto">
          <a:xfrm rot="590491">
            <a:off x="7253003" y="3642637"/>
            <a:ext cx="1357842" cy="13950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1" name="Рисунок 10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0"/>
              <a:ext cx="4643438" cy="394511"/>
            </a:xfrm>
            <a:prstGeom prst="rect">
              <a:avLst/>
            </a:prstGeom>
          </p:spPr>
        </p:pic>
        <p:pic>
          <p:nvPicPr>
            <p:cNvPr id="12" name="Рисунок 11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4500562" y="0"/>
              <a:ext cx="4643438" cy="394511"/>
            </a:xfrm>
            <a:prstGeom prst="rect">
              <a:avLst/>
            </a:prstGeom>
          </p:spPr>
        </p:pic>
        <p:pic>
          <p:nvPicPr>
            <p:cNvPr id="13" name="Рисунок 12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>
              <a:off x="-2124463" y="2481636"/>
              <a:ext cx="4643438" cy="394511"/>
            </a:xfrm>
            <a:prstGeom prst="rect">
              <a:avLst/>
            </a:prstGeom>
          </p:spPr>
        </p:pic>
        <p:pic>
          <p:nvPicPr>
            <p:cNvPr id="14" name="Рисунок 13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0" y="4748989"/>
              <a:ext cx="4643438" cy="394511"/>
            </a:xfrm>
            <a:prstGeom prst="rect">
              <a:avLst/>
            </a:prstGeom>
          </p:spPr>
        </p:pic>
        <p:pic>
          <p:nvPicPr>
            <p:cNvPr id="15" name="Рисунок 14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>
              <a:off x="4500562" y="4748989"/>
              <a:ext cx="4643438" cy="394511"/>
            </a:xfrm>
            <a:prstGeom prst="rect">
              <a:avLst/>
            </a:prstGeom>
          </p:spPr>
        </p:pic>
        <p:pic>
          <p:nvPicPr>
            <p:cNvPr id="16" name="Рисунок 15" descr="0_c1a79_96c66214_XXL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lum bright="-30000" contrast="-40000"/>
            </a:blip>
            <a:stretch>
              <a:fillRect/>
            </a:stretch>
          </p:blipFill>
          <p:spPr>
            <a:xfrm rot="16200000" flipV="1">
              <a:off x="6526227" y="2525727"/>
              <a:ext cx="4825562" cy="409984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92A9B6-4EA8-48AE-8ABA-458B2398B5C5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316C9D-0825-4EF5-8169-8E5C7AFA9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img-fotki.yandex.ru/get/6812/56195015.299/0_cecb1_fd6522a9_XL.jpg"/>
          <p:cNvPicPr>
            <a:picLocks noChangeAspect="1" noChangeArrowheads="1"/>
          </p:cNvPicPr>
          <p:nvPr userDrawn="1"/>
        </p:nvPicPr>
        <p:blipFill>
          <a:blip r:embed="rId13" cstate="print"/>
          <a:srcRect t="6944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chkola.do.am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hyperlink" Target="mailto:i-sustaeva@mail.ru" TargetMode="Externa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&#1055;&#1088;&#1080;&#1083;&#1086;&#1078;&#1077;&#1085;&#1080;&#1077;%204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Юра\Documents\milassa_ambient_am7-009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57224" y="428610"/>
            <a:ext cx="70723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42858"/>
            <a:ext cx="6715172" cy="12858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16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Больше-Череватовская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основная общеобразовательная школа»</a:t>
            </a:r>
          </a:p>
          <a:p>
            <a:r>
              <a:rPr lang="ru-RU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Адрес: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Нижегородская область,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Дивеевский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район,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с.Большое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Череватово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ул.Солнечная , д.10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http://schkola.do.am/</a:t>
            </a:r>
            <a:endParaRPr lang="en-US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/>
          </a:p>
          <a:p>
            <a:endParaRPr lang="en-US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:\Users\Юра\Desktop\фото в портфолио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500180"/>
            <a:ext cx="2357454" cy="2928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357554" y="2000246"/>
            <a:ext cx="5429288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Конкурсное испытание  «</a:t>
            </a:r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</a:t>
            </a:r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ая мастерская</a:t>
            </a:r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4357700"/>
            <a:ext cx="2357454" cy="64294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i-sustaeva@mail.ru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3428992" y="2928940"/>
            <a:ext cx="5357850" cy="1571636"/>
          </a:xfrm>
          <a:prstGeom prst="horizont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Тема.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краеведческого материала на уроках русского языка и литературы для развития интеллектуальных способностей учащихся.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6248" y="4643452"/>
            <a:ext cx="1285884" cy="28575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2021 год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Юра\Documents\schkol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142858"/>
            <a:ext cx="200023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339503"/>
            <a:ext cx="8286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Способы распространения педагогического опыта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2160" y="127560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latin typeface="Monotype Corsiva" pitchFamily="66" charset="0"/>
            </a:endParaRPr>
          </a:p>
        </p:txBody>
      </p:sp>
      <p:sp>
        <p:nvSpPr>
          <p:cNvPr id="17" name="Вертикальный свиток 16"/>
          <p:cNvSpPr/>
          <p:nvPr/>
        </p:nvSpPr>
        <p:spPr>
          <a:xfrm>
            <a:off x="214282" y="857238"/>
            <a:ext cx="2857520" cy="3786214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Выступления на педагогических советах школы, РМО,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ШМО учителей русского языка и литературы,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открытых уроков, внеклассных мероприятий трансляция опыта  через персональный сайт, сетевые сообщества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5616" y="785800"/>
            <a:ext cx="1384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68016" y="93820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  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23" name="Вертикальный свиток 22"/>
          <p:cNvSpPr/>
          <p:nvPr/>
        </p:nvSpPr>
        <p:spPr>
          <a:xfrm>
            <a:off x="6000760" y="785800"/>
            <a:ext cx="2928958" cy="3869604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Победители и призеры научно-практической конференции исследовательских работ , призеры олимпиад, призеры муниципального этапа конкурса сочинений, проектов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72264" y="785800"/>
            <a:ext cx="2026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Обучающиеся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SAM_45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214428"/>
            <a:ext cx="1809762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643188"/>
            <a:ext cx="1898676" cy="1600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Рисунок 25" descr="SAM_36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2857502"/>
            <a:ext cx="2190780" cy="16065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Рисунок 26" descr="Маша Артёменк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1357304"/>
            <a:ext cx="1837725" cy="1316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C:\Users\Юра\Desktop\МОИ ДИПЛОМЫ\Моя публикация 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857238"/>
            <a:ext cx="26432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Юра\Desktop\МОИ ДИПЛОМЫ\Моя публикация 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928676"/>
            <a:ext cx="26432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C:\Users\Юра\Desktop\Благодарность проекта infourok.ru №ИА9417626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928676"/>
            <a:ext cx="164257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12160" y="127560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latin typeface="Monotype Corsiva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68016" y="93820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  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285734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Транслируемость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практических достижений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профессиональной деятельности педагогического работника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2357436"/>
            <a:ext cx="225583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Юра\Desktop\Свидетельство проекта infourok.ru №МЮ4670540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714626"/>
            <a:ext cx="135732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E:\СКАНЫ К АТТЕТСТАЦИИ 20\Публикация Инфо-урок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3714758"/>
            <a:ext cx="100013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C:\Users\Юра\Desktop\Свидетельство проекта infourok.ru №ПГ7567920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3042" y="3143254"/>
            <a:ext cx="150019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C:\Users\Юра\Desktop\Свидетельство проекта infourok.ru №ПЧ89867145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2330" y="2643188"/>
            <a:ext cx="1428760" cy="163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C:\Users\Юра\Desktop\Свидетельство проекта infourok.ru №ПЧ89867145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29256" y="3071816"/>
            <a:ext cx="1571636" cy="178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71802" y="339502"/>
            <a:ext cx="2580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857238"/>
            <a:ext cx="8358246" cy="3970318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Авдуевская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И.А. Краеведение. Методическое обеспечение учебного процесса.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http://abc.vvsu.ru/Books/kraeved_up/page0001.asp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цифровых учебно-методических материалов ВГУЭС 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abc.vvsu.ru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2.Леонтович А.В. Рекомендации по написанию исследовательских работ. – // “Завуч”, № 1, 2001;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3.Нестерова Н.Г. Развитие познавательной активности учащихся в процессе краеведческой деятельности. – Томск, 1994;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4.Пять веков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дивеевской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земли.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XVI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столетия: Из истории населённых пунктов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Дивеевского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района/Серия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Дивеевские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колокола» -Н.Новгород: «Штрих»,1998. 5.Соловьёва  М.А. Образовательно-воспитательный потенциал литературного краеведения//Литература в школе .-2017.-№3.-С.19-21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483518"/>
            <a:ext cx="6021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Актуальность личного вклада педагога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2964630" y="2152440"/>
            <a:ext cx="20717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ПРОТИВОРЕЧИЯ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1428742"/>
            <a:ext cx="2714644" cy="142876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Восстановление, сохранение и обеспечение роста интеллектуального богатства России в интересах как нынешнего, так и будущего поколений- первостепенная задача системы образования</a:t>
            </a:r>
            <a:endParaRPr lang="ru-RU" sz="12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7752" y="1428742"/>
            <a:ext cx="2857520" cy="142876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Снижение учебной мотивации учащихся среднего звена ( связано с возрастными особенностями),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низкое развитие интеллектуальных способностей обучающихся, 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невысокий уровень </a:t>
            </a:r>
            <a:r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самореализации школьников</a:t>
            </a:r>
            <a:r>
              <a:rPr lang="ru-RU" sz="1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214678" y="2000246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>
            <a:off x="4071934" y="2000246"/>
            <a:ext cx="785818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1071538" y="2857502"/>
            <a:ext cx="1000132" cy="121444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5929322" y="2857502"/>
            <a:ext cx="928694" cy="114300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71670" y="3214692"/>
            <a:ext cx="3857652" cy="157163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ИДЕЯ.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системы форм проведения уроков и внеурочных занятий на основе краеведения с целью совершенствования  уровня развития интеллектуальных возможностей каждого ученика</a:t>
            </a:r>
            <a:endParaRPr lang="ru-RU" sz="14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67494"/>
            <a:ext cx="20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Цель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699542"/>
            <a:ext cx="8424936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2139702"/>
            <a:ext cx="8286808" cy="288032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 методической литературы по проблеме исследования.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условия для приобретения учащимися учебных умений, необходимых для развития интеллектуальных способностей, содействовать поддержке внутренней учебной мотивации на основе интереса к краеведению.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Внедрить в педагогическую практику такую организацию учебного процесса, которая способствовала бы интеллектуальному развитию учащихся, стимулировала на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самообучаемость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школьника.</a:t>
            </a:r>
          </a:p>
          <a:p>
            <a:pPr marL="342900" indent="-342900"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Развивать коммуникативные умения сотрудничества, создать условия для раскрытия личностного потенциала учащихся, их оптимального самоопределения и самореализации.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699542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Повышение уровня развития интеллектуальных способностей учащихся при изучении русского языка и литературы посредством использования материалов по краеведению.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707654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профессиональной деятельности деятельности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67494"/>
            <a:ext cx="2003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428610"/>
            <a:ext cx="70723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Теоретическая база педагогического опыта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571604" y="928676"/>
            <a:ext cx="2071702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Д.Б.Эльконин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В.В.Давыдов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571604" y="1928808"/>
            <a:ext cx="2071702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П.Я.Гальперин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71604" y="2928940"/>
            <a:ext cx="2071702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И.С.Якиманская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571604" y="3929072"/>
            <a:ext cx="2071702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Ч.Темпл,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Д.Стил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К.Мередит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3643306" y="2000246"/>
            <a:ext cx="185738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3643306" y="1071552"/>
            <a:ext cx="185738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643306" y="3000378"/>
            <a:ext cx="185738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3643306" y="4071948"/>
            <a:ext cx="1857388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500694" y="928676"/>
            <a:ext cx="2071702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 развивающего обучения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500694" y="1928808"/>
            <a:ext cx="2071702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 поэтапного формирования умственных действий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500694" y="2928940"/>
            <a:ext cx="2071702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Личностно-ориентированное развивающее обучение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500694" y="3857634"/>
            <a:ext cx="2071702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критического мышления через чтение и письмо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55526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Новизна и практическая значимость опыта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1285852" y="1142990"/>
            <a:ext cx="3857652" cy="3143272"/>
          </a:xfrm>
          <a:prstGeom prst="verticalScroll">
            <a:avLst>
              <a:gd name="adj" fmla="val 125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 содержания уроков с использованием краеведческого материала, направленных на активизацию познавательной деятельности школьников, формирование их позитивной учебной мотивации, развитие интеллекта, творческого мышления по русскому языку и литературе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4929190" y="1142990"/>
            <a:ext cx="3857652" cy="3143272"/>
          </a:xfrm>
          <a:prstGeom prst="verticalScroll">
            <a:avLst>
              <a:gd name="adj" fmla="val 12500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является  единой системой «урок русского языка -урок литературы -внеурочная работа по русскому языку и литературе -индивидуальная работа с учащимися»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55526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00048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аспект  личного вклада педагога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развитие образования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57422" y="1142990"/>
            <a:ext cx="4643470" cy="107157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Тематическое планирование уроков русского языка и литературы с обновлённым содержанием разделов программы на основе краеведческого материала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2357436"/>
            <a:ext cx="4643470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Проектирование уроков с использованием краеведческого материала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57422" y="3500444"/>
            <a:ext cx="4714908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Разработка программы внеурочной деятельности «Поэты и писатели родного края»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SAM_55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214428"/>
            <a:ext cx="2013836" cy="1422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AM_42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2786064"/>
            <a:ext cx="2160619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SAM_46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768" y="1214428"/>
            <a:ext cx="1857388" cy="1438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Юра\Desktop\Читают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2643188"/>
            <a:ext cx="200023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1151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аспект  личного вклада педагога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развитие образования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472" y="1214428"/>
            <a:ext cx="2428892" cy="35719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Направления работы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500166" y="1571618"/>
            <a:ext cx="42862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2071684"/>
            <a:ext cx="2857520" cy="271464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Краеведческие уроки-исследования разных типов.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отдельных элементов краеведения на различных этапах урока.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Краеведческая работа с детьми во внеурочное время.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14678" y="1214428"/>
            <a:ext cx="2643206" cy="35719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500562" y="1571618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28992" y="2071684"/>
            <a:ext cx="2286016" cy="264320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Репродуктивный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Проблемно-поисковый (как ведущий)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Коммуникативный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00760" y="1214428"/>
            <a:ext cx="2643206" cy="35719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7215206" y="1571618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786446" y="2071684"/>
            <a:ext cx="3000396" cy="264320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Лекции с элементами беседы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Внеклассная работа по краеведению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Краеведческий кружок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Краеведческая конференция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Устный журнал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Литературная гостиная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Защита творческих проектов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конкурсах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краеведческо-исследовательских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работ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339503"/>
            <a:ext cx="8286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857238"/>
            <a:ext cx="2343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Monotype Corsiva" pitchFamily="66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Качество знаний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русскому языку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2017-2020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1275606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Качество знаний по литературе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2017-2020 г.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857238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Monotype Corsiva" pitchFamily="66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Качество знаний ОГЭ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русскому языку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2019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xmlns="" val="3832869306"/>
              </p:ext>
            </p:extLst>
          </p:nvPr>
        </p:nvGraphicFramePr>
        <p:xfrm>
          <a:off x="107504" y="2357436"/>
          <a:ext cx="2607108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xmlns="" val="500046398"/>
              </p:ext>
            </p:extLst>
          </p:nvPr>
        </p:nvGraphicFramePr>
        <p:xfrm>
          <a:off x="2843808" y="2357436"/>
          <a:ext cx="3240360" cy="2374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xmlns="" val="2518088684"/>
              </p:ext>
            </p:extLst>
          </p:nvPr>
        </p:nvGraphicFramePr>
        <p:xfrm>
          <a:off x="6215074" y="2357436"/>
          <a:ext cx="2749414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339503"/>
            <a:ext cx="8286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857238"/>
            <a:ext cx="2343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Диагностика уровня интеллектуального развития учащихся по методике ШТУР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488" y="857238"/>
            <a:ext cx="20717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Monotype Corsiva" pitchFamily="66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ШТУР 7 класс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357158" y="2214560"/>
          <a:ext cx="2143140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2643175" y="2285998"/>
          <a:ext cx="2071702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286512" y="1142990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ШТУР 9 класс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2019-2020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00562" y="1142990"/>
            <a:ext cx="2000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ШТУР 8 класс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2018-2019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Диаграмма 17"/>
          <p:cNvGraphicFramePr/>
          <p:nvPr/>
        </p:nvGraphicFramePr>
        <p:xfrm>
          <a:off x="4786313" y="2285998"/>
          <a:ext cx="2071703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Диаграмма 18"/>
          <p:cNvGraphicFramePr/>
          <p:nvPr/>
        </p:nvGraphicFramePr>
        <p:xfrm>
          <a:off x="6858016" y="2285998"/>
          <a:ext cx="2071702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2290</TotalTime>
  <Words>586</Words>
  <Application>Microsoft Office PowerPoint</Application>
  <PresentationFormat>Экран (16:9)</PresentationFormat>
  <Paragraphs>121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Юра</cp:lastModifiedBy>
  <cp:revision>268</cp:revision>
  <dcterms:created xsi:type="dcterms:W3CDTF">2017-05-21T14:04:09Z</dcterms:created>
  <dcterms:modified xsi:type="dcterms:W3CDTF">2021-04-08T18:59:40Z</dcterms:modified>
</cp:coreProperties>
</file>