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64" r:id="rId3"/>
    <p:sldId id="258" r:id="rId4"/>
    <p:sldId id="263" r:id="rId5"/>
    <p:sldId id="273" r:id="rId6"/>
    <p:sldId id="271" r:id="rId7"/>
    <p:sldId id="265" r:id="rId8"/>
    <p:sldId id="266" r:id="rId9"/>
    <p:sldId id="274" r:id="rId10"/>
    <p:sldId id="275" r:id="rId11"/>
    <p:sldId id="267" r:id="rId12"/>
    <p:sldId id="268" r:id="rId13"/>
    <p:sldId id="261" r:id="rId14"/>
    <p:sldId id="257" r:id="rId15"/>
    <p:sldId id="259" r:id="rId16"/>
    <p:sldId id="260" r:id="rId17"/>
    <p:sldId id="262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99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1CF744-2925-40D6-886C-763B596221D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B56C57-DA9D-46C5-A466-02874553BD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710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56C57-DA9D-46C5-A466-02874553BD69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351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365105"/>
            <a:ext cx="8458200" cy="1296144"/>
          </a:xfrm>
        </p:spPr>
        <p:txBody>
          <a:bodyPr/>
          <a:lstStyle/>
          <a:p>
            <a:r>
              <a:rPr lang="ru-RU" dirty="0"/>
              <a:t>Особенности общения </a:t>
            </a:r>
            <a:br>
              <a:rPr lang="en-US" dirty="0"/>
            </a:br>
            <a:r>
              <a:rPr lang="ru-RU" dirty="0"/>
              <a:t>с людьми пожилого возраста</a:t>
            </a:r>
          </a:p>
        </p:txBody>
      </p:sp>
      <p:pic>
        <p:nvPicPr>
          <p:cNvPr id="4" name="Рисунок 3" descr="https://v-pravda.ru/wp-content/uploads/2019/05/Podderzhka-ljudej-starshego-pokolenija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631634"/>
            <a:ext cx="4824536" cy="322941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4859919" y="5986155"/>
            <a:ext cx="39995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Педагог-психолог, социальный педагог</a:t>
            </a:r>
          </a:p>
          <a:p>
            <a:r>
              <a:rPr lang="ru-RU" dirty="0"/>
              <a:t>Свентицкая Т.А.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04664"/>
            <a:ext cx="8686800" cy="5675461"/>
          </a:xfrm>
        </p:spPr>
        <p:txBody>
          <a:bodyPr/>
          <a:lstStyle/>
          <a:p>
            <a:r>
              <a:rPr lang="ru-RU" b="1" dirty="0"/>
              <a:t>В интеллектуальной сфере </a:t>
            </a:r>
          </a:p>
          <a:p>
            <a:pPr marL="0" indent="0">
              <a:buNone/>
            </a:pPr>
            <a:r>
              <a:rPr lang="ru-RU" dirty="0"/>
              <a:t>появляются трудности в при­обретении новых знаний и представлений, в приспособ­лении к непредвиденным обстоятельствам.</a:t>
            </a:r>
          </a:p>
          <a:p>
            <a:pPr>
              <a:buNone/>
            </a:pPr>
            <a:endParaRPr lang="ru-RU" dirty="0"/>
          </a:p>
          <a:p>
            <a:r>
              <a:rPr lang="ru-RU" b="1" dirty="0"/>
              <a:t>В моральной </a:t>
            </a:r>
            <a:r>
              <a:rPr lang="ru-RU" dirty="0"/>
              <a:t>сфере − отказ от адаптации к новым нормам морали, манерам поведения.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Потребности по А. </a:t>
            </a:r>
            <a:r>
              <a:rPr lang="ru-RU" dirty="0" err="1"/>
              <a:t>Маслоу</a:t>
            </a:r>
            <a:endParaRPr lang="ru-RU" dirty="0"/>
          </a:p>
        </p:txBody>
      </p:sp>
      <p:pic>
        <p:nvPicPr>
          <p:cNvPr id="4" name="Содержимое 3" descr="http://duhovniypoisk.com/psychology/pictures/maslou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340768"/>
            <a:ext cx="7056784" cy="518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социально-психологические типы старости /</a:t>
            </a:r>
            <a:r>
              <a:rPr lang="ru-RU" b="1" dirty="0"/>
              <a:t>И.С. Кон/</a:t>
            </a:r>
            <a:r>
              <a:rPr lang="ru-RU" dirty="0"/>
              <a:t>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40768"/>
            <a:ext cx="8686800" cy="5040560"/>
          </a:xfrm>
        </p:spPr>
        <p:txBody>
          <a:bodyPr>
            <a:normAutofit lnSpcReduction="10000"/>
          </a:bodyPr>
          <a:lstStyle/>
          <a:p>
            <a:r>
              <a:rPr lang="ru-RU" b="1" i="1" dirty="0"/>
              <a:t>Первый </a:t>
            </a:r>
            <a:r>
              <a:rPr lang="ru-RU" dirty="0"/>
              <a:t>- активная творческая старость, участие в общественной жизни, в воспитании молодежи и т.д.</a:t>
            </a:r>
          </a:p>
          <a:p>
            <a:r>
              <a:rPr lang="ru-RU" b="1" dirty="0"/>
              <a:t>Второй</a:t>
            </a:r>
            <a:r>
              <a:rPr lang="ru-RU" b="1" i="1" dirty="0"/>
              <a:t> – </a:t>
            </a:r>
            <a:r>
              <a:rPr lang="ru-RU" dirty="0"/>
              <a:t>занятия</a:t>
            </a:r>
            <a:r>
              <a:rPr lang="ru-RU" b="1" i="1" dirty="0"/>
              <a:t> </a:t>
            </a:r>
            <a:r>
              <a:rPr lang="ru-RU" dirty="0"/>
              <a:t>самообразованием, отдыхом, развлечениями и т.п. </a:t>
            </a:r>
          </a:p>
          <a:p>
            <a:r>
              <a:rPr lang="ru-RU" b="1" dirty="0"/>
              <a:t>Третий</a:t>
            </a:r>
            <a:r>
              <a:rPr lang="ru-RU" b="1" i="1" dirty="0"/>
              <a:t> –</a:t>
            </a:r>
            <a:r>
              <a:rPr lang="ru-RU" dirty="0"/>
              <a:t> (преимущественно женщины) находят главное приложение своих сил в семье</a:t>
            </a:r>
          </a:p>
          <a:p>
            <a:r>
              <a:rPr lang="ru-RU" b="1" dirty="0"/>
              <a:t>Четвертый</a:t>
            </a:r>
            <a:r>
              <a:rPr lang="ru-RU" b="1" i="1" dirty="0"/>
              <a:t> </a:t>
            </a:r>
            <a:r>
              <a:rPr lang="ru-RU" dirty="0"/>
              <a:t>- смыслом жизни становится забота о собственном здоровье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&amp;Fcy;&amp;ocy;&amp;tcy;&amp;ocy; &amp;Icy;&amp;vcy;&amp;acy;&amp;ncy; &amp;Pcy;&amp;iecy;&amp;tcy;&amp;rcy;&amp;ocy;&amp;vcy;&amp;icy;&amp;chcy;  &amp;Pcy;&amp;acy;&amp;vcy;&amp;lcy;&amp;ocy;&amp;vcy; 253_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340768"/>
            <a:ext cx="2304256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39552" y="4437112"/>
            <a:ext cx="32403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latin typeface="Calibri"/>
                <a:ea typeface="Times New Roman" pitchFamily="18" charset="0"/>
                <a:cs typeface="Times New Roman" pitchFamily="18" charset="0"/>
              </a:rPr>
              <a:t>И. П. Павлов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Родился  26 сентября 1849 г</a:t>
            </a:r>
            <a:endParaRPr lang="ru-RU" sz="2400" dirty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latin typeface="Calibri"/>
                <a:ea typeface="Times New Roman" pitchFamily="18" charset="0"/>
                <a:cs typeface="Times New Roman" pitchFamily="18" charset="0"/>
              </a:rPr>
              <a:t>·</a:t>
            </a:r>
            <a:r>
              <a:rPr lang="ru-RU" sz="2400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Умер  27 февраля 1936 г. (86 лет),</a:t>
            </a:r>
            <a:endParaRPr lang="ru-RU" sz="2400" dirty="0">
              <a:latin typeface="Arial" pitchFamily="34" charset="0"/>
            </a:endParaRPr>
          </a:p>
        </p:txBody>
      </p:sp>
      <p:pic>
        <p:nvPicPr>
          <p:cNvPr id="8" name="Рисунок 7" descr="http://fb.ru/media/i/1/6/7/0/3/i/1670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356992"/>
            <a:ext cx="3764545" cy="2588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4716016" y="1412776"/>
            <a:ext cx="38884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Галилео Галилей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Родился15 февраля 1564 г.,,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  Умер 8 января 1642 г.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 (77 лет), </a:t>
            </a:r>
            <a:endParaRPr lang="ru-RU" sz="2400" dirty="0"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686800" cy="838200"/>
          </a:xfrm>
        </p:spPr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Рекорды самых пожилых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99174"/>
          </a:xfrm>
        </p:spPr>
        <p:txBody>
          <a:bodyPr>
            <a:normAutofit fontScale="92500"/>
          </a:bodyPr>
          <a:lstStyle/>
          <a:p>
            <a:r>
              <a:rPr lang="ru-RU" b="1" dirty="0"/>
              <a:t>Самый пожилой покоритель Эвереста</a:t>
            </a:r>
            <a:r>
              <a:rPr lang="ru-RU" dirty="0"/>
              <a:t>. 25 мая 2008 года спортсмен непалец Мин </a:t>
            </a:r>
            <a:r>
              <a:rPr lang="ru-RU" dirty="0" err="1"/>
              <a:t>Бахадур</a:t>
            </a:r>
            <a:r>
              <a:rPr lang="ru-RU" dirty="0"/>
              <a:t> </a:t>
            </a:r>
            <a:r>
              <a:rPr lang="ru-RU" dirty="0" err="1"/>
              <a:t>Шерчан</a:t>
            </a:r>
            <a:r>
              <a:rPr lang="ru-RU" dirty="0"/>
              <a:t> (76–лет) совершил восхождение на вершину высотой 8846 м. над уровнем моря и установил тем самым новый мировой рекорд. </a:t>
            </a:r>
          </a:p>
          <a:p>
            <a:r>
              <a:rPr lang="ru-RU" b="1" dirty="0"/>
              <a:t>Старейший мореплаватель</a:t>
            </a:r>
            <a:r>
              <a:rPr lang="ru-RU" dirty="0"/>
              <a:t>, в одиночку пересек Атлантику. </a:t>
            </a:r>
            <a:r>
              <a:rPr lang="ru-RU" dirty="0" err="1"/>
              <a:t>Maйкл</a:t>
            </a:r>
            <a:r>
              <a:rPr lang="ru-RU" dirty="0"/>
              <a:t> </a:t>
            </a:r>
            <a:r>
              <a:rPr lang="ru-RU" dirty="0" err="1"/>
              <a:t>Pичи</a:t>
            </a:r>
            <a:r>
              <a:rPr lang="ru-RU" dirty="0"/>
              <a:t> (</a:t>
            </a:r>
            <a:r>
              <a:rPr lang="ru-RU" dirty="0" err="1"/>
              <a:t>Beликoбpитaния</a:t>
            </a:r>
            <a:r>
              <a:rPr lang="ru-RU" dirty="0"/>
              <a:t>) </a:t>
            </a:r>
            <a:r>
              <a:rPr lang="ru-RU" dirty="0" err="1"/>
              <a:t>пycтилcя</a:t>
            </a:r>
            <a:r>
              <a:rPr lang="ru-RU" dirty="0"/>
              <a:t> в </a:t>
            </a:r>
            <a:r>
              <a:rPr lang="ru-RU" dirty="0" err="1"/>
              <a:t>плaвaниe</a:t>
            </a:r>
            <a:r>
              <a:rPr lang="ru-RU" dirty="0"/>
              <a:t> из </a:t>
            </a:r>
            <a:r>
              <a:rPr lang="ru-RU" dirty="0" err="1"/>
              <a:t>Hьюпopтa</a:t>
            </a:r>
            <a:r>
              <a:rPr lang="ru-RU" dirty="0"/>
              <a:t> (CШA) и </a:t>
            </a:r>
            <a:r>
              <a:rPr lang="ru-RU" dirty="0" err="1"/>
              <a:t>пpибыл</a:t>
            </a:r>
            <a:r>
              <a:rPr lang="ru-RU" dirty="0"/>
              <a:t> в </a:t>
            </a:r>
            <a:r>
              <a:rPr lang="ru-RU" dirty="0" err="1"/>
              <a:t>Плимyт</a:t>
            </a:r>
            <a:r>
              <a:rPr lang="ru-RU" dirty="0"/>
              <a:t> (</a:t>
            </a:r>
            <a:r>
              <a:rPr lang="ru-RU" dirty="0" err="1"/>
              <a:t>Beликoбpитaния</a:t>
            </a:r>
            <a:r>
              <a:rPr lang="ru-RU" dirty="0"/>
              <a:t>) 31 июля 1997г. в </a:t>
            </a:r>
            <a:r>
              <a:rPr lang="ru-RU" dirty="0" err="1"/>
              <a:t>вoзpacтe</a:t>
            </a:r>
            <a:r>
              <a:rPr lang="ru-RU" dirty="0"/>
              <a:t> 80 </a:t>
            </a:r>
            <a:r>
              <a:rPr lang="ru-RU" dirty="0" err="1"/>
              <a:t>лeт</a:t>
            </a:r>
            <a:r>
              <a:rPr lang="ru-RU" dirty="0"/>
              <a:t> и 25 </a:t>
            </a:r>
            <a:r>
              <a:rPr lang="ru-RU" dirty="0" err="1"/>
              <a:t>днeй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b="1" dirty="0"/>
            </a:br>
            <a:r>
              <a:rPr lang="ru-RU" sz="5300" b="1" dirty="0"/>
              <a:t>Статья 39 Конституции РФ</a:t>
            </a:r>
            <a:br>
              <a:rPr lang="ru-RU" sz="5300" dirty="0"/>
            </a:br>
            <a:endParaRPr lang="ru-RU" sz="53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1. </a:t>
            </a:r>
            <a:r>
              <a:rPr lang="ru-RU" b="1" dirty="0"/>
              <a:t>Каждому гарантируется социальное обеспечение по возрасту,</a:t>
            </a:r>
            <a:r>
              <a:rPr lang="ru-RU" dirty="0"/>
              <a:t> в случае болезни, инвалидности, потери кормильца, для воспитания детей и в иных случаях, установленных законом.</a:t>
            </a:r>
          </a:p>
          <a:p>
            <a:pPr>
              <a:buNone/>
            </a:pPr>
            <a:r>
              <a:rPr lang="ru-RU" dirty="0"/>
              <a:t> 2. </a:t>
            </a:r>
            <a:r>
              <a:rPr lang="ru-RU" b="1" dirty="0"/>
              <a:t>Государственные пенсии и социальные пособия устанавливаются законом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73955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Федеральный закон «О трудовых пенсиях в Российской Федерации»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/>
              <a:t>устанавливает порядок реализации прав граждан РФ на трудовые пенсии. Закон предусматривает три разновидности трудовой пенсии: </a:t>
            </a:r>
          </a:p>
          <a:p>
            <a:r>
              <a:rPr lang="ru-RU" dirty="0"/>
              <a:t>1</a:t>
            </a:r>
            <a:r>
              <a:rPr lang="ru-RU" b="1" dirty="0"/>
              <a:t>) трудовая пенсия по старости; </a:t>
            </a:r>
          </a:p>
          <a:p>
            <a:r>
              <a:rPr lang="ru-RU" dirty="0"/>
              <a:t>2) трудовая пенсия по инвалидности; </a:t>
            </a:r>
          </a:p>
          <a:p>
            <a:r>
              <a:rPr lang="ru-RU" dirty="0"/>
              <a:t>3) трудовая пенсия по случаю потери кормильца. </a:t>
            </a:r>
          </a:p>
          <a:p>
            <a:pPr>
              <a:buNone/>
            </a:pPr>
            <a:r>
              <a:rPr lang="ru-RU" dirty="0"/>
              <a:t>Право на выплату трудовой пенсии по старости имеют мужчины, достигшие возраста 61,5 лет, и женщины, достигшие возраста 56,5 лет.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171600"/>
          </a:xfrm>
        </p:spPr>
        <p:txBody>
          <a:bodyPr>
            <a:normAutofit fontScale="90000"/>
          </a:bodyPr>
          <a:lstStyle/>
          <a:p>
            <a:r>
              <a:rPr lang="ru-RU" dirty="0"/>
              <a:t>Международный день пожилых людей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525963"/>
          </a:xfrm>
        </p:spPr>
        <p:txBody>
          <a:bodyPr/>
          <a:lstStyle/>
          <a:p>
            <a:pPr>
              <a:buNone/>
            </a:pPr>
            <a:r>
              <a:rPr lang="ru-RU" dirty="0"/>
              <a:t>(международный день престарелых) отмечается 1 октября начиная с 1991 года.</a:t>
            </a:r>
          </a:p>
          <a:p>
            <a:pPr>
              <a:buNone/>
            </a:pPr>
            <a:r>
              <a:rPr lang="ru-RU" dirty="0"/>
              <a:t> </a:t>
            </a:r>
          </a:p>
        </p:txBody>
      </p:sp>
      <p:pic>
        <p:nvPicPr>
          <p:cNvPr id="4" name="Рисунок 3" descr="http://itd3.mycdn.me/image?id=861035989228&amp;t=20&amp;plc=WEB&amp;tkn=*hV9CKcLCIV_LbnZct6jyrQcH4Cs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2780928"/>
            <a:ext cx="4441727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404664"/>
            <a:ext cx="8686800" cy="583264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800" b="1" i="1" dirty="0">
                <a:solidFill>
                  <a:srgbClr val="C00000"/>
                </a:solidFill>
              </a:rPr>
              <a:t>СПАСИБО ЗА ВНИМАНИЕ!</a:t>
            </a:r>
          </a:p>
          <a:p>
            <a:pPr>
              <a:buNone/>
            </a:pPr>
            <a:endParaRPr lang="ru-RU" sz="4800" b="1" i="1" dirty="0">
              <a:solidFill>
                <a:srgbClr val="C00000"/>
              </a:solidFill>
            </a:endParaRPr>
          </a:p>
          <a:p>
            <a:pPr>
              <a:buNone/>
            </a:pPr>
            <a:endParaRPr lang="ru-RU" sz="4800" b="1" i="1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4800" b="1" i="1" dirty="0">
                <a:solidFill>
                  <a:srgbClr val="C00000"/>
                </a:solidFill>
              </a:rPr>
              <a:t>             </a:t>
            </a:r>
          </a:p>
          <a:p>
            <a:pPr>
              <a:buNone/>
            </a:pPr>
            <a:endParaRPr lang="ru-RU" sz="4800" b="1" i="1" dirty="0">
              <a:solidFill>
                <a:srgbClr val="C00000"/>
              </a:solidFill>
            </a:endParaRPr>
          </a:p>
          <a:p>
            <a:pPr>
              <a:buNone/>
            </a:pPr>
            <a:endParaRPr lang="ru-RU" sz="4800" b="1" i="1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4800" b="1" i="1" dirty="0">
                <a:solidFill>
                  <a:srgbClr val="C00000"/>
                </a:solidFill>
              </a:rPr>
              <a:t>            ЖЕЛАЕМ УСПЕХОВ!</a:t>
            </a:r>
          </a:p>
        </p:txBody>
      </p:sp>
      <p:pic>
        <p:nvPicPr>
          <p:cNvPr id="6" name="Рисунок 5" descr="http://medvoice.ru/wp-content/uploads/2016/03/pozhilye-lyudi-raduyutsya-zhizni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412776"/>
            <a:ext cx="5832648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76672"/>
            <a:ext cx="8686800" cy="560345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/>
              <a:t>Население планеты </a:t>
            </a:r>
          </a:p>
          <a:p>
            <a:pPr>
              <a:buNone/>
            </a:pPr>
            <a:r>
              <a:rPr lang="ru-RU" sz="4000" dirty="0"/>
              <a:t>более 7 млрд. человек, а возраст каждого десятого 60 лет и старше</a:t>
            </a:r>
          </a:p>
          <a:p>
            <a:pPr>
              <a:buNone/>
            </a:pPr>
            <a:endParaRPr lang="ru-RU" sz="4000" dirty="0"/>
          </a:p>
        </p:txBody>
      </p:sp>
      <p:pic>
        <p:nvPicPr>
          <p:cNvPr id="4" name="Рисунок 3" descr="http://bessonnica24.ru/wp-content/uploads/2016/12/014-bessonnica-u-pojilih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848602"/>
            <a:ext cx="4752528" cy="3207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027584"/>
          </a:xfrm>
        </p:spPr>
        <p:txBody>
          <a:bodyPr>
            <a:normAutofit/>
          </a:bodyPr>
          <a:lstStyle/>
          <a:p>
            <a:r>
              <a:rPr lang="ru-RU" sz="6000" dirty="0"/>
              <a:t>геронтология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628800"/>
            <a:ext cx="8686800" cy="445132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/>
              <a:t> наука, изучающая биологический, социальный и психологический аспекты старения человека, причины и способы борьбы с ним.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04664"/>
            <a:ext cx="8686800" cy="5675461"/>
          </a:xfrm>
        </p:spPr>
        <p:txBody>
          <a:bodyPr/>
          <a:lstStyle/>
          <a:p>
            <a:pPr algn="ctr">
              <a:buNone/>
            </a:pPr>
            <a:r>
              <a:rPr lang="ru-RU" sz="4000" dirty="0"/>
              <a:t>В российской науке принята следующая схема возрастной периодизации</a:t>
            </a:r>
            <a:r>
              <a:rPr lang="ru-RU" dirty="0"/>
              <a:t>:</a:t>
            </a:r>
          </a:p>
          <a:p>
            <a:r>
              <a:rPr lang="ru-RU" dirty="0"/>
              <a:t>- </a:t>
            </a:r>
            <a:r>
              <a:rPr lang="ru-RU" b="1" dirty="0"/>
              <a:t>Пожилой возраст </a:t>
            </a:r>
            <a:r>
              <a:rPr lang="ru-RU" dirty="0"/>
              <a:t>60-74 года мужчины, 55-74 года женщины.</a:t>
            </a:r>
          </a:p>
          <a:p>
            <a:r>
              <a:rPr lang="ru-RU" dirty="0"/>
              <a:t>- </a:t>
            </a:r>
            <a:r>
              <a:rPr lang="ru-RU" b="1" dirty="0"/>
              <a:t>Старческий возраст </a:t>
            </a:r>
            <a:r>
              <a:rPr lang="ru-RU" dirty="0"/>
              <a:t>75-90 лет мужчины и женщины.</a:t>
            </a:r>
          </a:p>
          <a:p>
            <a:r>
              <a:rPr lang="ru-RU" dirty="0"/>
              <a:t>- </a:t>
            </a:r>
            <a:r>
              <a:rPr lang="ru-RU" b="1" dirty="0"/>
              <a:t>Долгожители</a:t>
            </a:r>
            <a:r>
              <a:rPr lang="ru-RU" dirty="0"/>
              <a:t> – 90 лет и старше мужчины и женщины.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Изменения в организме человека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/>
              <a:t>Исследования свидетельствуют о старении сердечно - сосудистой, эндокринной, иммунной, нервной и других систем, т.е. об отрицательных сдвигах в организме в процессе его инволюции.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Изучение слуха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После 40 лет отмечается снижение слуха в высокочастотном диапазоне.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Снижается восприятие звуков </a:t>
            </a:r>
            <a:r>
              <a:rPr lang="ru-RU" sz="4400" b="1" dirty="0">
                <a:solidFill>
                  <a:srgbClr val="C00000"/>
                </a:solidFill>
              </a:rPr>
              <a:t>Ч, Щ, С-З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76672"/>
            <a:ext cx="8686800" cy="560345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400" b="1" dirty="0"/>
              <a:t>Цветовая чувствительность</a:t>
            </a:r>
          </a:p>
          <a:p>
            <a:pPr algn="ctr">
              <a:buNone/>
            </a:pPr>
            <a:r>
              <a:rPr lang="ru-RU" sz="3400" dirty="0"/>
              <a:t>снижается</a:t>
            </a:r>
            <a:r>
              <a:rPr lang="ru-RU" sz="3400" b="1" dirty="0"/>
              <a:t> </a:t>
            </a:r>
            <a:r>
              <a:rPr lang="ru-RU" sz="3400" dirty="0"/>
              <a:t>– неравномерно с 25 до 80 лет</a:t>
            </a:r>
          </a:p>
          <a:p>
            <a:r>
              <a:rPr lang="ru-RU" sz="3400" dirty="0"/>
              <a:t>к </a:t>
            </a:r>
            <a:r>
              <a:rPr lang="ru-RU" sz="3400" dirty="0">
                <a:solidFill>
                  <a:srgbClr val="0070C0"/>
                </a:solidFill>
              </a:rPr>
              <a:t>синему</a:t>
            </a:r>
            <a:r>
              <a:rPr lang="ru-RU" sz="3400" dirty="0"/>
              <a:t> и </a:t>
            </a:r>
            <a:r>
              <a:rPr lang="ru-RU" sz="3400" dirty="0">
                <a:solidFill>
                  <a:srgbClr val="C00000"/>
                </a:solidFill>
              </a:rPr>
              <a:t>красному</a:t>
            </a:r>
            <a:r>
              <a:rPr lang="ru-RU" sz="3400" dirty="0"/>
              <a:t> цветам зафиксировано значительное снижение чувствительности, </a:t>
            </a:r>
          </a:p>
          <a:p>
            <a:r>
              <a:rPr lang="ru-RU" sz="3400" dirty="0"/>
              <a:t>к </a:t>
            </a:r>
            <a:r>
              <a:rPr lang="ru-RU" sz="3400" dirty="0">
                <a:solidFill>
                  <a:srgbClr val="00B050"/>
                </a:solidFill>
              </a:rPr>
              <a:t>зеленому</a:t>
            </a:r>
            <a:r>
              <a:rPr lang="ru-RU" sz="3400" dirty="0"/>
              <a:t> – изменяется медленно, </a:t>
            </a:r>
          </a:p>
          <a:p>
            <a:r>
              <a:rPr lang="ru-RU" sz="3400" dirty="0"/>
              <a:t>чувствительность к </a:t>
            </a:r>
            <a:r>
              <a:rPr lang="ru-RU" sz="3400" u="sng" dirty="0"/>
              <a:t>желтому</a:t>
            </a:r>
            <a:r>
              <a:rPr lang="ru-RU" sz="3400" dirty="0"/>
              <a:t> цвету практически не изменяется после 50 лет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Изменения памяти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8000">
              <a:buNone/>
            </a:pPr>
            <a:r>
              <a:rPr lang="ru-RU" sz="3400" dirty="0"/>
              <a:t>Лучше всего </a:t>
            </a:r>
            <a:r>
              <a:rPr lang="ru-RU" sz="3400" b="1" dirty="0"/>
              <a:t>сохраняется </a:t>
            </a:r>
            <a:r>
              <a:rPr lang="ru-RU" sz="3400" b="1" i="1" dirty="0">
                <a:latin typeface="Arial" panose="020B0604020202020204" pitchFamily="34" charset="0"/>
                <a:cs typeface="Arial" panose="020B0604020202020204" pitchFamily="34" charset="0"/>
              </a:rPr>
              <a:t>логическая</a:t>
            </a:r>
            <a:r>
              <a:rPr lang="ru-RU" sz="3400" b="1" i="1" dirty="0"/>
              <a:t> </a:t>
            </a:r>
            <a:r>
              <a:rPr lang="ru-RU" sz="3400" b="1" i="1" dirty="0">
                <a:latin typeface="Arial" panose="020B0604020202020204" pitchFamily="34" charset="0"/>
                <a:cs typeface="Arial" panose="020B0604020202020204" pitchFamily="34" charset="0"/>
              </a:rPr>
              <a:t>память</a:t>
            </a:r>
            <a:r>
              <a:rPr lang="ru-RU" sz="3400" b="1" i="1" dirty="0"/>
              <a:t>.  </a:t>
            </a:r>
          </a:p>
          <a:p>
            <a:pPr>
              <a:buNone/>
            </a:pPr>
            <a:r>
              <a:rPr lang="ru-RU" sz="3400" b="1" i="1" dirty="0">
                <a:latin typeface="Arial" panose="020B0604020202020204" pitchFamily="34" charset="0"/>
                <a:cs typeface="Arial" panose="020B0604020202020204" pitchFamily="34" charset="0"/>
              </a:rPr>
              <a:t>Образная память</a:t>
            </a:r>
            <a:r>
              <a:rPr lang="ru-RU" sz="3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400" b="1" dirty="0"/>
              <a:t>ослабевает </a:t>
            </a:r>
            <a:r>
              <a:rPr lang="ru-RU" sz="3400" dirty="0"/>
              <a:t>быстрее, чем </a:t>
            </a:r>
            <a:r>
              <a:rPr lang="ru-RU" sz="3400" i="1" dirty="0"/>
              <a:t>смысловая</a:t>
            </a:r>
            <a:r>
              <a:rPr lang="ru-RU" sz="3400" dirty="0"/>
              <a:t>, </a:t>
            </a:r>
            <a:r>
              <a:rPr lang="ru-RU" sz="3400" b="1" dirty="0"/>
              <a:t>механическое </a:t>
            </a:r>
            <a:r>
              <a:rPr lang="ru-RU" sz="3400" dirty="0"/>
              <a:t>запечатление </a:t>
            </a:r>
            <a:r>
              <a:rPr lang="ru-RU" sz="3400" b="1" dirty="0"/>
              <a:t>ослабевает еще быстрее.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48680"/>
            <a:ext cx="8686800" cy="553144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/>
              <a:t>В эмоциональной сфере преобладают  </a:t>
            </a:r>
          </a:p>
          <a:p>
            <a:r>
              <a:rPr lang="ru-RU" dirty="0"/>
              <a:t>- </a:t>
            </a:r>
            <a:r>
              <a:rPr lang="ru-RU" b="1" dirty="0" err="1"/>
              <a:t>интраверсия</a:t>
            </a:r>
            <a:r>
              <a:rPr lang="ru-RU" dirty="0"/>
              <a:t> (обращенность в мир    внутренних переживаний), </a:t>
            </a:r>
          </a:p>
          <a:p>
            <a:r>
              <a:rPr lang="ru-RU" dirty="0"/>
              <a:t>- снижение интенсивности эмоций вплоть до апатии, </a:t>
            </a:r>
          </a:p>
          <a:p>
            <a:r>
              <a:rPr lang="ru-RU" dirty="0"/>
              <a:t>- склонность к аффективным реакциям, </a:t>
            </a:r>
          </a:p>
          <a:p>
            <a:r>
              <a:rPr lang="ru-RU" dirty="0"/>
              <a:t>- лабильность (неустойчивость) настроения, тревожность и мнительность.</a:t>
            </a:r>
          </a:p>
          <a:p>
            <a:r>
              <a:rPr lang="ru-RU" dirty="0"/>
              <a:t>- ослабление контроля над собственными реакциями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1054</TotalTime>
  <Words>629</Words>
  <Application>Microsoft Office PowerPoint</Application>
  <PresentationFormat>Экран (4:3)</PresentationFormat>
  <Paragraphs>72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Franklin Gothic Book</vt:lpstr>
      <vt:lpstr>Franklin Gothic Medium</vt:lpstr>
      <vt:lpstr>Wingdings 2</vt:lpstr>
      <vt:lpstr>Трек</vt:lpstr>
      <vt:lpstr>Особенности общения  с людьми пожилого возраста</vt:lpstr>
      <vt:lpstr>Презентация PowerPoint</vt:lpstr>
      <vt:lpstr>геронтология</vt:lpstr>
      <vt:lpstr>Презентация PowerPoint</vt:lpstr>
      <vt:lpstr>Изменения в организме человека</vt:lpstr>
      <vt:lpstr>Изучение слуха</vt:lpstr>
      <vt:lpstr>Презентация PowerPoint</vt:lpstr>
      <vt:lpstr>Изменения памяти</vt:lpstr>
      <vt:lpstr>Презентация PowerPoint</vt:lpstr>
      <vt:lpstr>Презентация PowerPoint</vt:lpstr>
      <vt:lpstr>Потребности по А. Маслоу</vt:lpstr>
      <vt:lpstr>социально-психологические типы старости /И.С. Кон/: </vt:lpstr>
      <vt:lpstr> </vt:lpstr>
      <vt:lpstr>Рекорды самых пожилых</vt:lpstr>
      <vt:lpstr> Статья 39 Конституции РФ </vt:lpstr>
      <vt:lpstr>Федеральный закон «О трудовых пенсиях в Российской Федерации»</vt:lpstr>
      <vt:lpstr>Международный день пожилых людей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пожилого возраста</dc:title>
  <cp:lastModifiedBy>HP</cp:lastModifiedBy>
  <cp:revision>30</cp:revision>
  <dcterms:modified xsi:type="dcterms:W3CDTF">2021-04-08T18:53:03Z</dcterms:modified>
</cp:coreProperties>
</file>