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1" r:id="rId3"/>
    <p:sldId id="258" r:id="rId4"/>
    <p:sldId id="270" r:id="rId5"/>
    <p:sldId id="267" r:id="rId6"/>
    <p:sldId id="269" r:id="rId7"/>
    <p:sldId id="272" r:id="rId8"/>
    <p:sldId id="275" r:id="rId9"/>
    <p:sldId id="279" r:id="rId10"/>
    <p:sldId id="278" r:id="rId11"/>
    <p:sldId id="276" r:id="rId12"/>
    <p:sldId id="274" r:id="rId13"/>
    <p:sldId id="280" r:id="rId14"/>
    <p:sldId id="28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p:scale>
          <a:sx n="90" d="100"/>
          <a:sy n="90" d="100"/>
        </p:scale>
        <p:origin x="-600" y="-3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68C4FF4-6EE1-4A76-9B8F-B2F594D6C874}"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CBF7A747-1B53-4B3F-B8D2-D8AB0E12814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24BD201-5F9C-4593-BEFD-74C971F0B552}"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4B22E6F0-797A-404D-B2F0-96032D2C16E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637A3035-02C7-4538-A480-C6887B19F5A6}"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D518664C-3B03-4311-A452-8E87A1DF2E36}"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3152DDE1-E9F2-4B50-AB95-1A36B28481DE}"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A087BA6C-DE82-4922-A007-5CB817EE4E20}"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D5011FA9-72D4-4D0D-AA04-5200C8F96D1C}"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64CBFCBB-F7D8-4AD9-B5F9-93687358CA6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18AA105-3B9A-485F-A7BD-B3B1C1BFF994}"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9217202-91A5-4841-8837-12B3422A9C1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003E727-7E97-4B76-A273-97C117DFD6DE}"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8"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9"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09F140D1-42AB-456C-B3EB-2E58162D29C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C62FDA9A-A9AF-4522-BA4E-959710ABA8F2}"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4"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5"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4C3DF-49FF-4AA4-A1AB-8615103FAECA}"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981C31E6-6AC6-4E62-806B-D0CB1E8C6262}"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3"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4"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B1B0E188-B191-46AC-99B7-5113417AE6A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9E59BE0-226E-4980-AAF5-F1A9DF7C7AE8}"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8ED8319C-EFFD-43A6-A723-9E31BBA50F6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8194FB44-2B3A-4EA5-B708-4FEB9F41BBF1}" type="datetimeFigureOut">
              <a:rPr lang="ru-RU">
                <a:solidFill>
                  <a:prstClr val="black"/>
                </a:solidFill>
                <a:latin typeface="Arial" charset="0"/>
                <a:cs typeface="Arial" charset="0"/>
              </a:rPr>
              <a:pPr fontAlgn="base">
                <a:spcBef>
                  <a:spcPct val="0"/>
                </a:spcBef>
                <a:spcAft>
                  <a:spcPct val="0"/>
                </a:spcAft>
                <a:defRPr/>
              </a:pPr>
              <a:t>18.03.2019</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51498-F984-481A-8E8C-4DDFA9BC918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63688" y="1752600"/>
            <a:ext cx="5616624" cy="3416320"/>
          </a:xfrm>
          <a:prstGeom prst="rect">
            <a:avLst/>
          </a:prstGeom>
          <a:noFill/>
        </p:spPr>
        <p:txBody>
          <a:bodyPr wrap="square">
            <a:spAutoFit/>
          </a:bodyPr>
          <a:lstStyle/>
          <a:p>
            <a:pPr algn="ctr" fontAlgn="base">
              <a:spcBef>
                <a:spcPct val="0"/>
              </a:spcBef>
              <a:spcAft>
                <a:spcPct val="0"/>
              </a:spcAft>
              <a:defRPr/>
            </a:pPr>
            <a:r>
              <a:rPr lang="ru-RU" sz="5400" b="1" dirty="0" smtClean="0">
                <a:ln w="19050">
                  <a:solidFill>
                    <a:prstClr val="white"/>
                  </a:solidFill>
                  <a:prstDash val="solid"/>
                </a:ln>
                <a:solidFill>
                  <a:schemeClr val="accent2">
                    <a:lumMod val="50000"/>
                  </a:schemeClr>
                </a:solidFill>
                <a:effectLst>
                  <a:outerShdw blurRad="50000" dist="50800" dir="7500000" algn="tl">
                    <a:srgbClr val="000000">
                      <a:shade val="5000"/>
                      <a:alpha val="35000"/>
                    </a:srgbClr>
                  </a:outerShdw>
                </a:effectLst>
                <a:latin typeface="Monotype Corsiva" pitchFamily="66" charset="0"/>
                <a:cs typeface="Arial" charset="0"/>
              </a:rPr>
              <a:t> Развитие мелкой моторики рук как </a:t>
            </a:r>
          </a:p>
          <a:p>
            <a:pPr algn="ctr" fontAlgn="base">
              <a:spcBef>
                <a:spcPct val="0"/>
              </a:spcBef>
              <a:spcAft>
                <a:spcPct val="0"/>
              </a:spcAft>
              <a:defRPr/>
            </a:pPr>
            <a:r>
              <a:rPr lang="ru-RU" sz="5400" b="1" dirty="0" smtClean="0">
                <a:ln w="19050">
                  <a:solidFill>
                    <a:prstClr val="white"/>
                  </a:solidFill>
                  <a:prstDash val="solid"/>
                </a:ln>
                <a:solidFill>
                  <a:schemeClr val="accent2">
                    <a:lumMod val="50000"/>
                  </a:schemeClr>
                </a:solidFill>
                <a:effectLst>
                  <a:outerShdw blurRad="50000" dist="50800" dir="7500000" algn="tl">
                    <a:srgbClr val="000000">
                      <a:shade val="5000"/>
                      <a:alpha val="35000"/>
                    </a:srgbClr>
                  </a:outerShdw>
                </a:effectLst>
                <a:latin typeface="Monotype Corsiva" pitchFamily="66" charset="0"/>
                <a:cs typeface="Arial" charset="0"/>
              </a:rPr>
              <a:t>с</a:t>
            </a:r>
            <a:r>
              <a:rPr lang="ru-RU" sz="5400" b="1" dirty="0" smtClean="0">
                <a:ln w="19050">
                  <a:solidFill>
                    <a:prstClr val="white"/>
                  </a:solidFill>
                  <a:prstDash val="solid"/>
                </a:ln>
                <a:solidFill>
                  <a:schemeClr val="accent2">
                    <a:lumMod val="50000"/>
                  </a:schemeClr>
                </a:solidFill>
                <a:effectLst>
                  <a:outerShdw blurRad="50000" dist="50800" dir="7500000" algn="tl">
                    <a:srgbClr val="000000">
                      <a:shade val="5000"/>
                      <a:alpha val="35000"/>
                    </a:srgbClr>
                  </a:outerShdw>
                </a:effectLst>
                <a:latin typeface="Monotype Corsiva" pitchFamily="66" charset="0"/>
                <a:cs typeface="Arial" charset="0"/>
              </a:rPr>
              <a:t>редство развития </a:t>
            </a:r>
          </a:p>
          <a:p>
            <a:pPr algn="ctr" fontAlgn="base">
              <a:spcBef>
                <a:spcPct val="0"/>
              </a:spcBef>
              <a:spcAft>
                <a:spcPct val="0"/>
              </a:spcAft>
              <a:defRPr/>
            </a:pPr>
            <a:r>
              <a:rPr lang="ru-RU" sz="5400" b="1" dirty="0" smtClean="0">
                <a:ln w="19050">
                  <a:solidFill>
                    <a:prstClr val="white"/>
                  </a:solidFill>
                  <a:prstDash val="solid"/>
                </a:ln>
                <a:solidFill>
                  <a:schemeClr val="accent2">
                    <a:lumMod val="50000"/>
                  </a:schemeClr>
                </a:solidFill>
                <a:effectLst>
                  <a:outerShdw blurRad="50000" dist="50800" dir="7500000" algn="tl">
                    <a:srgbClr val="000000">
                      <a:shade val="5000"/>
                      <a:alpha val="35000"/>
                    </a:srgbClr>
                  </a:outerShdw>
                </a:effectLst>
                <a:latin typeface="Monotype Corsiva" pitchFamily="66" charset="0"/>
                <a:cs typeface="Arial" charset="0"/>
              </a:rPr>
              <a:t>р</a:t>
            </a:r>
            <a:r>
              <a:rPr lang="ru-RU" sz="5400" b="1" dirty="0" smtClean="0">
                <a:ln w="19050">
                  <a:solidFill>
                    <a:prstClr val="white"/>
                  </a:solidFill>
                  <a:prstDash val="solid"/>
                </a:ln>
                <a:solidFill>
                  <a:schemeClr val="accent2">
                    <a:lumMod val="50000"/>
                  </a:schemeClr>
                </a:solidFill>
                <a:effectLst>
                  <a:outerShdw blurRad="50000" dist="50800" dir="7500000" algn="tl">
                    <a:srgbClr val="000000">
                      <a:shade val="5000"/>
                      <a:alpha val="35000"/>
                    </a:srgbClr>
                  </a:outerShdw>
                </a:effectLst>
                <a:latin typeface="Monotype Corsiva" pitchFamily="66" charset="0"/>
                <a:cs typeface="Arial" charset="0"/>
              </a:rPr>
              <a:t>ечи у детей</a:t>
            </a:r>
            <a:endParaRPr lang="ru-RU" sz="5400" b="1" dirty="0">
              <a:ln w="19050">
                <a:solidFill>
                  <a:prstClr val="white"/>
                </a:solidFill>
                <a:prstDash val="solid"/>
              </a:ln>
              <a:solidFill>
                <a:schemeClr val="accent2">
                  <a:lumMod val="50000"/>
                </a:schemeClr>
              </a:solidFill>
              <a:effectLst>
                <a:outerShdw blurRad="50000" dist="50800" dir="7500000" algn="tl">
                  <a:srgbClr val="000000">
                    <a:shade val="5000"/>
                    <a:alpha val="35000"/>
                  </a:srgbClr>
                </a:outerShdw>
              </a:effectLst>
              <a:latin typeface="Monotype Corsiva" pitchFamily="66" charset="0"/>
              <a:cs typeface="Arial" charset="0"/>
            </a:endParaRPr>
          </a:p>
        </p:txBody>
      </p:sp>
      <p:sp>
        <p:nvSpPr>
          <p:cNvPr id="4" name="Прямоугольник 3"/>
          <p:cNvSpPr/>
          <p:nvPr/>
        </p:nvSpPr>
        <p:spPr>
          <a:xfrm>
            <a:off x="1567596" y="5226777"/>
            <a:ext cx="6083185" cy="1384995"/>
          </a:xfrm>
          <a:prstGeom prst="rect">
            <a:avLst/>
          </a:prstGeom>
        </p:spPr>
        <p:txBody>
          <a:bodyPr wrap="square">
            <a:spAutoFit/>
          </a:bodyPr>
          <a:lstStyle/>
          <a:p>
            <a:pPr algn="ctr" fontAlgn="base">
              <a:spcBef>
                <a:spcPct val="0"/>
              </a:spcBef>
              <a:spcAft>
                <a:spcPct val="0"/>
              </a:spcAft>
              <a:defRPr/>
            </a:pPr>
            <a:r>
              <a:rPr lang="ru-RU" dirty="0" smtClean="0">
                <a:solidFill>
                  <a:schemeClr val="accent2">
                    <a:lumMod val="50000"/>
                  </a:schemeClr>
                </a:solidFill>
                <a:effectLst>
                  <a:outerShdw blurRad="38100" dist="38100" dir="2700000" algn="tl">
                    <a:srgbClr val="000000">
                      <a:alpha val="43137"/>
                    </a:srgbClr>
                  </a:outerShdw>
                </a:effectLst>
                <a:latin typeface="Monotype Corsiva" pitchFamily="66" charset="0"/>
                <a:cs typeface="Arial" charset="0"/>
              </a:rPr>
              <a:t> </a:t>
            </a:r>
            <a:r>
              <a:rPr lang="ru-RU" sz="2800" b="1" dirty="0" smtClean="0">
                <a:solidFill>
                  <a:schemeClr val="accent2">
                    <a:lumMod val="50000"/>
                  </a:schemeClr>
                </a:solidFill>
                <a:effectLst>
                  <a:outerShdw blurRad="38100" dist="38100" dir="2700000" algn="tl">
                    <a:srgbClr val="000000">
                      <a:alpha val="43137"/>
                    </a:srgbClr>
                  </a:outerShdw>
                </a:effectLst>
                <a:latin typeface="Monotype Corsiva" pitchFamily="66" charset="0"/>
                <a:cs typeface="Arial" charset="0"/>
              </a:rPr>
              <a:t>Составила воспитатель: Апалькова Елена Владимировна . МКДОУ Кобыльской </a:t>
            </a:r>
            <a:r>
              <a:rPr lang="ru-RU" sz="2800" b="1" dirty="0" err="1" smtClean="0">
                <a:solidFill>
                  <a:schemeClr val="accent2">
                    <a:lumMod val="50000"/>
                  </a:schemeClr>
                </a:solidFill>
                <a:effectLst>
                  <a:outerShdw blurRad="38100" dist="38100" dir="2700000" algn="tl">
                    <a:srgbClr val="000000">
                      <a:alpha val="43137"/>
                    </a:srgbClr>
                  </a:outerShdw>
                </a:effectLst>
                <a:latin typeface="Monotype Corsiva" pitchFamily="66" charset="0"/>
                <a:cs typeface="Arial" charset="0"/>
              </a:rPr>
              <a:t>д</a:t>
            </a:r>
            <a:r>
              <a:rPr lang="ru-RU" sz="2800" b="1" dirty="0" smtClean="0">
                <a:solidFill>
                  <a:schemeClr val="accent2">
                    <a:lumMod val="50000"/>
                  </a:schemeClr>
                </a:solidFill>
                <a:effectLst>
                  <a:outerShdw blurRad="38100" dist="38100" dir="2700000" algn="tl">
                    <a:srgbClr val="000000">
                      <a:alpha val="43137"/>
                    </a:srgbClr>
                  </a:outerShdw>
                </a:effectLst>
                <a:latin typeface="Monotype Corsiva" pitchFamily="66" charset="0"/>
                <a:cs typeface="Arial" charset="0"/>
              </a:rPr>
              <a:t>/с </a:t>
            </a:r>
          </a:p>
          <a:p>
            <a:pPr algn="ctr" fontAlgn="base">
              <a:spcBef>
                <a:spcPct val="0"/>
              </a:spcBef>
              <a:spcAft>
                <a:spcPct val="0"/>
              </a:spcAft>
              <a:defRPr/>
            </a:pPr>
            <a:r>
              <a:rPr lang="ru-RU" sz="2800" b="1" dirty="0" smtClean="0">
                <a:solidFill>
                  <a:schemeClr val="accent2">
                    <a:lumMod val="50000"/>
                  </a:schemeClr>
                </a:solidFill>
                <a:effectLst>
                  <a:outerShdw blurRad="38100" dist="38100" dir="2700000" algn="tl">
                    <a:srgbClr val="000000">
                      <a:alpha val="43137"/>
                    </a:srgbClr>
                  </a:outerShdw>
                </a:effectLst>
                <a:latin typeface="Monotype Corsiva" pitchFamily="66" charset="0"/>
                <a:cs typeface="Arial" charset="0"/>
              </a:rPr>
              <a:t>«Гнёздышко»</a:t>
            </a:r>
            <a:endParaRPr lang="ru-RU" sz="2800" b="1" dirty="0">
              <a:solidFill>
                <a:schemeClr val="accent2">
                  <a:lumMod val="50000"/>
                </a:schemeClr>
              </a:solidFill>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4" name="Прямоугольник 3"/>
          <p:cNvSpPr/>
          <p:nvPr/>
        </p:nvSpPr>
        <p:spPr>
          <a:xfrm>
            <a:off x="2286000" y="2690336"/>
            <a:ext cx="4572000" cy="1200329"/>
          </a:xfrm>
          <a:prstGeom prst="rect">
            <a:avLst/>
          </a:prstGeom>
        </p:spPr>
        <p:txBody>
          <a:bodyPr>
            <a:spAutoFit/>
          </a:bodyPr>
          <a:lstStyle/>
          <a:p>
            <a:r>
              <a:rPr lang="ru-RU" dirty="0" smtClean="0"/>
              <a:t>. </a:t>
            </a:r>
            <a:endParaRPr lang="ru-RU" b="1" dirty="0" smtClean="0"/>
          </a:p>
          <a:p>
            <a:endParaRPr lang="ru-RU" dirty="0" smtClean="0"/>
          </a:p>
          <a:p>
            <a:endParaRPr lang="ru-RU" dirty="0" smtClean="0"/>
          </a:p>
          <a:p>
            <a:r>
              <a:rPr lang="ru-RU" dirty="0" smtClean="0"/>
              <a:t> </a:t>
            </a:r>
            <a:endParaRPr lang="ru-RU" dirty="0"/>
          </a:p>
        </p:txBody>
      </p:sp>
      <p:sp>
        <p:nvSpPr>
          <p:cNvPr id="6" name="Прямоугольник 5"/>
          <p:cNvSpPr/>
          <p:nvPr/>
        </p:nvSpPr>
        <p:spPr>
          <a:xfrm>
            <a:off x="533400" y="1676400"/>
            <a:ext cx="7924800" cy="3693319"/>
          </a:xfrm>
          <a:prstGeom prst="rect">
            <a:avLst/>
          </a:prstGeom>
        </p:spPr>
        <p:txBody>
          <a:bodyPr wrap="square">
            <a:spAutoFit/>
          </a:bodyPr>
          <a:lstStyle/>
          <a:p>
            <a:r>
              <a:rPr lang="ru-RU" b="1" dirty="0" smtClean="0"/>
              <a:t>Игры со счетными палочками «Цапля</a:t>
            </a:r>
            <a:r>
              <a:rPr lang="ru-RU" dirty="0" smtClean="0"/>
              <a:t>» Слова Движения Очень длинный клюв у цапли Дети ставят счётную палочку на большой палец руки и держат указательным пальцем правой руки. Вы длинней найдёте вряд ли. Ставят счётную палочку на большой палец правой руки и держат средним пальцем правой руки. </a:t>
            </a:r>
            <a:r>
              <a:rPr lang="ru-RU" dirty="0" smtClean="0"/>
              <a:t>Клювом меряться пришли Ставят счётную палочку на </a:t>
            </a:r>
            <a:r>
              <a:rPr lang="ru-RU" dirty="0" smtClean="0"/>
              <a:t>большой палец правой руки и держат безымянным пальцем правой руки. Аисты и журавли. Ставят счётную палочку на большой палец правой руки и держат мизинцем правой руки. Затем проделывают </a:t>
            </a:r>
            <a:r>
              <a:rPr lang="ru-RU" dirty="0" err="1" smtClean="0"/>
              <a:t>ие</a:t>
            </a:r>
            <a:r>
              <a:rPr lang="ru-RU" dirty="0" smtClean="0"/>
              <a:t> же действия левой рукой. </a:t>
            </a:r>
          </a:p>
          <a:p>
            <a:r>
              <a:rPr lang="ru-RU" b="1" dirty="0" smtClean="0"/>
              <a:t>Игры с решётками «Слон</a:t>
            </a:r>
            <a:r>
              <a:rPr lang="ru-RU" dirty="0" smtClean="0"/>
              <a:t>» Дети кладут решётку на колени, на любую ровную поверхность или держат одной рукой перед собой. Слова Движения Вот шагает добрый слон, Всем на свете шлет поклон! «Ходят» указательным и средним пальцами по клеткам решётки, делая «шаги» на каждый ударный слог, двумя руками одновременно или поочерёдно.</a:t>
            </a:r>
            <a:endParaRPr lang="ru-RU" dirty="0"/>
          </a:p>
        </p:txBody>
      </p:sp>
    </p:spTree>
    <p:extLst>
      <p:ext uri="{BB962C8B-B14F-4D97-AF65-F5344CB8AC3E}">
        <p14:creationId xmlns="" xmlns:p14="http://schemas.microsoft.com/office/powerpoint/2010/main" val="204055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4" name="Прямоугольник 3"/>
          <p:cNvSpPr/>
          <p:nvPr/>
        </p:nvSpPr>
        <p:spPr>
          <a:xfrm>
            <a:off x="685800" y="1828800"/>
            <a:ext cx="7848600" cy="4801314"/>
          </a:xfrm>
          <a:prstGeom prst="rect">
            <a:avLst/>
          </a:prstGeom>
        </p:spPr>
        <p:txBody>
          <a:bodyPr wrap="square">
            <a:spAutoFit/>
          </a:bodyPr>
          <a:lstStyle/>
          <a:p>
            <a:r>
              <a:rPr lang="ru-RU" b="1" dirty="0" smtClean="0"/>
              <a:t>Игры </a:t>
            </a:r>
            <a:r>
              <a:rPr lang="ru-RU" b="1" dirty="0" smtClean="0"/>
              <a:t>с зубными щётками</a:t>
            </a:r>
            <a:r>
              <a:rPr lang="ru-RU" dirty="0" smtClean="0"/>
              <a:t> Дети берут в руки зубные щётки Слова Движения Плывёт зубная щётка, Как по морю лодка, Как по речке пароход, По пальчикам она идёт! Растирают щёткой подушечки пальцев правой руки, затем левой руки, начиная с большого пальца и заканчивая мизинцем.</a:t>
            </a:r>
          </a:p>
          <a:p>
            <a:r>
              <a:rPr lang="ru-RU" dirty="0" smtClean="0"/>
              <a:t> </a:t>
            </a:r>
          </a:p>
          <a:p>
            <a:r>
              <a:rPr lang="ru-RU" b="1" dirty="0" smtClean="0"/>
              <a:t>Игры с </a:t>
            </a:r>
            <a:r>
              <a:rPr lang="ru-RU" b="1" dirty="0" err="1" smtClean="0"/>
              <a:t>резиночками</a:t>
            </a:r>
            <a:r>
              <a:rPr lang="ru-RU" b="1" dirty="0" smtClean="0"/>
              <a:t> для волос</a:t>
            </a:r>
            <a:r>
              <a:rPr lang="ru-RU" dirty="0" smtClean="0"/>
              <a:t> Слова Движения Раз, два, три четыре, пять Пошли пальчики гулять! Под счёт дети надевают </a:t>
            </a:r>
            <a:r>
              <a:rPr lang="ru-RU" dirty="0" err="1" smtClean="0"/>
              <a:t>резиночку</a:t>
            </a:r>
            <a:r>
              <a:rPr lang="ru-RU" dirty="0" smtClean="0"/>
              <a:t> на каждый палец руки, начиная с большого пальца и заканчивая мизинцем. Этот пальчик – По дорожке. Надевают </a:t>
            </a:r>
            <a:r>
              <a:rPr lang="ru-RU" dirty="0" err="1" smtClean="0"/>
              <a:t>резиночку</a:t>
            </a:r>
            <a:r>
              <a:rPr lang="ru-RU" dirty="0" smtClean="0"/>
              <a:t> на большой палец, Этот пальчик – По тропинке! На указательный, Этот пальчик – За грибами! На средний, Этот пальчик – За малиной! На безымянный, Этот пальчик Заблудился На мизинец. Очень поздно Возвратился! Грозят указательным пальцем любой руки, хмурят брови.</a:t>
            </a:r>
          </a:p>
          <a:p>
            <a:endParaRPr lang="ru-RU" dirty="0" smtClean="0"/>
          </a:p>
          <a:p>
            <a:r>
              <a:rPr lang="ru-RU" dirty="0" smtClean="0"/>
              <a:t> </a:t>
            </a:r>
          </a:p>
          <a:p>
            <a:endParaRPr lang="ru-RU" dirty="0" smtClean="0"/>
          </a:p>
          <a:p>
            <a:r>
              <a:rPr lang="ru-RU" dirty="0" smtClean="0"/>
              <a:t> </a:t>
            </a:r>
            <a:endParaRPr lang="ru-RU" dirty="0"/>
          </a:p>
        </p:txBody>
      </p:sp>
    </p:spTree>
    <p:extLst>
      <p:ext uri="{BB962C8B-B14F-4D97-AF65-F5344CB8AC3E}">
        <p14:creationId xmlns="" xmlns:p14="http://schemas.microsoft.com/office/powerpoint/2010/main" val="2040552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4" name="Прямоугольник 3"/>
          <p:cNvSpPr/>
          <p:nvPr/>
        </p:nvSpPr>
        <p:spPr>
          <a:xfrm>
            <a:off x="990600" y="2209800"/>
            <a:ext cx="7543800" cy="2308324"/>
          </a:xfrm>
          <a:prstGeom prst="rect">
            <a:avLst/>
          </a:prstGeom>
        </p:spPr>
        <p:txBody>
          <a:bodyPr wrap="square">
            <a:spAutoFit/>
          </a:bodyPr>
          <a:lstStyle/>
          <a:p>
            <a:r>
              <a:rPr lang="ru-RU" b="1" dirty="0" smtClean="0"/>
              <a:t>Игры </a:t>
            </a:r>
            <a:r>
              <a:rPr lang="ru-RU" b="1" dirty="0" smtClean="0"/>
              <a:t>шестигранными карандашами «Бревно»</a:t>
            </a:r>
            <a:r>
              <a:rPr lang="ru-RU" dirty="0" smtClean="0"/>
              <a:t> Слова Движения - Крутили мы с трудом давно Это толстое бревно. - Вы ошиблись, это наш Тонкий, легкий карандаш Дети вращают карандаш пальцами обеих рук</a:t>
            </a:r>
            <a:r>
              <a:rPr lang="ru-RU" dirty="0" smtClean="0"/>
              <a:t>.</a:t>
            </a:r>
          </a:p>
          <a:p>
            <a:r>
              <a:rPr lang="ru-RU" b="1" dirty="0" smtClean="0"/>
              <a:t>И многие другие…</a:t>
            </a:r>
            <a:endParaRPr lang="ru-RU" b="1" dirty="0" smtClean="0"/>
          </a:p>
          <a:p>
            <a:endParaRPr lang="ru-RU" dirty="0" smtClean="0"/>
          </a:p>
          <a:p>
            <a:r>
              <a:rPr lang="ru-RU" dirty="0" smtClean="0"/>
              <a:t> </a:t>
            </a:r>
          </a:p>
          <a:p>
            <a:endParaRPr lang="ru-RU" dirty="0" smtClean="0"/>
          </a:p>
          <a:p>
            <a:r>
              <a:rPr lang="ru-RU" dirty="0" smtClean="0"/>
              <a:t> </a:t>
            </a:r>
            <a:endParaRPr lang="ru-RU" dirty="0"/>
          </a:p>
        </p:txBody>
      </p:sp>
      <p:pic>
        <p:nvPicPr>
          <p:cNvPr id="14337" name="Picture 1" descr="C:\Users\Юрий\Desktop\установки\1.jpg"/>
          <p:cNvPicPr>
            <a:picLocks noChangeAspect="1" noChangeArrowheads="1"/>
          </p:cNvPicPr>
          <p:nvPr/>
        </p:nvPicPr>
        <p:blipFill>
          <a:blip r:embed="rId2" cstate="print"/>
          <a:srcRect l="1413" t="54688"/>
          <a:stretch>
            <a:fillRect/>
          </a:stretch>
        </p:blipFill>
        <p:spPr bwMode="auto">
          <a:xfrm>
            <a:off x="2895600" y="3657600"/>
            <a:ext cx="3401568" cy="2209800"/>
          </a:xfrm>
          <a:prstGeom prst="rect">
            <a:avLst/>
          </a:prstGeom>
          <a:noFill/>
        </p:spPr>
      </p:pic>
    </p:spTree>
    <p:extLst>
      <p:ext uri="{BB962C8B-B14F-4D97-AF65-F5344CB8AC3E}">
        <p14:creationId xmlns="" xmlns:p14="http://schemas.microsoft.com/office/powerpoint/2010/main" val="2040552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pic>
        <p:nvPicPr>
          <p:cNvPr id="6146" name="Picture 2" descr="C:\Users\Юрий\Desktop\установки\6ae0e08a6cf8ac29067521db9fe8bf34.jpg"/>
          <p:cNvPicPr>
            <a:picLocks noChangeAspect="1" noChangeArrowheads="1"/>
          </p:cNvPicPr>
          <p:nvPr/>
        </p:nvPicPr>
        <p:blipFill>
          <a:blip r:embed="rId2" cstate="print"/>
          <a:srcRect l="26719" t="3750" r="2969" b="13750"/>
          <a:stretch>
            <a:fillRect/>
          </a:stretch>
        </p:blipFill>
        <p:spPr bwMode="auto">
          <a:xfrm>
            <a:off x="533401" y="533401"/>
            <a:ext cx="8229600" cy="5638800"/>
          </a:xfrm>
          <a:prstGeom prst="roundRect">
            <a:avLst/>
          </a:prstGeom>
          <a:noFill/>
        </p:spPr>
      </p:pic>
    </p:spTree>
    <p:extLst>
      <p:ext uri="{BB962C8B-B14F-4D97-AF65-F5344CB8AC3E}">
        <p14:creationId xmlns="" xmlns:p14="http://schemas.microsoft.com/office/powerpoint/2010/main" val="2040552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a:grpSpLocks/>
          </p:cNvGrpSpPr>
          <p:nvPr/>
        </p:nvGrpSpPr>
        <p:grpSpPr bwMode="auto">
          <a:xfrm>
            <a:off x="1214414" y="2251904"/>
            <a:ext cx="7700986" cy="3016552"/>
            <a:chOff x="607288" y="-815361"/>
            <a:chExt cx="9088596" cy="4029570"/>
          </a:xfrm>
        </p:grpSpPr>
        <p:sp>
          <p:nvSpPr>
            <p:cNvPr id="5" name="Прямоугольник 4"/>
            <p:cNvSpPr/>
            <p:nvPr/>
          </p:nvSpPr>
          <p:spPr>
            <a:xfrm>
              <a:off x="607288" y="-815361"/>
              <a:ext cx="7925152" cy="493361"/>
            </a:xfrm>
            <a:prstGeom prst="rect">
              <a:avLst/>
            </a:prstGeom>
          </p:spPr>
          <p:txBody>
            <a:bodyPr wrap="square">
              <a:spAutoFit/>
            </a:bodyPr>
            <a:lstStyle/>
            <a:p>
              <a:pPr algn="ctr" fontAlgn="base">
                <a:spcBef>
                  <a:spcPct val="0"/>
                </a:spcBef>
                <a:spcAft>
                  <a:spcPct val="0"/>
                </a:spcAft>
                <a:defRPr/>
              </a:pPr>
              <a:r>
                <a:rPr lang="ru-RU" dirty="0" smtClean="0">
                  <a:solidFill>
                    <a:schemeClr val="accent2">
                      <a:lumMod val="50000"/>
                    </a:schemeClr>
                  </a:solidFill>
                  <a:latin typeface="Monotype Corsiva" pitchFamily="66" charset="0"/>
                  <a:cs typeface="Arial" charset="0"/>
                </a:rPr>
                <a:t> </a:t>
              </a:r>
              <a:endParaRPr lang="ru-RU" dirty="0">
                <a:solidFill>
                  <a:schemeClr val="accent2">
                    <a:lumMod val="50000"/>
                  </a:schemeClr>
                </a:solidFill>
                <a:latin typeface="Arial" charset="0"/>
                <a:cs typeface="Arial" charset="0"/>
              </a:endParaRPr>
            </a:p>
          </p:txBody>
        </p:sp>
        <p:sp>
          <p:nvSpPr>
            <p:cNvPr id="6" name="Прямоугольник 3"/>
            <p:cNvSpPr>
              <a:spLocks noChangeArrowheads="1"/>
            </p:cNvSpPr>
            <p:nvPr/>
          </p:nvSpPr>
          <p:spPr bwMode="auto">
            <a:xfrm>
              <a:off x="612936" y="-362657"/>
              <a:ext cx="9082948" cy="3576866"/>
            </a:xfrm>
            <a:prstGeom prst="rect">
              <a:avLst/>
            </a:prstGeom>
            <a:noFill/>
            <a:ln w="9525">
              <a:noFill/>
              <a:miter lim="800000"/>
              <a:headEnd/>
              <a:tailEnd/>
            </a:ln>
          </p:spPr>
          <p:txBody>
            <a:bodyPr wrap="square">
              <a:spAutoFit/>
            </a:bodyPr>
            <a:lstStyle/>
            <a:p>
              <a:r>
                <a:rPr lang="ru-RU" sz="2000" b="1" dirty="0" smtClean="0">
                  <a:solidFill>
                    <a:schemeClr val="accent2">
                      <a:lumMod val="50000"/>
                    </a:schemeClr>
                  </a:solidFill>
                  <a:latin typeface="Monotype Corsiva" pitchFamily="66" charset="0"/>
                  <a:cs typeface="Arial" charset="0"/>
                </a:rPr>
                <a:t>« </a:t>
              </a:r>
              <a:r>
                <a:rPr lang="ru-RU" sz="2800" b="1" dirty="0" smtClean="0">
                  <a:solidFill>
                    <a:schemeClr val="accent2">
                      <a:lumMod val="50000"/>
                    </a:schemeClr>
                  </a:solidFill>
                </a:rPr>
                <a:t>Ум </a:t>
              </a:r>
              <a:r>
                <a:rPr lang="ru-RU" sz="2800" b="1" dirty="0" smtClean="0">
                  <a:solidFill>
                    <a:schemeClr val="accent2">
                      <a:lumMod val="50000"/>
                    </a:schemeClr>
                  </a:solidFill>
                </a:rPr>
                <a:t>ребёнка находится на </a:t>
              </a:r>
              <a:r>
                <a:rPr lang="ru-RU" sz="2800" b="1" dirty="0" smtClean="0">
                  <a:solidFill>
                    <a:schemeClr val="accent2">
                      <a:lumMod val="50000"/>
                    </a:schemeClr>
                  </a:solidFill>
                </a:rPr>
                <a:t>кончиках </a:t>
              </a:r>
              <a:r>
                <a:rPr lang="ru-RU" sz="2800" b="1" dirty="0" smtClean="0">
                  <a:solidFill>
                    <a:schemeClr val="accent2">
                      <a:lumMod val="50000"/>
                    </a:schemeClr>
                  </a:solidFill>
                </a:rPr>
                <a:t>его пальцев»</a:t>
              </a:r>
            </a:p>
            <a:p>
              <a:r>
                <a:rPr lang="ru-RU" sz="2800" b="1" dirty="0" smtClean="0">
                  <a:solidFill>
                    <a:schemeClr val="accent2">
                      <a:lumMod val="50000"/>
                    </a:schemeClr>
                  </a:solidFill>
                </a:rPr>
                <a:t>«Истоки способностей и дарований детей находятся на кончиках пальцев»</a:t>
              </a:r>
            </a:p>
            <a:p>
              <a:r>
                <a:rPr lang="ru-RU" sz="2800" b="1" dirty="0" smtClean="0">
                  <a:solidFill>
                    <a:schemeClr val="accent2">
                      <a:lumMod val="50000"/>
                    </a:schemeClr>
                  </a:solidFill>
                </a:rPr>
                <a:t>               В.А</a:t>
              </a:r>
              <a:r>
                <a:rPr lang="ru-RU" sz="2800" b="1" dirty="0" smtClean="0">
                  <a:solidFill>
                    <a:schemeClr val="accent2">
                      <a:lumMod val="50000"/>
                    </a:schemeClr>
                  </a:solidFill>
                </a:rPr>
                <a:t>. Сухомлинский</a:t>
              </a:r>
            </a:p>
            <a:p>
              <a:pPr algn="ctr" fontAlgn="base">
                <a:spcBef>
                  <a:spcPct val="0"/>
                </a:spcBef>
                <a:spcAft>
                  <a:spcPct val="0"/>
                </a:spcAft>
              </a:pPr>
              <a:r>
                <a:rPr lang="ru-RU" sz="2800" b="1" dirty="0" smtClean="0">
                  <a:solidFill>
                    <a:schemeClr val="accent2">
                      <a:lumMod val="50000"/>
                    </a:schemeClr>
                  </a:solidFill>
                  <a:latin typeface="Monotype Corsiva" pitchFamily="66" charset="0"/>
                  <a:cs typeface="Arial" charset="0"/>
                </a:rPr>
                <a:t> </a:t>
              </a:r>
              <a:endParaRPr lang="ru-RU" sz="2800" b="1" dirty="0">
                <a:solidFill>
                  <a:schemeClr val="accent2">
                    <a:lumMod val="50000"/>
                  </a:schemeClr>
                </a:solidFill>
                <a:latin typeface="Monotype Corsiva" pitchFamily="66" charset="0"/>
                <a:cs typeface="Arial" charset="0"/>
              </a:endParaRPr>
            </a:p>
          </p:txBody>
        </p:sp>
      </p:grpSp>
      <p:sp>
        <p:nvSpPr>
          <p:cNvPr id="7" name="TextBox 6"/>
          <p:cNvSpPr txBox="1"/>
          <p:nvPr/>
        </p:nvSpPr>
        <p:spPr>
          <a:xfrm>
            <a:off x="2732402" y="764704"/>
            <a:ext cx="3679212" cy="1384995"/>
          </a:xfrm>
          <a:prstGeom prst="rect">
            <a:avLst/>
          </a:prstGeom>
          <a:noFill/>
        </p:spPr>
        <p:txBody>
          <a:bodyPr wrap="none" rtlCol="0">
            <a:spAutoFit/>
          </a:bodyPr>
          <a:lstStyle/>
          <a:p>
            <a:pPr algn="ctr"/>
            <a:r>
              <a:rPr lang="ru-RU" sz="2800" b="1" dirty="0" smtClean="0">
                <a:solidFill>
                  <a:schemeClr val="accent2">
                    <a:lumMod val="50000"/>
                  </a:schemeClr>
                </a:solidFill>
                <a:latin typeface="Monotype Corsiva" pitchFamily="66" charset="0"/>
              </a:rPr>
              <a:t> Благодарим за внимание </a:t>
            </a:r>
          </a:p>
          <a:p>
            <a:pPr algn="ctr"/>
            <a:r>
              <a:rPr lang="ru-RU" sz="2800" b="1" dirty="0" smtClean="0">
                <a:solidFill>
                  <a:schemeClr val="accent2">
                    <a:lumMod val="50000"/>
                  </a:schemeClr>
                </a:solidFill>
                <a:latin typeface="Monotype Corsiva" pitchFamily="66" charset="0"/>
              </a:rPr>
              <a:t>Желаем успехов!</a:t>
            </a:r>
          </a:p>
          <a:p>
            <a:pPr algn="ctr"/>
            <a:r>
              <a:rPr lang="ru-RU" sz="2800" b="1" dirty="0" smtClean="0">
                <a:solidFill>
                  <a:schemeClr val="accent2">
                    <a:lumMod val="50000"/>
                  </a:schemeClr>
                </a:solidFill>
                <a:latin typeface="Monotype Corsiva" pitchFamily="66" charset="0"/>
              </a:rPr>
              <a:t>И помните , что </a:t>
            </a:r>
            <a:endParaRPr lang="ru-RU" dirty="0">
              <a:latin typeface="Monotype Corsiva" pitchFamily="66" charset="0"/>
            </a:endParaRPr>
          </a:p>
        </p:txBody>
      </p:sp>
      <p:sp>
        <p:nvSpPr>
          <p:cNvPr id="31746" name="Rectangle 2"/>
          <p:cNvSpPr>
            <a:spLocks noChangeArrowheads="1"/>
          </p:cNvSpPr>
          <p:nvPr/>
        </p:nvSpPr>
        <p:spPr bwMode="auto">
          <a:xfrm>
            <a:off x="914400" y="4517395"/>
            <a:ext cx="216726"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pic>
        <p:nvPicPr>
          <p:cNvPr id="1026" name="Picture 2" descr="C:\Users\Юрий\Desktop\установки\1.jpg"/>
          <p:cNvPicPr>
            <a:picLocks noGrp="1" noChangeAspect="1" noChangeArrowheads="1"/>
          </p:cNvPicPr>
          <p:nvPr>
            <p:ph idx="1"/>
          </p:nvPr>
        </p:nvPicPr>
        <p:blipFill>
          <a:blip r:embed="rId2" cstate="print"/>
          <a:srcRect l="4411" t="10403" r="2957" b="43825"/>
          <a:stretch>
            <a:fillRect/>
          </a:stretch>
        </p:blipFill>
        <p:spPr bwMode="auto">
          <a:xfrm>
            <a:off x="1524000" y="762000"/>
            <a:ext cx="6031436" cy="5105400"/>
          </a:xfrm>
          <a:prstGeom prst="rect">
            <a:avLst/>
          </a:prstGeom>
          <a:noFill/>
        </p:spPr>
      </p:pic>
    </p:spTree>
    <p:extLst>
      <p:ext uri="{BB962C8B-B14F-4D97-AF65-F5344CB8AC3E}">
        <p14:creationId xmlns="" xmlns:p14="http://schemas.microsoft.com/office/powerpoint/2010/main" val="2571576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Текст 2"/>
          <p:cNvSpPr>
            <a:spLocks noGrp="1"/>
          </p:cNvSpPr>
          <p:nvPr>
            <p:ph type="body" idx="1"/>
          </p:nvPr>
        </p:nvSpPr>
        <p:spPr/>
        <p:txBody>
          <a:bodyPr/>
          <a:lstStyle/>
          <a:p>
            <a:endParaRPr lang="ru-RU" dirty="0"/>
          </a:p>
        </p:txBody>
      </p:sp>
      <p:pic>
        <p:nvPicPr>
          <p:cNvPr id="2050" name="Picture 2" descr="C:\Users\Юрий\Desktop\установки\2.jpg"/>
          <p:cNvPicPr>
            <a:picLocks noChangeAspect="1" noChangeArrowheads="1"/>
          </p:cNvPicPr>
          <p:nvPr/>
        </p:nvPicPr>
        <p:blipFill>
          <a:blip r:embed="rId2" cstate="print"/>
          <a:srcRect l="5541" r="6598" b="61826"/>
          <a:stretch>
            <a:fillRect/>
          </a:stretch>
        </p:blipFill>
        <p:spPr bwMode="auto">
          <a:xfrm>
            <a:off x="533400" y="381000"/>
            <a:ext cx="8458200" cy="6096000"/>
          </a:xfrm>
          <a:prstGeom prst="round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3" name="Текст 2"/>
          <p:cNvSpPr>
            <a:spLocks noGrp="1"/>
          </p:cNvSpPr>
          <p:nvPr>
            <p:ph type="body" idx="1"/>
          </p:nvPr>
        </p:nvSpPr>
        <p:spPr/>
        <p:txBody>
          <a:bodyPr/>
          <a:lstStyle/>
          <a:p>
            <a:endParaRPr lang="ru-RU" dirty="0"/>
          </a:p>
        </p:txBody>
      </p:sp>
      <p:pic>
        <p:nvPicPr>
          <p:cNvPr id="4098" name="Picture 2" descr="C:\Users\Юрий\Desktop\установки\2.jpg"/>
          <p:cNvPicPr>
            <a:picLocks noChangeAspect="1" noChangeArrowheads="1"/>
          </p:cNvPicPr>
          <p:nvPr/>
        </p:nvPicPr>
        <p:blipFill>
          <a:blip r:embed="rId2" cstate="print"/>
          <a:srcRect l="3636" t="37500" b="40625"/>
          <a:stretch>
            <a:fillRect/>
          </a:stretch>
        </p:blipFill>
        <p:spPr bwMode="auto">
          <a:xfrm>
            <a:off x="609600" y="1447800"/>
            <a:ext cx="7696200" cy="5029200"/>
          </a:xfrm>
          <a:prstGeom prst="round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pic>
        <p:nvPicPr>
          <p:cNvPr id="5122" name="Picture 2" descr="C:\Users\Юрий\Desktop\установки\2.jpg"/>
          <p:cNvPicPr>
            <a:picLocks noChangeAspect="1" noChangeArrowheads="1"/>
          </p:cNvPicPr>
          <p:nvPr/>
        </p:nvPicPr>
        <p:blipFill>
          <a:blip r:embed="rId2" cstate="print"/>
          <a:srcRect l="3636" t="57813" r="3893" b="7812"/>
          <a:stretch>
            <a:fillRect/>
          </a:stretch>
        </p:blipFill>
        <p:spPr bwMode="auto">
          <a:xfrm>
            <a:off x="609600" y="1600200"/>
            <a:ext cx="7239000" cy="4419599"/>
          </a:xfrm>
          <a:prstGeom prst="roundRect">
            <a:avLst/>
          </a:prstGeom>
          <a:noFill/>
        </p:spPr>
      </p:pic>
    </p:spTree>
    <p:extLst>
      <p:ext uri="{BB962C8B-B14F-4D97-AF65-F5344CB8AC3E}">
        <p14:creationId xmlns="" xmlns:p14="http://schemas.microsoft.com/office/powerpoint/2010/main" val="2040552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pic>
        <p:nvPicPr>
          <p:cNvPr id="3075" name="Picture 3" descr="C:\Users\Юрий\Desktop\установки\motorika1.jpg"/>
          <p:cNvPicPr>
            <a:picLocks noChangeAspect="1" noChangeArrowheads="1"/>
          </p:cNvPicPr>
          <p:nvPr/>
        </p:nvPicPr>
        <p:blipFill>
          <a:blip r:embed="rId2" cstate="print"/>
          <a:srcRect l="11916" t="17778" r="11916" b="40000"/>
          <a:stretch>
            <a:fillRect/>
          </a:stretch>
        </p:blipFill>
        <p:spPr bwMode="auto">
          <a:xfrm>
            <a:off x="447675" y="332509"/>
            <a:ext cx="8239125" cy="5992092"/>
          </a:xfrm>
          <a:prstGeom prst="rect">
            <a:avLst/>
          </a:prstGeom>
          <a:noFill/>
        </p:spPr>
      </p:pic>
    </p:spTree>
    <p:extLst>
      <p:ext uri="{BB962C8B-B14F-4D97-AF65-F5344CB8AC3E}">
        <p14:creationId xmlns="" xmlns:p14="http://schemas.microsoft.com/office/powerpoint/2010/main" val="2040552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pic>
        <p:nvPicPr>
          <p:cNvPr id="7170" name="Picture 2" descr="C:\Users\Юрий\Desktop\установки\motorika1.jpg"/>
          <p:cNvPicPr>
            <a:picLocks noChangeAspect="1" noChangeArrowheads="1"/>
          </p:cNvPicPr>
          <p:nvPr/>
        </p:nvPicPr>
        <p:blipFill>
          <a:blip r:embed="rId2" cstate="print"/>
          <a:srcRect l="11915" t="60000" r="11916" b="6667"/>
          <a:stretch>
            <a:fillRect/>
          </a:stretch>
        </p:blipFill>
        <p:spPr bwMode="auto">
          <a:xfrm>
            <a:off x="457200" y="457200"/>
            <a:ext cx="8305800" cy="5791200"/>
          </a:xfrm>
          <a:prstGeom prst="rect">
            <a:avLst/>
          </a:prstGeom>
          <a:noFill/>
        </p:spPr>
      </p:pic>
    </p:spTree>
    <p:extLst>
      <p:ext uri="{BB962C8B-B14F-4D97-AF65-F5344CB8AC3E}">
        <p14:creationId xmlns="" xmlns:p14="http://schemas.microsoft.com/office/powerpoint/2010/main" val="2040552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4" name="Прямоугольник 3"/>
          <p:cNvSpPr/>
          <p:nvPr/>
        </p:nvSpPr>
        <p:spPr>
          <a:xfrm>
            <a:off x="1676400" y="1143000"/>
            <a:ext cx="5562600" cy="5909310"/>
          </a:xfrm>
          <a:prstGeom prst="rect">
            <a:avLst/>
          </a:prstGeom>
        </p:spPr>
        <p:txBody>
          <a:bodyPr wrap="square">
            <a:spAutoFit/>
          </a:bodyPr>
          <a:lstStyle/>
          <a:p>
            <a:r>
              <a:rPr lang="ru-RU" dirty="0" smtClean="0"/>
              <a:t>. </a:t>
            </a:r>
            <a:r>
              <a:rPr lang="ru-RU" b="1" dirty="0" smtClean="0"/>
              <a:t>Игры с массажными мячиками «Грибы»</a:t>
            </a:r>
            <a:r>
              <a:rPr lang="ru-RU" dirty="0" smtClean="0"/>
              <a:t> Слова Движения На полянке – толстячок, Белый гриб - боровичок Дети катают мячик в руках, делая движения вперёд-назад, вправо-влево, между ладонями. А под ним дрожа немножко, Подняла улитка рожки Дети кладут мячик на правую ладонь. Показывают на левой руке указательный </a:t>
            </a:r>
            <a:r>
              <a:rPr lang="ru-RU" dirty="0" err="1" smtClean="0"/>
              <a:t>и</a:t>
            </a:r>
            <a:r>
              <a:rPr lang="ru-RU" dirty="0" err="1" smtClean="0"/>
              <a:t>средний</a:t>
            </a:r>
            <a:r>
              <a:rPr lang="ru-RU" dirty="0" smtClean="0"/>
              <a:t> пальцы – «рожки улитки</a:t>
            </a:r>
            <a:r>
              <a:rPr lang="ru-RU" dirty="0" smtClean="0"/>
              <a:t>».</a:t>
            </a:r>
            <a:r>
              <a:rPr lang="ru-RU" b="1" dirty="0" smtClean="0"/>
              <a:t> </a:t>
            </a:r>
            <a:endParaRPr lang="ru-RU" b="1" dirty="0" smtClean="0"/>
          </a:p>
          <a:p>
            <a:r>
              <a:rPr lang="ru-RU" b="1" dirty="0" smtClean="0"/>
              <a:t>Игры </a:t>
            </a:r>
            <a:r>
              <a:rPr lang="ru-RU" b="1" dirty="0" smtClean="0"/>
              <a:t>с платочками «Опята»</a:t>
            </a:r>
            <a:r>
              <a:rPr lang="ru-RU" dirty="0" smtClean="0"/>
              <a:t> Дети кладут платочек на колени или любую ровную поверхность Слова Движения На пеньке живет семья: Мама, папа, брат, Сестрёнка и, конечно, я! Дом у нас один, а крыша Есть у каждого своя! Дети ставят кулачок правой или левой руки на платочек. Разгибают по одному пальцу на каждое название члена семьи. Показывают платочек, держат его за два уголка. Надевают платочки на голову</a:t>
            </a:r>
          </a:p>
          <a:p>
            <a:endParaRPr lang="ru-RU" dirty="0" smtClean="0"/>
          </a:p>
          <a:p>
            <a:r>
              <a:rPr lang="ru-RU" dirty="0" smtClean="0"/>
              <a:t> </a:t>
            </a:r>
          </a:p>
          <a:p>
            <a:endParaRPr lang="ru-RU" dirty="0" smtClean="0"/>
          </a:p>
          <a:p>
            <a:r>
              <a:rPr lang="ru-RU" dirty="0" smtClean="0"/>
              <a:t> </a:t>
            </a:r>
            <a:endParaRPr lang="ru-RU" dirty="0"/>
          </a:p>
        </p:txBody>
      </p:sp>
    </p:spTree>
    <p:extLst>
      <p:ext uri="{BB962C8B-B14F-4D97-AF65-F5344CB8AC3E}">
        <p14:creationId xmlns="" xmlns:p14="http://schemas.microsoft.com/office/powerpoint/2010/main" val="2040552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sp>
        <p:nvSpPr>
          <p:cNvPr id="4" name="Прямоугольник 3"/>
          <p:cNvSpPr/>
          <p:nvPr/>
        </p:nvSpPr>
        <p:spPr>
          <a:xfrm>
            <a:off x="838200" y="838200"/>
            <a:ext cx="7086600" cy="5078313"/>
          </a:xfrm>
          <a:prstGeom prst="rect">
            <a:avLst/>
          </a:prstGeom>
        </p:spPr>
        <p:txBody>
          <a:bodyPr wrap="square">
            <a:spAutoFit/>
          </a:bodyPr>
          <a:lstStyle/>
          <a:p>
            <a:r>
              <a:rPr lang="ru-RU" dirty="0" smtClean="0"/>
              <a:t>.</a:t>
            </a:r>
          </a:p>
          <a:p>
            <a:endParaRPr lang="ru-RU" dirty="0" smtClean="0"/>
          </a:p>
          <a:p>
            <a:endParaRPr lang="ru-RU" dirty="0" smtClean="0"/>
          </a:p>
          <a:p>
            <a:r>
              <a:rPr lang="ru-RU" dirty="0" smtClean="0"/>
              <a:t> </a:t>
            </a:r>
            <a:r>
              <a:rPr lang="ru-RU" b="1" dirty="0" smtClean="0"/>
              <a:t>Игры </a:t>
            </a:r>
            <a:r>
              <a:rPr lang="ru-RU" b="1" dirty="0" smtClean="0"/>
              <a:t>с платочками «Опята</a:t>
            </a:r>
            <a:r>
              <a:rPr lang="ru-RU" dirty="0" smtClean="0"/>
              <a:t>» Дети кладут платочек на колени или любую ровную поверхность Слова Движения На пеньке живет семья: Мама, папа, брат, Сестрёнка и, конечно, я! Дом у нас один, а крыша Есть у каждого своя! Дети ставят кулачок правой или левой руки на платочек. Разгибают по одному пальцу на каждое название члена семьи. Показывают платочек, держат его за два уголка. Надевают платочки на голову.</a:t>
            </a:r>
          </a:p>
          <a:p>
            <a:r>
              <a:rPr lang="ru-RU" b="1" dirty="0" smtClean="0"/>
              <a:t>Игры с прищепками «Жук»</a:t>
            </a:r>
            <a:r>
              <a:rPr lang="ru-RU" dirty="0" smtClean="0"/>
              <a:t> Слова Движения Жук летит, </a:t>
            </a:r>
            <a:r>
              <a:rPr lang="ru-RU" dirty="0" err="1" smtClean="0"/>
              <a:t>Жужжжит</a:t>
            </a:r>
            <a:r>
              <a:rPr lang="ru-RU" dirty="0" smtClean="0"/>
              <a:t>, </a:t>
            </a:r>
            <a:r>
              <a:rPr lang="ru-RU" dirty="0" err="1" smtClean="0"/>
              <a:t>Жужжжит</a:t>
            </a:r>
            <a:r>
              <a:rPr lang="ru-RU" dirty="0" smtClean="0"/>
              <a:t> И усами шевелит Бельевой прищепкой дети прищепляют ногтевые фаланги пальцев правой, а затем левой руки на каждый ударный слог – от большого пальца к мизинцу</a:t>
            </a:r>
          </a:p>
          <a:p>
            <a:endParaRPr lang="ru-RU" dirty="0" smtClean="0"/>
          </a:p>
          <a:p>
            <a:r>
              <a:rPr lang="ru-RU" dirty="0" smtClean="0"/>
              <a:t> </a:t>
            </a:r>
          </a:p>
          <a:p>
            <a:endParaRPr lang="ru-RU" dirty="0" smtClean="0"/>
          </a:p>
          <a:p>
            <a:r>
              <a:rPr lang="ru-RU" dirty="0" smtClean="0"/>
              <a:t> </a:t>
            </a:r>
            <a:endParaRPr lang="ru-RU" dirty="0"/>
          </a:p>
        </p:txBody>
      </p:sp>
    </p:spTree>
    <p:extLst>
      <p:ext uri="{BB962C8B-B14F-4D97-AF65-F5344CB8AC3E}">
        <p14:creationId xmlns="" xmlns:p14="http://schemas.microsoft.com/office/powerpoint/2010/main" val="20405526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Тема Office">
  <a:themeElements>
    <a:clrScheme name="Другая 34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32423"/>
      </a:hlink>
      <a:folHlink>
        <a:srgbClr val="632423"/>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TotalTime>
  <Words>587</Words>
  <Application>Microsoft Office PowerPoint</Application>
  <PresentationFormat>Экран (4:3)</PresentationFormat>
  <Paragraphs>60</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1_Тема Office</vt:lpstr>
      <vt:lpstr>Слайд 1</vt:lpstr>
      <vt:lpstr>    </vt:lpstr>
      <vt:lpstr>  </vt:lpstr>
      <vt:lpstr>  </vt:lpstr>
      <vt:lpstr>   </vt:lpstr>
      <vt:lpstr>  </vt:lpstr>
      <vt:lpstr>   </vt:lpstr>
      <vt:lpstr>  </vt:lpstr>
      <vt:lpstr>  </vt:lpstr>
      <vt:lpstr>  </vt:lpstr>
      <vt:lpstr>  </vt:lpstr>
      <vt:lpstr>  </vt:lpstr>
      <vt:lpstr>   </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Феи-2</dc:title>
  <dc:creator>Фокина Лидия Петровна</dc:creator>
  <cp:keywords>Шаблон презентации</cp:keywords>
  <cp:lastModifiedBy>Юрий</cp:lastModifiedBy>
  <cp:revision>25</cp:revision>
  <dcterms:created xsi:type="dcterms:W3CDTF">2014-07-06T18:18:01Z</dcterms:created>
  <dcterms:modified xsi:type="dcterms:W3CDTF">2019-03-18T16:33:46Z</dcterms:modified>
</cp:coreProperties>
</file>