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3"/>
  </p:notesMasterIdLst>
  <p:sldIdLst>
    <p:sldId id="256" r:id="rId2"/>
    <p:sldId id="257" r:id="rId3"/>
    <p:sldId id="258" r:id="rId4"/>
    <p:sldId id="260" r:id="rId5"/>
    <p:sldId id="262" r:id="rId6"/>
    <p:sldId id="263" r:id="rId7"/>
    <p:sldId id="264" r:id="rId8"/>
    <p:sldId id="265" r:id="rId9"/>
    <p:sldId id="266" r:id="rId10"/>
    <p:sldId id="274" r:id="rId11"/>
    <p:sldId id="277" r:id="rId12"/>
    <p:sldId id="267" r:id="rId13"/>
    <p:sldId id="268" r:id="rId14"/>
    <p:sldId id="278" r:id="rId15"/>
    <p:sldId id="276" r:id="rId16"/>
    <p:sldId id="279" r:id="rId17"/>
    <p:sldId id="280" r:id="rId18"/>
    <p:sldId id="281" r:id="rId19"/>
    <p:sldId id="282" r:id="rId20"/>
    <p:sldId id="283" r:id="rId21"/>
    <p:sldId id="284" r:id="rId22"/>
    <p:sldId id="285" r:id="rId23"/>
    <p:sldId id="286" r:id="rId24"/>
    <p:sldId id="288" r:id="rId25"/>
    <p:sldId id="289" r:id="rId26"/>
    <p:sldId id="290" r:id="rId27"/>
    <p:sldId id="291" r:id="rId28"/>
    <p:sldId id="292" r:id="rId29"/>
    <p:sldId id="293" r:id="rId30"/>
    <p:sldId id="294" r:id="rId31"/>
    <p:sldId id="295"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4204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pieChart>
        <c:varyColors val="1"/>
        <c:ser>
          <c:idx val="0"/>
          <c:order val="0"/>
          <c:tx>
            <c:strRef>
              <c:f>'Лист1'!$B$1</c:f>
              <c:strCache>
                <c:ptCount val="1"/>
                <c:pt idx="0">
                  <c:v>Достопримечательности посёлка</c:v>
                </c:pt>
              </c:strCache>
            </c:strRef>
          </c:tx>
          <c:cat>
            <c:strRef>
              <c:f>'Лист1'!$A$2:$A$6</c:f>
              <c:strCache>
                <c:ptCount val="5"/>
                <c:pt idx="0">
                  <c:v>Пришкольный стадион</c:v>
                </c:pt>
                <c:pt idx="1">
                  <c:v>Музей</c:v>
                </c:pt>
                <c:pt idx="2">
                  <c:v>Виадук</c:v>
                </c:pt>
                <c:pt idx="3">
                  <c:v>Парк Победы</c:v>
                </c:pt>
                <c:pt idx="4">
                  <c:v>Школа</c:v>
                </c:pt>
              </c:strCache>
            </c:strRef>
          </c:cat>
          <c:val>
            <c:numRef>
              <c:f>'Лист1'!$B$2:$B$6</c:f>
              <c:numCache>
                <c:formatCode>General</c:formatCode>
                <c:ptCount val="5"/>
                <c:pt idx="0">
                  <c:v>42</c:v>
                </c:pt>
                <c:pt idx="1">
                  <c:v>5.5</c:v>
                </c:pt>
                <c:pt idx="2">
                  <c:v>5.5</c:v>
                </c:pt>
                <c:pt idx="3">
                  <c:v>2.7</c:v>
                </c:pt>
                <c:pt idx="4">
                  <c:v>44.5</c:v>
                </c:pt>
              </c:numCache>
            </c:numRef>
          </c:val>
        </c:ser>
        <c:dLbls>
          <c:showCatName val="1"/>
          <c:showPercent val="1"/>
        </c:dLbls>
        <c:firstSliceAng val="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pieChart>
        <c:varyColors val="1"/>
        <c:ser>
          <c:idx val="0"/>
          <c:order val="0"/>
          <c:tx>
            <c:strRef>
              <c:f>'Лист1'!$B$1</c:f>
              <c:strCache>
                <c:ptCount val="1"/>
                <c:pt idx="0">
                  <c:v>Любимое место по природе</c:v>
                </c:pt>
              </c:strCache>
            </c:strRef>
          </c:tx>
          <c:cat>
            <c:strRef>
              <c:f>'Лист1'!$A$2:$A$5</c:f>
              <c:strCache>
                <c:ptCount val="4"/>
                <c:pt idx="0">
                  <c:v>"Пляж"</c:v>
                </c:pt>
                <c:pt idx="1">
                  <c:v>"Около взрывчатки"</c:v>
                </c:pt>
                <c:pt idx="2">
                  <c:v>"Скалка"</c:v>
                </c:pt>
                <c:pt idx="3">
                  <c:v>"сопка Любви"</c:v>
                </c:pt>
              </c:strCache>
            </c:strRef>
          </c:cat>
          <c:val>
            <c:numRef>
              <c:f>'Лист1'!$B$2:$B$5</c:f>
              <c:numCache>
                <c:formatCode>General</c:formatCode>
                <c:ptCount val="4"/>
                <c:pt idx="0">
                  <c:v>8.3000000000000007</c:v>
                </c:pt>
                <c:pt idx="1">
                  <c:v>25</c:v>
                </c:pt>
                <c:pt idx="2">
                  <c:v>55.5</c:v>
                </c:pt>
                <c:pt idx="3">
                  <c:v>11.1</c:v>
                </c:pt>
              </c:numCache>
            </c:numRef>
          </c:val>
        </c:ser>
        <c:dLbls>
          <c:showCatName val="1"/>
          <c:showPercent val="1"/>
        </c:dLbls>
        <c:firstSliceAng val="0"/>
      </c:pieChart>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47015B-E8CB-448B-AE00-C5B53A8263D2}" type="datetimeFigureOut">
              <a:rPr lang="ru-RU" smtClean="0"/>
              <a:t>08.04.2021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F32342-CDF0-468F-B0D7-27AFDFE8648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8F32342-CDF0-468F-B0D7-27AFDFE86482}" type="slidenum">
              <a:rPr lang="ru-RU" smtClean="0"/>
              <a:t>24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F0723F07-D8CA-4152-85ED-E135B7BD19EE}" type="datetimeFigureOut">
              <a:rPr lang="ru-RU" smtClean="0"/>
              <a:pPr/>
              <a:t>08.04.2021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A9B6478-9FA4-4ECD-9BEC-B8ED6C68706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723F07-D8CA-4152-85ED-E135B7BD19EE}"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B6478-9FA4-4ECD-9BEC-B8ED6C6870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723F07-D8CA-4152-85ED-E135B7BD19EE}"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A9B6478-9FA4-4ECD-9BEC-B8ED6C6870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F0723F07-D8CA-4152-85ED-E135B7BD19EE}" type="datetimeFigureOut">
              <a:rPr lang="ru-RU" smtClean="0"/>
              <a:pPr/>
              <a:t>08.04.2021</a:t>
            </a:fld>
            <a:endParaRPr lang="ru-RU"/>
          </a:p>
        </p:txBody>
      </p:sp>
      <p:sp>
        <p:nvSpPr>
          <p:cNvPr id="9" name="Номер слайда 8"/>
          <p:cNvSpPr>
            <a:spLocks noGrp="1"/>
          </p:cNvSpPr>
          <p:nvPr>
            <p:ph type="sldNum" sz="quarter" idx="15"/>
          </p:nvPr>
        </p:nvSpPr>
        <p:spPr/>
        <p:txBody>
          <a:bodyPr rtlCol="0"/>
          <a:lstStyle/>
          <a:p>
            <a:fld id="{3A9B6478-9FA4-4ECD-9BEC-B8ED6C68706B}"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F0723F07-D8CA-4152-85ED-E135B7BD19EE}" type="datetimeFigureOut">
              <a:rPr lang="ru-RU" smtClean="0"/>
              <a:pPr/>
              <a:t>08.04.2021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3A9B6478-9FA4-4ECD-9BEC-B8ED6C68706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F0723F07-D8CA-4152-85ED-E135B7BD19EE}" type="datetimeFigureOut">
              <a:rPr lang="ru-RU" smtClean="0"/>
              <a:pPr/>
              <a:t>08.04.2021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A9B6478-9FA4-4ECD-9BEC-B8ED6C68706B}"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0723F07-D8CA-4152-85ED-E135B7BD19EE}" type="datetimeFigureOut">
              <a:rPr lang="ru-RU" smtClean="0"/>
              <a:pPr/>
              <a:t>08.04.2021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A9B6478-9FA4-4ECD-9BEC-B8ED6C68706B}"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F0723F07-D8CA-4152-85ED-E135B7BD19EE}" type="datetimeFigureOut">
              <a:rPr lang="ru-RU" smtClean="0"/>
              <a:pPr/>
              <a:t>08.04.2021</a:t>
            </a:fld>
            <a:endParaRPr lang="ru-RU"/>
          </a:p>
        </p:txBody>
      </p:sp>
      <p:sp>
        <p:nvSpPr>
          <p:cNvPr id="7" name="Номер слайда 6"/>
          <p:cNvSpPr>
            <a:spLocks noGrp="1"/>
          </p:cNvSpPr>
          <p:nvPr>
            <p:ph type="sldNum" sz="quarter" idx="11"/>
          </p:nvPr>
        </p:nvSpPr>
        <p:spPr/>
        <p:txBody>
          <a:bodyPr rtlCol="0"/>
          <a:lstStyle/>
          <a:p>
            <a:fld id="{3A9B6478-9FA4-4ECD-9BEC-B8ED6C68706B}"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723F07-D8CA-4152-85ED-E135B7BD19EE}" type="datetimeFigureOut">
              <a:rPr lang="ru-RU" smtClean="0"/>
              <a:pPr/>
              <a:t>08.04.2021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A9B6478-9FA4-4ECD-9BEC-B8ED6C6870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F0723F07-D8CA-4152-85ED-E135B7BD19EE}" type="datetimeFigureOut">
              <a:rPr lang="ru-RU" smtClean="0"/>
              <a:pPr/>
              <a:t>08.04.2021</a:t>
            </a:fld>
            <a:endParaRPr lang="ru-RU"/>
          </a:p>
        </p:txBody>
      </p:sp>
      <p:sp>
        <p:nvSpPr>
          <p:cNvPr id="22" name="Номер слайда 21"/>
          <p:cNvSpPr>
            <a:spLocks noGrp="1"/>
          </p:cNvSpPr>
          <p:nvPr>
            <p:ph type="sldNum" sz="quarter" idx="15"/>
          </p:nvPr>
        </p:nvSpPr>
        <p:spPr/>
        <p:txBody>
          <a:bodyPr rtlCol="0"/>
          <a:lstStyle/>
          <a:p>
            <a:fld id="{3A9B6478-9FA4-4ECD-9BEC-B8ED6C68706B}"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F0723F07-D8CA-4152-85ED-E135B7BD19EE}" type="datetimeFigureOut">
              <a:rPr lang="ru-RU" smtClean="0"/>
              <a:pPr/>
              <a:t>08.04.2021</a:t>
            </a:fld>
            <a:endParaRPr lang="ru-RU"/>
          </a:p>
        </p:txBody>
      </p:sp>
      <p:sp>
        <p:nvSpPr>
          <p:cNvPr id="18" name="Номер слайда 17"/>
          <p:cNvSpPr>
            <a:spLocks noGrp="1"/>
          </p:cNvSpPr>
          <p:nvPr>
            <p:ph type="sldNum" sz="quarter" idx="11"/>
          </p:nvPr>
        </p:nvSpPr>
        <p:spPr/>
        <p:txBody>
          <a:bodyPr rtlCol="0"/>
          <a:lstStyle/>
          <a:p>
            <a:fld id="{3A9B6478-9FA4-4ECD-9BEC-B8ED6C68706B}"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0723F07-D8CA-4152-85ED-E135B7BD19EE}" type="datetimeFigureOut">
              <a:rPr lang="ru-RU" smtClean="0"/>
              <a:pPr/>
              <a:t>08.04.2021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A9B6478-9FA4-4ECD-9BEC-B8ED6C68706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C:\Users\&#1053;&#1072;&#1089;&#1090;&#1103;\Desktop\F%22&#1056;&#1086;&#1089;&#1089;&#1080;&#1080;" TargetMode="External"/><Relationship Id="rId2" Type="http://schemas.openxmlformats.org/officeDocument/2006/relationships/hyperlink" Target="file:///C:\Users\&#1053;&#1072;&#1089;&#1090;&#1103;\Desktop\C%22&#1040;&#1084;&#1091;&#1088;&#1089;&#1082;&#1086;&#1081;%20&#1086;&#1073;&#1083;&#1072;&#1089;&#1090;&#1080;" TargetMode="External"/><Relationship Id="rId1" Type="http://schemas.openxmlformats.org/officeDocument/2006/relationships/slideLayout" Target="../slideLayouts/slideLayout2.xml"/><Relationship Id="rId4" Type="http://schemas.openxmlformats.org/officeDocument/2006/relationships/hyperlink" Target="file:///C:\Users\&#1053;&#1072;&#1089;&#1090;&#1103;\Desktop\%2580%22&#1040;&#1084;&#1091;&#1088;&#107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0166" y="785794"/>
            <a:ext cx="7286676" cy="785818"/>
          </a:xfrm>
        </p:spPr>
        <p:txBody>
          <a:bodyPr>
            <a:normAutofit/>
          </a:bodyPr>
          <a:lstStyle/>
          <a:p>
            <a:pPr algn="ctr"/>
            <a:r>
              <a:rPr lang="ru-RU" sz="2000" b="1" dirty="0" smtClean="0">
                <a:solidFill>
                  <a:schemeClr val="tx1"/>
                </a:solidFill>
                <a:latin typeface="Times New Roman" pitchFamily="18" charset="0"/>
                <a:cs typeface="Times New Roman" pitchFamily="18" charset="0"/>
              </a:rPr>
              <a:t>Туристический маршрут по посёлку Ерофей Павлович.</a:t>
            </a:r>
            <a:endParaRPr lang="ru-RU" sz="2000" b="1"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857884" y="3929042"/>
            <a:ext cx="3286116" cy="2928958"/>
          </a:xfrm>
        </p:spPr>
        <p:txBody>
          <a:bodyPr>
            <a:noAutofit/>
          </a:bodyPr>
          <a:lstStyle/>
          <a:p>
            <a:pPr algn="r"/>
            <a:r>
              <a:rPr lang="ru-RU" sz="2000" dirty="0" smtClean="0">
                <a:solidFill>
                  <a:schemeClr val="tx1"/>
                </a:solidFill>
                <a:latin typeface="Times New Roman" pitchFamily="18" charset="0"/>
                <a:cs typeface="Times New Roman" pitchFamily="18" charset="0"/>
              </a:rPr>
              <a:t>Автор:  </a:t>
            </a:r>
          </a:p>
          <a:p>
            <a:pPr algn="r"/>
            <a:r>
              <a:rPr lang="ru-RU" sz="2000" dirty="0" smtClean="0">
                <a:solidFill>
                  <a:schemeClr val="tx1"/>
                </a:solidFill>
                <a:latin typeface="Times New Roman" pitchFamily="18" charset="0"/>
                <a:cs typeface="Times New Roman" pitchFamily="18" charset="0"/>
              </a:rPr>
              <a:t>Фокина Виктория,</a:t>
            </a:r>
          </a:p>
          <a:p>
            <a:pPr algn="r"/>
            <a:r>
              <a:rPr lang="ru-RU" sz="2000" dirty="0" smtClean="0">
                <a:solidFill>
                  <a:schemeClr val="tx1"/>
                </a:solidFill>
                <a:latin typeface="Times New Roman" pitchFamily="18" charset="0"/>
                <a:cs typeface="Times New Roman" pitchFamily="18" charset="0"/>
              </a:rPr>
              <a:t> ученица 10 класса</a:t>
            </a:r>
          </a:p>
          <a:p>
            <a:pPr algn="r"/>
            <a:r>
              <a:rPr lang="ru-RU" sz="2000" dirty="0" smtClean="0">
                <a:solidFill>
                  <a:schemeClr val="tx1"/>
                </a:solidFill>
                <a:latin typeface="Times New Roman" pitchFamily="18" charset="0"/>
                <a:cs typeface="Times New Roman" pitchFamily="18" charset="0"/>
              </a:rPr>
              <a:t>Научный руководитель:</a:t>
            </a:r>
          </a:p>
          <a:p>
            <a:pPr algn="r"/>
            <a:r>
              <a:rPr lang="ru-RU" sz="2000" dirty="0" smtClean="0">
                <a:solidFill>
                  <a:schemeClr val="tx1"/>
                </a:solidFill>
                <a:latin typeface="Times New Roman" pitchFamily="18" charset="0"/>
                <a:cs typeface="Times New Roman" pitchFamily="18" charset="0"/>
              </a:rPr>
              <a:t>Учитель географии </a:t>
            </a:r>
          </a:p>
          <a:p>
            <a:pPr algn="r"/>
            <a:r>
              <a:rPr lang="ru-RU" sz="2000" dirty="0" smtClean="0">
                <a:solidFill>
                  <a:schemeClr val="tx1"/>
                </a:solidFill>
                <a:latin typeface="Times New Roman" pitchFamily="18" charset="0"/>
                <a:cs typeface="Times New Roman" pitchFamily="18" charset="0"/>
              </a:rPr>
              <a:t>Сотникова С.В.</a:t>
            </a:r>
          </a:p>
          <a:p>
            <a:pPr algn="r"/>
            <a:endParaRPr lang="ru-RU" sz="2000" b="1" dirty="0">
              <a:solidFill>
                <a:schemeClr val="tx1"/>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043890" cy="582594"/>
          </a:xfrm>
        </p:spPr>
        <p:txBody>
          <a:bodyPr>
            <a:normAutofit/>
          </a:bodyPr>
          <a:lstStyle/>
          <a:p>
            <a:pPr algn="ctr"/>
            <a:r>
              <a:rPr lang="ru-RU" sz="2000" b="1" dirty="0" smtClean="0">
                <a:solidFill>
                  <a:schemeClr val="tx1"/>
                </a:solidFill>
                <a:latin typeface="Times New Roman" pitchFamily="18" charset="0"/>
                <a:cs typeface="Times New Roman" pitchFamily="18" charset="0"/>
              </a:rPr>
              <a:t>Достопримечательности посёлка</a:t>
            </a:r>
            <a:endParaRPr lang="ru-RU" sz="2000" b="1" dirty="0">
              <a:solidFill>
                <a:schemeClr val="tx1"/>
              </a:solidFill>
              <a:latin typeface="Times New Roman" pitchFamily="18" charset="0"/>
              <a:cs typeface="Times New Roman" pitchFamily="18" charset="0"/>
            </a:endParaRPr>
          </a:p>
        </p:txBody>
      </p:sp>
      <p:sp>
        <p:nvSpPr>
          <p:cNvPr id="7" name="Содержимое 6"/>
          <p:cNvSpPr>
            <a:spLocks noGrp="1"/>
          </p:cNvSpPr>
          <p:nvPr>
            <p:ph sz="quarter" idx="1"/>
          </p:nvPr>
        </p:nvSpPr>
        <p:spPr>
          <a:xfrm>
            <a:off x="0" y="857232"/>
            <a:ext cx="8929718" cy="5616720"/>
          </a:xfrm>
        </p:spPr>
        <p:txBody>
          <a:bodyPr>
            <a:normAutofit/>
          </a:bodyPr>
          <a:lstStyle/>
          <a:p>
            <a:pPr algn="ctr">
              <a:buNone/>
            </a:pPr>
            <a:r>
              <a:rPr lang="ru-RU" sz="2000" b="1" dirty="0" smtClean="0">
                <a:latin typeface="Times New Roman" pitchFamily="18" charset="0"/>
                <a:cs typeface="Times New Roman" pitchFamily="18" charset="0"/>
              </a:rPr>
              <a:t>Здание вокзала и привокзальная площадь</a:t>
            </a:r>
            <a:r>
              <a:rPr lang="ru-RU" sz="2000" dirty="0" smtClean="0">
                <a:latin typeface="Times New Roman" pitchFamily="18" charset="0"/>
                <a:cs typeface="Times New Roman" pitchFamily="18" charset="0"/>
              </a:rPr>
              <a:t>:</a:t>
            </a:r>
          </a:p>
          <a:p>
            <a:endParaRPr lang="ru-RU" dirty="0"/>
          </a:p>
        </p:txBody>
      </p:sp>
      <p:pic>
        <p:nvPicPr>
          <p:cNvPr id="8" name="Рисунок 7" descr="EEzKx8qX4AcqICV.jpg"/>
          <p:cNvPicPr>
            <a:picLocks noChangeAspect="1"/>
          </p:cNvPicPr>
          <p:nvPr/>
        </p:nvPicPr>
        <p:blipFill>
          <a:blip r:embed="rId2" cstate="email"/>
          <a:stretch>
            <a:fillRect/>
          </a:stretch>
        </p:blipFill>
        <p:spPr>
          <a:xfrm>
            <a:off x="642910" y="1392993"/>
            <a:ext cx="7286676" cy="5465007"/>
          </a:xfrm>
          <a:prstGeom prst="rect">
            <a:avLst/>
          </a:prstGeom>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14290"/>
            <a:ext cx="9144000" cy="6259662"/>
          </a:xfrm>
        </p:spPr>
        <p:txBody>
          <a:bodyPr>
            <a:normAutofit fontScale="92500"/>
          </a:bodyPr>
          <a:lstStyle/>
          <a:p>
            <a:r>
              <a:rPr lang="ru-RU" sz="2200" b="1" dirty="0" smtClean="0">
                <a:latin typeface="Times New Roman" pitchFamily="18" charset="0"/>
                <a:cs typeface="Times New Roman" pitchFamily="18" charset="0"/>
              </a:rPr>
              <a:t>По адресу:</a:t>
            </a:r>
            <a:r>
              <a:rPr lang="en-US" sz="2200" b="1"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Россия, Дальневосточный федеральный округ, Амурская область, </a:t>
            </a:r>
            <a:r>
              <a:rPr lang="ru-RU" sz="2200" b="1" dirty="0" err="1" smtClean="0">
                <a:latin typeface="Times New Roman" pitchFamily="18" charset="0"/>
                <a:cs typeface="Times New Roman" pitchFamily="18" charset="0"/>
              </a:rPr>
              <a:t>Сковородинский</a:t>
            </a:r>
            <a:r>
              <a:rPr lang="ru-RU" sz="2200" b="1" dirty="0" smtClean="0">
                <a:latin typeface="Times New Roman" pitchFamily="18" charset="0"/>
                <a:cs typeface="Times New Roman" pitchFamily="18" charset="0"/>
              </a:rPr>
              <a:t> р-н, п. г. т. Ерофей Павлович, Вокзальная ул., 27, находится отделение РЖД, которое оказывает практически весь спектр транспортных услуг для юридических и физических лиц.</a:t>
            </a:r>
            <a:r>
              <a:rPr lang="en-US" sz="2200" b="1"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Железнодорожная станция Ерофей Павлович расположена в одноименном </a:t>
            </a:r>
            <a:r>
              <a:rPr lang="ru-RU" sz="2200" b="1" dirty="0" err="1" smtClean="0">
                <a:latin typeface="Times New Roman" pitchFamily="18" charset="0"/>
                <a:cs typeface="Times New Roman" pitchFamily="18" charset="0"/>
              </a:rPr>
              <a:t>пгт</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Сковородинского</a:t>
            </a:r>
            <a:r>
              <a:rPr lang="ru-RU" sz="2200" b="1" dirty="0" smtClean="0">
                <a:latin typeface="Times New Roman" pitchFamily="18" charset="0"/>
                <a:cs typeface="Times New Roman" pitchFamily="18" charset="0"/>
              </a:rPr>
              <a:t> района Амурской области. Численность проживающего населения составляет примерно 5000 жителей. Станция включена в состав Забайкальской железной дороги </a:t>
            </a:r>
            <a:r>
              <a:rPr lang="ru-RU" sz="2200" b="1" dirty="0" err="1" smtClean="0">
                <a:latin typeface="Times New Roman" pitchFamily="18" charset="0"/>
                <a:cs typeface="Times New Roman" pitchFamily="18" charset="0"/>
              </a:rPr>
              <a:t>Могочинского</a:t>
            </a:r>
            <a:r>
              <a:rPr lang="ru-RU" sz="2200" b="1" dirty="0" smtClean="0">
                <a:latin typeface="Times New Roman" pitchFamily="18" charset="0"/>
                <a:cs typeface="Times New Roman" pitchFamily="18" charset="0"/>
              </a:rPr>
              <a:t> отделения. В 1909 г. началась </a:t>
            </a:r>
            <a:r>
              <a:rPr lang="ru-RU" sz="2200" b="1" dirty="0" err="1" smtClean="0">
                <a:latin typeface="Times New Roman" pitchFamily="18" charset="0"/>
                <a:cs typeface="Times New Roman" pitchFamily="18" charset="0"/>
              </a:rPr>
              <a:t>сукладка</a:t>
            </a:r>
            <a:r>
              <a:rPr lang="ru-RU" sz="2200" b="1" dirty="0" smtClean="0">
                <a:latin typeface="Times New Roman" pitchFamily="18" charset="0"/>
                <a:cs typeface="Times New Roman" pitchFamily="18" charset="0"/>
              </a:rPr>
              <a:t> железнодорожных путей и, одновременно, образовался поселок. А в 1914 г. станцию открыли для </a:t>
            </a:r>
            <a:r>
              <a:rPr lang="ru-RU" sz="2200" b="1" dirty="0" err="1" smtClean="0">
                <a:latin typeface="Times New Roman" pitchFamily="18" charset="0"/>
                <a:cs typeface="Times New Roman" pitchFamily="18" charset="0"/>
              </a:rPr>
              <a:t>движенияпоездов</a:t>
            </a:r>
            <a:r>
              <a:rPr lang="ru-RU" sz="2200" b="1" dirty="0" smtClean="0">
                <a:latin typeface="Times New Roman" pitchFamily="18" charset="0"/>
                <a:cs typeface="Times New Roman" pitchFamily="18" charset="0"/>
              </a:rPr>
              <a:t>. Код сетевой разметки: 951208. Ежедневно здесь осуществляют движение электропоезда дальнего назначения и пригородные экспрессы. Свой путь держат от/до: Москва, Хабаровск, Владивосток, </a:t>
            </a:r>
            <a:r>
              <a:rPr lang="ru-RU" sz="2200" b="1" dirty="0" err="1" smtClean="0">
                <a:latin typeface="Times New Roman" pitchFamily="18" charset="0"/>
                <a:cs typeface="Times New Roman" pitchFamily="18" charset="0"/>
              </a:rPr>
              <a:t>Аячи</a:t>
            </a:r>
            <a:r>
              <a:rPr lang="ru-RU" sz="2200" b="1" dirty="0" smtClean="0">
                <a:latin typeface="Times New Roman" pitchFamily="18" charset="0"/>
                <a:cs typeface="Times New Roman" pitchFamily="18" charset="0"/>
              </a:rPr>
              <a:t>, Сковородино, Чита, Благовещенск и другие. Для грузовых составов есть отдельные специальные подъезды для разгрузки и погрузки вагонов со складов. Ближайшие станции к остановочной платформе Ерофей Павлович: Ягодный, </a:t>
            </a:r>
            <a:r>
              <a:rPr lang="ru-RU" sz="2200" b="1" dirty="0" err="1" smtClean="0">
                <a:latin typeface="Times New Roman" pitchFamily="18" charset="0"/>
                <a:cs typeface="Times New Roman" pitchFamily="18" charset="0"/>
              </a:rPr>
              <a:t>Иташино</a:t>
            </a:r>
            <a:r>
              <a:rPr lang="ru-RU" sz="2200" b="1" dirty="0" smtClean="0">
                <a:latin typeface="Times New Roman" pitchFamily="18" charset="0"/>
                <a:cs typeface="Times New Roman" pitchFamily="18" charset="0"/>
              </a:rPr>
              <a:t>, </a:t>
            </a:r>
            <a:r>
              <a:rPr lang="ru-RU" sz="2200" b="1" dirty="0" err="1" smtClean="0">
                <a:latin typeface="Times New Roman" pitchFamily="18" charset="0"/>
                <a:cs typeface="Times New Roman" pitchFamily="18" charset="0"/>
              </a:rPr>
              <a:t>Сегачама</a:t>
            </a:r>
            <a:r>
              <a:rPr lang="ru-RU" sz="2200" b="1" dirty="0" smtClean="0">
                <a:latin typeface="Times New Roman" pitchFamily="18" charset="0"/>
                <a:cs typeface="Times New Roman" pitchFamily="18" charset="0"/>
              </a:rPr>
              <a:t> и </a:t>
            </a:r>
            <a:r>
              <a:rPr lang="ru-RU" sz="2200" b="1" dirty="0" err="1" smtClean="0">
                <a:latin typeface="Times New Roman" pitchFamily="18" charset="0"/>
                <a:cs typeface="Times New Roman" pitchFamily="18" charset="0"/>
              </a:rPr>
              <a:t>Текан</a:t>
            </a:r>
            <a:r>
              <a:rPr lang="ru-RU" sz="2200" b="1" dirty="0" smtClean="0">
                <a:latin typeface="Times New Roman" pitchFamily="18" charset="0"/>
                <a:cs typeface="Times New Roman" pitchFamily="18" charset="0"/>
              </a:rPr>
              <a:t>. На станции Ерофей Павлович находится здание вокзала. Оно большое двухэтажное. Построено из кирпича и покрашено в серые оттенки.[2]</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7467600" cy="917596"/>
          </a:xfrm>
        </p:spPr>
        <p:txBody>
          <a:bodyPr>
            <a:normAutofit/>
          </a:bodyPr>
          <a:lstStyle/>
          <a:p>
            <a:pPr algn="ctr"/>
            <a:r>
              <a:rPr lang="ru-RU" sz="2000" b="1" dirty="0">
                <a:solidFill>
                  <a:schemeClr val="tx1"/>
                </a:solidFill>
                <a:latin typeface="Times New Roman" pitchFamily="18" charset="0"/>
                <a:cs typeface="Times New Roman" pitchFamily="18" charset="0"/>
              </a:rPr>
              <a:t>Церковь(Храм Петра и Павла):</a:t>
            </a:r>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pic>
        <p:nvPicPr>
          <p:cNvPr id="4" name="Содержимое 3" descr="Ерофей_осн.jpg"/>
          <p:cNvPicPr>
            <a:picLocks noGrp="1"/>
          </p:cNvPicPr>
          <p:nvPr>
            <p:ph sz="quarter" idx="1"/>
          </p:nvPr>
        </p:nvPicPr>
        <p:blipFill>
          <a:blip r:embed="rId2" cstate="print"/>
          <a:stretch>
            <a:fillRect/>
          </a:stretch>
        </p:blipFill>
        <p:spPr>
          <a:xfrm>
            <a:off x="571472" y="1285860"/>
            <a:ext cx="8001056" cy="5000660"/>
          </a:xfrm>
          <a:prstGeom prst="rect">
            <a:avLst/>
          </a:prstGeom>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14290"/>
            <a:ext cx="9144000" cy="6643710"/>
          </a:xfrm>
        </p:spPr>
        <p:txBody>
          <a:bodyPr>
            <a:normAutofit/>
          </a:bodyPr>
          <a:lstStyle/>
          <a:p>
            <a:pPr>
              <a:buNone/>
            </a:pPr>
            <a:r>
              <a:rPr lang="ru-RU" sz="2200" b="1" dirty="0">
                <a:latin typeface="Times New Roman" pitchFamily="18" charset="0"/>
                <a:cs typeface="Times New Roman" pitchFamily="18" charset="0"/>
              </a:rPr>
              <a:t>Храм в Ерофее Павловиче строился с июля 2012 года. Закончить строительство удалось за счёт благотворителей и официальных лиц, в том числе главы рабочего </a:t>
            </a:r>
            <a:r>
              <a:rPr lang="ru-RU" sz="2200" b="1" dirty="0" err="1">
                <a:latin typeface="Times New Roman" pitchFamily="18" charset="0"/>
                <a:cs typeface="Times New Roman" pitchFamily="18" charset="0"/>
              </a:rPr>
              <a:t>поселка.В</a:t>
            </a:r>
            <a:r>
              <a:rPr lang="ru-RU" sz="2200" b="1" dirty="0">
                <a:latin typeface="Times New Roman" pitchFamily="18" charset="0"/>
                <a:cs typeface="Times New Roman" pitchFamily="18" charset="0"/>
              </a:rPr>
              <a:t> феврале 2015 года в храм Петра и Павла, расположенный в поселке Ерофей Павлович </a:t>
            </a:r>
            <a:r>
              <a:rPr lang="ru-RU" sz="2200" b="1" dirty="0" err="1">
                <a:latin typeface="Times New Roman" pitchFamily="18" charset="0"/>
                <a:cs typeface="Times New Roman" pitchFamily="18" charset="0"/>
              </a:rPr>
              <a:t>Сковородинского</a:t>
            </a:r>
            <a:r>
              <a:rPr lang="ru-RU" sz="2200" b="1" dirty="0">
                <a:latin typeface="Times New Roman" pitchFamily="18" charset="0"/>
                <a:cs typeface="Times New Roman" pitchFamily="18" charset="0"/>
              </a:rPr>
              <a:t> района, был доставлен набор из восьми колоколов с благовестником весом 120 килограммов. Общий вес колоколов — 264 килограмма. На новые колокола установили автоматизированную систему управления — электронный звонарь. Такое решение было принято в связи с нехваткой звонарей и сложными климатическими условиями, которые иногда не позволяют подняться на звонницу. В памяти устройства заложено 19 звонов, написанных звонарем Андреем </a:t>
            </a:r>
            <a:r>
              <a:rPr lang="ru-RU" sz="2200" b="1" dirty="0" err="1">
                <a:latin typeface="Times New Roman" pitchFamily="18" charset="0"/>
                <a:cs typeface="Times New Roman" pitchFamily="18" charset="0"/>
              </a:rPr>
              <a:t>Дьячковым</a:t>
            </a:r>
            <a:r>
              <a:rPr lang="ru-RU" sz="2200" b="1" dirty="0">
                <a:latin typeface="Times New Roman" pitchFamily="18" charset="0"/>
                <a:cs typeface="Times New Roman" pitchFamily="18" charset="0"/>
              </a:rPr>
              <a:t>. Также настроена и ручная система звона, на тот случай, если все же появится звонарь. Он сможет не только играть на колоколах, но и обучаться при помощи новой системы этому виду </a:t>
            </a:r>
            <a:r>
              <a:rPr lang="ru-RU" sz="2200" b="1" dirty="0" err="1">
                <a:latin typeface="Times New Roman" pitchFamily="18" charset="0"/>
                <a:cs typeface="Times New Roman" pitchFamily="18" charset="0"/>
              </a:rPr>
              <a:t>искусства.В</a:t>
            </a:r>
            <a:r>
              <a:rPr lang="ru-RU" sz="2200" b="1" dirty="0">
                <a:latin typeface="Times New Roman" pitchFamily="18" charset="0"/>
                <a:cs typeface="Times New Roman" pitchFamily="18" charset="0"/>
              </a:rPr>
              <a:t> 2015 году епископ Лукиан совершил чин великого освящения нового храма и первую Божественную литургию в его стенах. Правящий архиерей поздравил прихожан с историческим событием для их поселка, который находится далеко от областного центра.</a:t>
            </a:r>
          </a:p>
          <a:p>
            <a:endParaRPr lang="ru-RU"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631844"/>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Памятник погибшим в годы Великой Отечественной войне воинам –</a:t>
            </a:r>
            <a:r>
              <a:rPr lang="ru-RU" sz="2000" b="1" dirty="0" err="1" smtClean="0">
                <a:solidFill>
                  <a:schemeClr val="tx1"/>
                </a:solidFill>
                <a:latin typeface="Times New Roman" pitchFamily="18" charset="0"/>
                <a:cs typeface="Times New Roman" pitchFamily="18" charset="0"/>
              </a:rPr>
              <a:t>ерофеевцам</a:t>
            </a:r>
            <a:r>
              <a:rPr lang="ru-RU" sz="2000" b="1" dirty="0" smtClean="0">
                <a:solidFill>
                  <a:schemeClr val="tx1"/>
                </a:solidFill>
                <a:latin typeface="Times New Roman" pitchFamily="18" charset="0"/>
                <a:cs typeface="Times New Roman" pitchFamily="18" charset="0"/>
              </a:rPr>
              <a:t>:</a:t>
            </a:r>
            <a:endParaRPr lang="ru-RU" sz="20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0" y="714356"/>
            <a:ext cx="8501122" cy="5929354"/>
          </a:xfrm>
        </p:spPr>
        <p:txBody>
          <a:bodyPr>
            <a:normAutofit fontScale="40000" lnSpcReduction="20000"/>
          </a:bodyPr>
          <a:lstStyle/>
          <a:p>
            <a:r>
              <a:rPr lang="ru-RU" sz="4000" b="1" dirty="0" smtClean="0">
                <a:latin typeface="Times New Roman" pitchFamily="18" charset="0"/>
                <a:cs typeface="Times New Roman" pitchFamily="18" charset="0"/>
              </a:rPr>
              <a:t>День Победы 9 мая всегда встречался с особой </a:t>
            </a:r>
            <a:r>
              <a:rPr lang="ru-RU" sz="4000" b="1" dirty="0" err="1" smtClean="0">
                <a:latin typeface="Times New Roman" pitchFamily="18" charset="0"/>
                <a:cs typeface="Times New Roman" pitchFamily="18" charset="0"/>
              </a:rPr>
              <a:t>гордостью,готовили</a:t>
            </a:r>
            <a:r>
              <a:rPr lang="ru-RU" sz="4000" b="1" dirty="0" smtClean="0">
                <a:latin typeface="Times New Roman" pitchFamily="18" charset="0"/>
                <a:cs typeface="Times New Roman" pitchFamily="18" charset="0"/>
              </a:rPr>
              <a:t> прием в </a:t>
            </a:r>
            <a:r>
              <a:rPr lang="ru-RU" sz="4000" b="1" dirty="0" err="1" smtClean="0">
                <a:latin typeface="Times New Roman" pitchFamily="18" charset="0"/>
                <a:cs typeface="Times New Roman" pitchFamily="18" charset="0"/>
              </a:rPr>
              <a:t>пионеры,устраивали</a:t>
            </a:r>
            <a:r>
              <a:rPr lang="ru-RU" sz="4000" b="1" dirty="0" smtClean="0">
                <a:latin typeface="Times New Roman" pitchFamily="18" charset="0"/>
                <a:cs typeface="Times New Roman" pitchFamily="18" charset="0"/>
              </a:rPr>
              <a:t> встречи с ветеранами Великой Отечественной </a:t>
            </a:r>
            <a:r>
              <a:rPr lang="ru-RU" sz="4000" b="1" dirty="0" err="1" smtClean="0">
                <a:latin typeface="Times New Roman" pitchFamily="18" charset="0"/>
                <a:cs typeface="Times New Roman" pitchFamily="18" charset="0"/>
              </a:rPr>
              <a:t>войны,беседы</a:t>
            </a:r>
            <a:r>
              <a:rPr lang="ru-RU" sz="4000" b="1" dirty="0" smtClean="0">
                <a:latin typeface="Times New Roman" pitchFamily="18" charset="0"/>
                <a:cs typeface="Times New Roman" pitchFamily="18" charset="0"/>
              </a:rPr>
              <a:t> о </a:t>
            </a:r>
            <a:r>
              <a:rPr lang="ru-RU" sz="4000" b="1" dirty="0" err="1" smtClean="0">
                <a:latin typeface="Times New Roman" pitchFamily="18" charset="0"/>
                <a:cs typeface="Times New Roman" pitchFamily="18" charset="0"/>
              </a:rPr>
              <a:t>тех,кто</a:t>
            </a:r>
            <a:r>
              <a:rPr lang="ru-RU" sz="4000" b="1" dirty="0" smtClean="0">
                <a:latin typeface="Times New Roman" pitchFamily="18" charset="0"/>
                <a:cs typeface="Times New Roman" pitchFamily="18" charset="0"/>
              </a:rPr>
              <a:t> не вернулся с полей </a:t>
            </a:r>
            <a:r>
              <a:rPr lang="ru-RU" sz="4000" b="1" dirty="0" err="1" smtClean="0">
                <a:latin typeface="Times New Roman" pitchFamily="18" charset="0"/>
                <a:cs typeface="Times New Roman" pitchFamily="18" charset="0"/>
              </a:rPr>
              <a:t>сражений,но</a:t>
            </a:r>
            <a:r>
              <a:rPr lang="ru-RU" sz="4000" b="1" dirty="0" smtClean="0">
                <a:latin typeface="Times New Roman" pitchFamily="18" charset="0"/>
                <a:cs typeface="Times New Roman" pitchFamily="18" charset="0"/>
              </a:rPr>
              <a:t> не было </a:t>
            </a:r>
            <a:r>
              <a:rPr lang="ru-RU" sz="4000" b="1" dirty="0" err="1" smtClean="0">
                <a:latin typeface="Times New Roman" pitchFamily="18" charset="0"/>
                <a:cs typeface="Times New Roman" pitchFamily="18" charset="0"/>
              </a:rPr>
              <a:t>определеного</a:t>
            </a:r>
            <a:r>
              <a:rPr lang="ru-RU" sz="4000" b="1" dirty="0" smtClean="0">
                <a:latin typeface="Times New Roman" pitchFamily="18" charset="0"/>
                <a:cs typeface="Times New Roman" pitchFamily="18" charset="0"/>
              </a:rPr>
              <a:t> места памяти о погибших.В коллективе учителей и учащихся СШ №114 возникла идея построить </a:t>
            </a:r>
            <a:r>
              <a:rPr lang="ru-RU" sz="4000" b="1" dirty="0" err="1" smtClean="0">
                <a:latin typeface="Times New Roman" pitchFamily="18" charset="0"/>
                <a:cs typeface="Times New Roman" pitchFamily="18" charset="0"/>
              </a:rPr>
              <a:t>памятник.Было</a:t>
            </a:r>
            <a:r>
              <a:rPr lang="ru-RU" sz="4000" b="1" dirty="0" smtClean="0">
                <a:latin typeface="Times New Roman" pitchFamily="18" charset="0"/>
                <a:cs typeface="Times New Roman" pitchFamily="18" charset="0"/>
              </a:rPr>
              <a:t> выбрано место в центральной части поселка и объявлен конкурс на проект </a:t>
            </a:r>
            <a:r>
              <a:rPr lang="ru-RU" sz="4000" b="1" dirty="0" err="1" smtClean="0">
                <a:latin typeface="Times New Roman" pitchFamily="18" charset="0"/>
                <a:cs typeface="Times New Roman" pitchFamily="18" charset="0"/>
              </a:rPr>
              <a:t>памятника.Учитель</a:t>
            </a:r>
            <a:r>
              <a:rPr lang="ru-RU" sz="4000" b="1" dirty="0" smtClean="0">
                <a:latin typeface="Times New Roman" pitchFamily="18" charset="0"/>
                <a:cs typeface="Times New Roman" pitchFamily="18" charset="0"/>
              </a:rPr>
              <a:t> рисования и черчения Сергей Власов вычертил проект памятника на листе </a:t>
            </a:r>
            <a:r>
              <a:rPr lang="ru-RU" sz="4000" b="1" dirty="0" err="1" smtClean="0">
                <a:latin typeface="Times New Roman" pitchFamily="18" charset="0"/>
                <a:cs typeface="Times New Roman" pitchFamily="18" charset="0"/>
              </a:rPr>
              <a:t>ватмана.Он</a:t>
            </a:r>
            <a:r>
              <a:rPr lang="ru-RU" sz="4000" b="1" dirty="0" smtClean="0">
                <a:latin typeface="Times New Roman" pitchFamily="18" charset="0"/>
                <a:cs typeface="Times New Roman" pitchFamily="18" charset="0"/>
              </a:rPr>
              <a:t> был признан </a:t>
            </a:r>
            <a:r>
              <a:rPr lang="ru-RU" sz="4000" b="1" dirty="0" err="1" smtClean="0">
                <a:latin typeface="Times New Roman" pitchFamily="18" charset="0"/>
                <a:cs typeface="Times New Roman" pitchFamily="18" charset="0"/>
              </a:rPr>
              <a:t>лучшим.Затем</a:t>
            </a:r>
            <a:r>
              <a:rPr lang="ru-RU" sz="4000" b="1" dirty="0" smtClean="0">
                <a:latin typeface="Times New Roman" pitchFamily="18" charset="0"/>
                <a:cs typeface="Times New Roman" pitchFamily="18" charset="0"/>
              </a:rPr>
              <a:t> проект утвердили в партийном комитете узла и оперативно распределили все виды работ по </a:t>
            </a:r>
            <a:r>
              <a:rPr lang="ru-RU" sz="4000" b="1" dirty="0" err="1" smtClean="0">
                <a:latin typeface="Times New Roman" pitchFamily="18" charset="0"/>
                <a:cs typeface="Times New Roman" pitchFamily="18" charset="0"/>
              </a:rPr>
              <a:t>строитеству</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памятника.Уже</a:t>
            </a:r>
            <a:r>
              <a:rPr lang="ru-RU" sz="4000" b="1" dirty="0" smtClean="0">
                <a:latin typeface="Times New Roman" pitchFamily="18" charset="0"/>
                <a:cs typeface="Times New Roman" pitchFamily="18" charset="0"/>
              </a:rPr>
              <a:t> 9 мая 1965 года в день двадцатилетия Победы группой пионеров, под руководством военрука </a:t>
            </a:r>
            <a:r>
              <a:rPr lang="ru-RU" sz="4000" b="1" dirty="0" err="1" smtClean="0">
                <a:latin typeface="Times New Roman" pitchFamily="18" charset="0"/>
                <a:cs typeface="Times New Roman" pitchFamily="18" charset="0"/>
              </a:rPr>
              <a:t>А.М.Акмаева,под</a:t>
            </a:r>
            <a:r>
              <a:rPr lang="ru-RU" sz="4000" b="1" dirty="0" smtClean="0">
                <a:latin typeface="Times New Roman" pitchFamily="18" charset="0"/>
                <a:cs typeface="Times New Roman" pitchFamily="18" charset="0"/>
              </a:rPr>
              <a:t> звуки горна и барабана был заложен первый камень на месте будущего </a:t>
            </a:r>
            <a:r>
              <a:rPr lang="ru-RU" sz="4000" b="1" dirty="0" err="1" smtClean="0">
                <a:latin typeface="Times New Roman" pitchFamily="18" charset="0"/>
                <a:cs typeface="Times New Roman" pitchFamily="18" charset="0"/>
              </a:rPr>
              <a:t>памятника.И</a:t>
            </a:r>
            <a:r>
              <a:rPr lang="ru-RU" sz="4000" b="1" dirty="0" smtClean="0">
                <a:latin typeface="Times New Roman" pitchFamily="18" charset="0"/>
                <a:cs typeface="Times New Roman" pitchFamily="18" charset="0"/>
              </a:rPr>
              <a:t> закипела </a:t>
            </a:r>
            <a:r>
              <a:rPr lang="ru-RU" sz="4000" b="1" dirty="0" err="1" smtClean="0">
                <a:latin typeface="Times New Roman" pitchFamily="18" charset="0"/>
                <a:cs typeface="Times New Roman" pitchFamily="18" charset="0"/>
              </a:rPr>
              <a:t>работа:старшеклассники</a:t>
            </a:r>
            <a:r>
              <a:rPr lang="ru-RU" sz="4000" b="1" dirty="0" smtClean="0">
                <a:latin typeface="Times New Roman" pitchFamily="18" charset="0"/>
                <a:cs typeface="Times New Roman" pitchFamily="18" charset="0"/>
              </a:rPr>
              <a:t> вырыли </a:t>
            </a:r>
            <a:r>
              <a:rPr lang="ru-RU" sz="4000" b="1" dirty="0" err="1" smtClean="0">
                <a:latin typeface="Times New Roman" pitchFamily="18" charset="0"/>
                <a:cs typeface="Times New Roman" pitchFamily="18" charset="0"/>
              </a:rPr>
              <a:t>котлован,деповчане</a:t>
            </a:r>
            <a:r>
              <a:rPr lang="ru-RU" sz="4000" b="1" dirty="0" smtClean="0">
                <a:latin typeface="Times New Roman" pitchFamily="18" charset="0"/>
                <a:cs typeface="Times New Roman" pitchFamily="18" charset="0"/>
              </a:rPr>
              <a:t> сварили </a:t>
            </a:r>
            <a:r>
              <a:rPr lang="ru-RU" sz="4000" b="1" dirty="0" err="1" smtClean="0">
                <a:latin typeface="Times New Roman" pitchFamily="18" charset="0"/>
                <a:cs typeface="Times New Roman" pitchFamily="18" charset="0"/>
              </a:rPr>
              <a:t>каркас,специалисты</a:t>
            </a:r>
            <a:r>
              <a:rPr lang="ru-RU" sz="4000" b="1" dirty="0" smtClean="0">
                <a:latin typeface="Times New Roman" pitchFamily="18" charset="0"/>
                <a:cs typeface="Times New Roman" pitchFamily="18" charset="0"/>
              </a:rPr>
              <a:t> облицевали его </a:t>
            </a:r>
            <a:r>
              <a:rPr lang="ru-RU" sz="4000" b="1" dirty="0" err="1" smtClean="0">
                <a:latin typeface="Times New Roman" pitchFamily="18" charset="0"/>
                <a:cs typeface="Times New Roman" pitchFamily="18" charset="0"/>
              </a:rPr>
              <a:t>кирпичом,художественную</a:t>
            </a:r>
            <a:r>
              <a:rPr lang="ru-RU" sz="4000" b="1" dirty="0" smtClean="0">
                <a:latin typeface="Times New Roman" pitchFamily="18" charset="0"/>
                <a:cs typeface="Times New Roman" pitchFamily="18" charset="0"/>
              </a:rPr>
              <a:t> отделку выполнили братья </a:t>
            </a:r>
            <a:r>
              <a:rPr lang="ru-RU" sz="4000" b="1" dirty="0" err="1" smtClean="0">
                <a:latin typeface="Times New Roman" pitchFamily="18" charset="0"/>
                <a:cs typeface="Times New Roman" pitchFamily="18" charset="0"/>
              </a:rPr>
              <a:t>Власовы,планировку</a:t>
            </a:r>
            <a:r>
              <a:rPr lang="ru-RU" sz="4000" b="1" dirty="0" smtClean="0">
                <a:latin typeface="Times New Roman" pitchFamily="18" charset="0"/>
                <a:cs typeface="Times New Roman" pitchFamily="18" charset="0"/>
              </a:rPr>
              <a:t> участка произвела Вера Ивановна </a:t>
            </a:r>
            <a:r>
              <a:rPr lang="ru-RU" sz="4000" b="1" dirty="0" err="1" smtClean="0">
                <a:latin typeface="Times New Roman" pitchFamily="18" charset="0"/>
                <a:cs typeface="Times New Roman" pitchFamily="18" charset="0"/>
              </a:rPr>
              <a:t>Наседкина.Выполнены</a:t>
            </a:r>
            <a:r>
              <a:rPr lang="ru-RU" sz="4000" b="1" dirty="0" smtClean="0">
                <a:latin typeface="Times New Roman" pitchFamily="18" charset="0"/>
                <a:cs typeface="Times New Roman" pitchFamily="18" charset="0"/>
              </a:rPr>
              <a:t> большие земляные </a:t>
            </a:r>
            <a:r>
              <a:rPr lang="ru-RU" sz="4000" b="1" dirty="0" err="1" smtClean="0">
                <a:latin typeface="Times New Roman" pitchFamily="18" charset="0"/>
                <a:cs typeface="Times New Roman" pitchFamily="18" charset="0"/>
              </a:rPr>
              <a:t>работы:окружены</a:t>
            </a:r>
            <a:r>
              <a:rPr lang="ru-RU" sz="4000" b="1" dirty="0" smtClean="0">
                <a:latin typeface="Times New Roman" pitchFamily="18" charset="0"/>
                <a:cs typeface="Times New Roman" pitchFamily="18" charset="0"/>
              </a:rPr>
              <a:t> канавами кольцевые и центральные </a:t>
            </a:r>
            <a:r>
              <a:rPr lang="ru-RU" sz="4000" b="1" dirty="0" err="1" smtClean="0">
                <a:latin typeface="Times New Roman" pitchFamily="18" charset="0"/>
                <a:cs typeface="Times New Roman" pitchFamily="18" charset="0"/>
              </a:rPr>
              <a:t>дорожки,убраны</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камни,разровнена</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площадка.Уже</a:t>
            </a:r>
            <a:r>
              <a:rPr lang="ru-RU" sz="4000" b="1" dirty="0" smtClean="0">
                <a:latin typeface="Times New Roman" pitchFamily="18" charset="0"/>
                <a:cs typeface="Times New Roman" pitchFamily="18" charset="0"/>
              </a:rPr>
              <a:t> 7 ноября 1967 года в день 50-летия Октябрьской Революции памятник воинам-освободителям был торжественно открыт.К назначенному времени пришло почти все население </a:t>
            </a:r>
            <a:r>
              <a:rPr lang="ru-RU" sz="4000" b="1" dirty="0" err="1" smtClean="0">
                <a:latin typeface="Times New Roman" pitchFamily="18" charset="0"/>
                <a:cs typeface="Times New Roman" pitchFamily="18" charset="0"/>
              </a:rPr>
              <a:t>поселка.У</a:t>
            </a:r>
            <a:r>
              <a:rPr lang="ru-RU" sz="4000" b="1" dirty="0" smtClean="0">
                <a:latin typeface="Times New Roman" pitchFamily="18" charset="0"/>
                <a:cs typeface="Times New Roman" pitchFamily="18" charset="0"/>
              </a:rPr>
              <a:t> многих в руках были </a:t>
            </a:r>
            <a:r>
              <a:rPr lang="ru-RU" sz="4000" b="1" dirty="0" err="1" smtClean="0">
                <a:latin typeface="Times New Roman" pitchFamily="18" charset="0"/>
                <a:cs typeface="Times New Roman" pitchFamily="18" charset="0"/>
              </a:rPr>
              <a:t>венки,живые</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цветы.На</a:t>
            </a:r>
            <a:r>
              <a:rPr lang="ru-RU" sz="4000" b="1" dirty="0" smtClean="0">
                <a:latin typeface="Times New Roman" pitchFamily="18" charset="0"/>
                <a:cs typeface="Times New Roman" pitchFamily="18" charset="0"/>
              </a:rPr>
              <a:t> митинге выступали представители местной </a:t>
            </a:r>
            <a:r>
              <a:rPr lang="ru-RU" sz="4000" b="1" dirty="0" err="1" smtClean="0">
                <a:latin typeface="Times New Roman" pitchFamily="18" charset="0"/>
                <a:cs typeface="Times New Roman" pitchFamily="18" charset="0"/>
              </a:rPr>
              <a:t>власти.Памятник</a:t>
            </a:r>
            <a:r>
              <a:rPr lang="ru-RU" sz="4000" b="1" dirty="0" smtClean="0">
                <a:latin typeface="Times New Roman" pitchFamily="18" charset="0"/>
                <a:cs typeface="Times New Roman" pitchFamily="18" charset="0"/>
              </a:rPr>
              <a:t> утопал в живых </a:t>
            </a:r>
            <a:r>
              <a:rPr lang="ru-RU" sz="4000" b="1" dirty="0" err="1" smtClean="0">
                <a:latin typeface="Times New Roman" pitchFamily="18" charset="0"/>
                <a:cs typeface="Times New Roman" pitchFamily="18" charset="0"/>
              </a:rPr>
              <a:t>цветах,венках.У</a:t>
            </a:r>
            <a:r>
              <a:rPr lang="ru-RU" sz="4000" b="1" dirty="0" smtClean="0">
                <a:latin typeface="Times New Roman" pitchFamily="18" charset="0"/>
                <a:cs typeface="Times New Roman" pitchFamily="18" charset="0"/>
              </a:rPr>
              <a:t> подножия его плакали </a:t>
            </a:r>
            <a:r>
              <a:rPr lang="ru-RU" sz="4000" b="1" dirty="0" err="1" smtClean="0">
                <a:latin typeface="Times New Roman" pitchFamily="18" charset="0"/>
                <a:cs typeface="Times New Roman" pitchFamily="18" charset="0"/>
              </a:rPr>
              <a:t>матери,вдовы,сестры,родственники</a:t>
            </a:r>
            <a:r>
              <a:rPr lang="ru-RU" sz="4000" b="1" dirty="0" smtClean="0">
                <a:latin typeface="Times New Roman" pitchFamily="18" charset="0"/>
                <a:cs typeface="Times New Roman" pitchFamily="18" charset="0"/>
              </a:rPr>
              <a:t> погибших и пропавших без вести на </a:t>
            </a:r>
            <a:r>
              <a:rPr lang="ru-RU" sz="4000" b="1" dirty="0" err="1" smtClean="0">
                <a:latin typeface="Times New Roman" pitchFamily="18" charset="0"/>
                <a:cs typeface="Times New Roman" pitchFamily="18" charset="0"/>
              </a:rPr>
              <a:t>войне.Последующие</a:t>
            </a:r>
            <a:r>
              <a:rPr lang="ru-RU" sz="4000" b="1" dirty="0" smtClean="0">
                <a:latin typeface="Times New Roman" pitchFamily="18" charset="0"/>
                <a:cs typeface="Times New Roman" pitchFamily="18" charset="0"/>
              </a:rPr>
              <a:t> годы продолжается работа по благоустройству парка </a:t>
            </a:r>
            <a:r>
              <a:rPr lang="ru-RU" sz="4000" b="1" dirty="0" err="1" smtClean="0">
                <a:latin typeface="Times New Roman" pitchFamily="18" charset="0"/>
                <a:cs typeface="Times New Roman" pitchFamily="18" charset="0"/>
              </a:rPr>
              <a:t>Победы:обновляется</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ограда,облицовка</a:t>
            </a:r>
            <a:r>
              <a:rPr lang="ru-RU" sz="4000" b="1" dirty="0" smtClean="0">
                <a:latin typeface="Times New Roman" pitchFamily="18" charset="0"/>
                <a:cs typeface="Times New Roman" pitchFamily="18" charset="0"/>
              </a:rPr>
              <a:t> </a:t>
            </a:r>
            <a:r>
              <a:rPr lang="ru-RU" sz="4000" b="1" dirty="0" err="1" smtClean="0">
                <a:latin typeface="Times New Roman" pitchFamily="18" charset="0"/>
                <a:cs typeface="Times New Roman" pitchFamily="18" charset="0"/>
              </a:rPr>
              <a:t>памятника.К</a:t>
            </a:r>
            <a:r>
              <a:rPr lang="ru-RU" sz="4000" b="1" dirty="0" smtClean="0">
                <a:latin typeface="Times New Roman" pitchFamily="18" charset="0"/>
                <a:cs typeface="Times New Roman" pitchFamily="18" charset="0"/>
              </a:rPr>
              <a:t> 40-летию Победы высечены имена погибших на памятных плитах. Здесь много знакомых фамилий. Это отцы, братья, деды наших соотечественников-односельчан.[4]</a:t>
            </a:r>
          </a:p>
          <a:p>
            <a:endParaRPr lang="ru-RU" sz="4000" b="1" dirty="0" smtClean="0">
              <a:latin typeface="Times New Roman" pitchFamily="18" charset="0"/>
              <a:cs typeface="Times New Roman" pitchFamily="18" charset="0"/>
            </a:endParaRPr>
          </a:p>
          <a:p>
            <a:endParaRPr lang="ru-RU" sz="29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7467600" cy="560406"/>
          </a:xfrm>
        </p:spPr>
        <p:txBody>
          <a:bodyPr>
            <a:normAutofit/>
          </a:bodyPr>
          <a:lstStyle/>
          <a:p>
            <a:pPr algn="ctr"/>
            <a:r>
              <a:rPr lang="ru-RU" sz="2000" b="1" dirty="0" smtClean="0">
                <a:solidFill>
                  <a:schemeClr val="tx1"/>
                </a:solidFill>
                <a:latin typeface="Times New Roman" pitchFamily="18" charset="0"/>
                <a:cs typeface="Times New Roman" pitchFamily="18" charset="0"/>
              </a:rPr>
              <a:t>Поселковая</a:t>
            </a:r>
            <a:r>
              <a:rPr lang="ru-RU" sz="2000" b="1" dirty="0" smtClean="0">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библиотека:</a:t>
            </a:r>
            <a:endParaRPr lang="ru-RU" sz="2000" b="1" dirty="0">
              <a:solidFill>
                <a:schemeClr val="tx1"/>
              </a:solidFill>
              <a:latin typeface="Times New Roman" pitchFamily="18" charset="0"/>
              <a:cs typeface="Times New Roman" pitchFamily="18" charset="0"/>
            </a:endParaRPr>
          </a:p>
        </p:txBody>
      </p:sp>
      <p:sp>
        <p:nvSpPr>
          <p:cNvPr id="8" name="Содержимое 7"/>
          <p:cNvSpPr>
            <a:spLocks noGrp="1"/>
          </p:cNvSpPr>
          <p:nvPr>
            <p:ph sz="quarter" idx="1"/>
          </p:nvPr>
        </p:nvSpPr>
        <p:spPr>
          <a:xfrm>
            <a:off x="0" y="642918"/>
            <a:ext cx="8929718" cy="6215082"/>
          </a:xfrm>
        </p:spPr>
        <p:txBody>
          <a:bodyPr>
            <a:normAutofit/>
          </a:bodyPr>
          <a:lstStyle/>
          <a:p>
            <a:r>
              <a:rPr lang="ru-RU" sz="1200" b="1" dirty="0" smtClean="0">
                <a:latin typeface="Times New Roman" pitchFamily="18" charset="0"/>
                <a:cs typeface="Times New Roman" pitchFamily="18" charset="0"/>
              </a:rPr>
              <a:t>Библиотека – это всего лишь одно слово, с одним значением, но у каждого человека всегда есть свой образ в голове. Для одного человека, это может быть самое скучное место в мире, а для другого это храм знаний и покой, место, где можно спокойно сесть и все обдумать. Но фактом является то, что, приходя в библиотеку, каждый находится в поиске различных вещей. Люди, любящие читать, приходят в библиотеку снова и снова.</a:t>
            </a:r>
          </a:p>
          <a:p>
            <a:r>
              <a:rPr lang="ru-RU" sz="1200" b="1" dirty="0" smtClean="0">
                <a:latin typeface="Times New Roman" pitchFamily="18" charset="0"/>
                <a:cs typeface="Times New Roman" pitchFamily="18" charset="0"/>
              </a:rPr>
              <a:t>1 декабря 1973 года в нашем посёлке была открыта детская библиотека. Не сразу нашлось ей постоянное место. Пробыв полгода в красном уголке леспромхоза, библиотеку перевозят в здании школы №114, а ещё через полгода в помещение спортивного здания на стадионе "Локомотив", где она размещается в двух комнатах. С первых дней здесь начинала работать заведующей Кравченко Эмма Михайловна. В газете Амурская правда вышла статья, в которой была отмечена Эмма Михайловна, как "Победитель социалистического соревнования 1975 года". Через пару лет приняли на работу ещё одного библиотекаря </a:t>
            </a:r>
            <a:r>
              <a:rPr lang="ru-RU" sz="1200" b="1" dirty="0" err="1" smtClean="0">
                <a:latin typeface="Times New Roman" pitchFamily="18" charset="0"/>
                <a:cs typeface="Times New Roman" pitchFamily="18" charset="0"/>
              </a:rPr>
              <a:t>Гришко</a:t>
            </a:r>
            <a:r>
              <a:rPr lang="ru-RU" sz="1200" b="1" dirty="0" smtClean="0">
                <a:latin typeface="Times New Roman" pitchFamily="18" charset="0"/>
                <a:cs typeface="Times New Roman" pitchFamily="18" charset="0"/>
              </a:rPr>
              <a:t> Надежду Леонидовну. Первоначальный фонд детской библиотеки на 1 января 1975 года составлял 5434 книги. Был накоплен огромный опыт работы с читателями- детьми, проводились интересные массовые мероприятия, праздники, утренники, вечера, библиотечные уроки. Библиотека никогда не пустовала, за редкими экземплярами книг устраивалась очередь,. Около 23 лет просуществовала детская библиотека. За этот немалый период времени собран богатый книжный фонд - 11160 экз. Помимо детской, летом 1976 года, по соседству была открыта в взрослая библиотека, где заведующей работала Блохина Валентина Сергеевна, а библиотекарем - Тимофеева Светлана Николаевна. В феврале 1981 года взрослая библиотека переезжает в новое здание клуба ЛПХ "Октябрь", где занимает две комнаты на втором этаже.</a:t>
            </a:r>
            <a:br>
              <a:rPr lang="ru-RU" sz="1200" b="1"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За время существования в ней работали </a:t>
            </a:r>
            <a:r>
              <a:rPr lang="ru-RU" sz="1200" b="1" dirty="0" err="1" smtClean="0">
                <a:latin typeface="Times New Roman" pitchFamily="18" charset="0"/>
                <a:cs typeface="Times New Roman" pitchFamily="18" charset="0"/>
              </a:rPr>
              <a:t>Писарогло</a:t>
            </a:r>
            <a:r>
              <a:rPr lang="ru-RU" sz="1200" b="1" dirty="0" smtClean="0">
                <a:latin typeface="Times New Roman" pitchFamily="18" charset="0"/>
                <a:cs typeface="Times New Roman" pitchFamily="18" charset="0"/>
              </a:rPr>
              <a:t> Л. И., </a:t>
            </a:r>
            <a:r>
              <a:rPr lang="ru-RU" sz="1200" b="1" dirty="0" err="1" smtClean="0">
                <a:latin typeface="Times New Roman" pitchFamily="18" charset="0"/>
                <a:cs typeface="Times New Roman" pitchFamily="18" charset="0"/>
              </a:rPr>
              <a:t>Сугакова</a:t>
            </a:r>
            <a:r>
              <a:rPr lang="ru-RU" sz="1200" b="1" dirty="0" smtClean="0">
                <a:latin typeface="Times New Roman" pitchFamily="18" charset="0"/>
                <a:cs typeface="Times New Roman" pitchFamily="18" charset="0"/>
              </a:rPr>
              <a:t> И. В. В 1981 году назначена заведующей библиотекой Светлана Николаевна Тимофеева. Первоначальной фонд взрослой библиотеки к 1 января 1977 года составлял 868 книг, а к 1 января 1996 года стало 12023 экз.В 1996 году детскую библиотеку перевезли в клуб ЛПХ "Октябрь" и объединили со взрослой. После слияния фондов библиотека стала массовой, книжный фонд составил 16000 экз. Заведующей была назначена Эмма Михайловна Кравченко. Эмма Михайловна всю свою жизнь посвятила работе в библиотеке. Любовь к книге и людям стали смыслом всей её жизни. С 1997 года в связи с её уходом на заслуженный отдых, заведующую сменила Надежда Леонидовна </a:t>
            </a:r>
            <a:r>
              <a:rPr lang="ru-RU" sz="1200" b="1" dirty="0" err="1" smtClean="0">
                <a:latin typeface="Times New Roman" pitchFamily="18" charset="0"/>
                <a:cs typeface="Times New Roman" pitchFamily="18" charset="0"/>
              </a:rPr>
              <a:t>Гришко</a:t>
            </a:r>
            <a:r>
              <a:rPr lang="ru-RU" sz="1200" b="1" dirty="0" smtClean="0">
                <a:latin typeface="Times New Roman" pitchFamily="18" charset="0"/>
                <a:cs typeface="Times New Roman" pitchFamily="18" charset="0"/>
              </a:rPr>
              <a:t>. Библиотекарем остались Тимофеева Светлана Николаевна. Клубное помещение оказалось холодным и недосягаемым многим читателям из-за территориальной отдаленности от основного посёлка, поэтому библиотека при помощи депутатов и главы поселковой администрации </a:t>
            </a:r>
            <a:r>
              <a:rPr lang="ru-RU" sz="1200" b="1" dirty="0" err="1" smtClean="0">
                <a:latin typeface="Times New Roman" pitchFamily="18" charset="0"/>
                <a:cs typeface="Times New Roman" pitchFamily="18" charset="0"/>
              </a:rPr>
              <a:t>Еремеева</a:t>
            </a:r>
            <a:r>
              <a:rPr lang="ru-RU" sz="1200" b="1" dirty="0" smtClean="0">
                <a:latin typeface="Times New Roman" pitchFamily="18" charset="0"/>
                <a:cs typeface="Times New Roman" pitchFamily="18" charset="0"/>
              </a:rPr>
              <a:t> Валерия </a:t>
            </a:r>
            <a:r>
              <a:rPr lang="ru-RU" sz="1200" b="1" dirty="0" err="1" smtClean="0">
                <a:latin typeface="Times New Roman" pitchFamily="18" charset="0"/>
                <a:cs typeface="Times New Roman" pitchFamily="18" charset="0"/>
              </a:rPr>
              <a:t>Мефодиевича</a:t>
            </a:r>
            <a:r>
              <a:rPr lang="ru-RU" sz="1200" b="1" dirty="0" smtClean="0">
                <a:latin typeface="Times New Roman" pitchFamily="18" charset="0"/>
                <a:cs typeface="Times New Roman" pitchFamily="18" charset="0"/>
              </a:rPr>
              <a:t> занимает половину старого здания школы 115-северную часть, вторую половину занимает вечерняя школа. В 2001 году, с уходом в школьную библиотеку Светланы Николаевны Тимофеевой, поступает на работу Соколова Ольга Юрьевна и продолжает работать библиотекарем и по сей день. А в январе 2007 года библиотека переехала в новое просторное помещение на улицу Ленина, 29,о котором её работники мечтали на протяжении долгих лет.</a:t>
            </a:r>
          </a:p>
          <a:p>
            <a:endParaRPr lang="ru-RU"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7467600" cy="346116"/>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Поселковый музей:</a:t>
            </a:r>
            <a:endParaRPr lang="ru-RU" sz="20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14282" y="357166"/>
            <a:ext cx="8396294" cy="6116786"/>
          </a:xfrm>
        </p:spPr>
        <p:txBody>
          <a:bodyPr>
            <a:noAutofit/>
          </a:bodyPr>
          <a:lstStyle/>
          <a:p>
            <a:r>
              <a:rPr lang="ru-RU" sz="1600" b="1" dirty="0" smtClean="0">
                <a:latin typeface="Times New Roman" pitchFamily="18" charset="0"/>
                <a:cs typeface="Times New Roman" pitchFamily="18" charset="0"/>
              </a:rPr>
              <a:t>В 1985 году в средней школе № 114 станции Ерофей Павлович учителем истории Марией Васильевной Ивановой и учениками 7-8-х классов была создана группа «Поиск», целью которой был сбор информации о </a:t>
            </a:r>
            <a:r>
              <a:rPr lang="ru-RU" sz="1600" b="1" dirty="0" err="1" smtClean="0">
                <a:latin typeface="Times New Roman" pitchFamily="18" charset="0"/>
                <a:cs typeface="Times New Roman" pitchFamily="18" charset="0"/>
              </a:rPr>
              <a:t>ерофеевцах</a:t>
            </a:r>
            <a:r>
              <a:rPr lang="ru-RU" sz="1600" b="1" dirty="0" smtClean="0">
                <a:latin typeface="Times New Roman" pitchFamily="18" charset="0"/>
                <a:cs typeface="Times New Roman" pitchFamily="18" charset="0"/>
              </a:rPr>
              <a:t> - участниках Великой Отечественной войны. Всего за год был собран огромный материал – фотографии и письма фронтовиков, их личные вещи, которые многие годы хранились родственниками, а затем были переданы музею, их боевые и трудовые награды, были отслежены пути многих из них. Шли годы, ушла из жизни Мария Васильевна, за музеем приглядывала директор Сурина Серафима Алексеевна. Фонды музея пополнялись не только материалами об участниках боевого и трудового фронта, а также материалами, относящимися к истории основания поселка, возникновению и становлению железнодорожной отрасли, поскольку именно железная дорога стала градообразующей для Ерофея Павловича. Жители посёлка с радостью отдавали в музей предметы старины - кухонную утварь, предметы домашнего обихода. В 1995 году директор школы Серафима Алексеевна уволилась в связи с выходом на пенсию. А в начале 2000-х годовое руководство школы приняло решение музей закрыть – школе нужны помещения. Все фонды были собраны в коробки и готовились к вывозу на свалку…Но, Серафима Алексеевна не могла этого допустить и обратилась в администрацию поселка за помощью. Фонды были спасены и нашли свой приют в старом холодном деревянном помещении – бывшем доме пионеров, рядом с Поселковой библиотекой. Финансирование музея было символическим. В январе 2007 года Музей вместе с библиотекой переехали в просторное светлое теплое помещение, занимающее часть 1 этажа пятиэтажного жилого дома, а в 2011 году было создано Муниципальное бюджетное учреждение культуры </a:t>
            </a:r>
            <a:r>
              <a:rPr lang="ru-RU" sz="1600" b="1" dirty="0" err="1" smtClean="0">
                <a:latin typeface="Times New Roman" pitchFamily="18" charset="0"/>
                <a:cs typeface="Times New Roman" pitchFamily="18" charset="0"/>
              </a:rPr>
              <a:t>пгт</a:t>
            </a:r>
            <a:r>
              <a:rPr lang="ru-RU" sz="1600" b="1" dirty="0" smtClean="0">
                <a:latin typeface="Times New Roman" pitchFamily="18" charset="0"/>
                <a:cs typeface="Times New Roman" pitchFamily="18" charset="0"/>
              </a:rPr>
              <a:t> Ерофей Павлович, в которое так и вошли Поселковая библиотека и Музей боевой и трудовой славы. А с 2013 года в состав МБУК </a:t>
            </a:r>
            <a:r>
              <a:rPr lang="ru-RU" sz="1600" b="1" dirty="0" err="1" smtClean="0">
                <a:latin typeface="Times New Roman" pitchFamily="18" charset="0"/>
                <a:cs typeface="Times New Roman" pitchFamily="18" charset="0"/>
              </a:rPr>
              <a:t>пгт</a:t>
            </a:r>
            <a:r>
              <a:rPr lang="ru-RU" sz="1600" b="1" dirty="0" smtClean="0">
                <a:latin typeface="Times New Roman" pitchFamily="18" charset="0"/>
                <a:cs typeface="Times New Roman" pitchFamily="18" charset="0"/>
              </a:rPr>
              <a:t> </a:t>
            </a:r>
            <a:r>
              <a:rPr lang="ru-RU" sz="1600" b="1" dirty="0" err="1" smtClean="0">
                <a:latin typeface="Times New Roman" pitchFamily="18" charset="0"/>
                <a:cs typeface="Times New Roman" pitchFamily="18" charset="0"/>
              </a:rPr>
              <a:t>Ер.Павлович</a:t>
            </a:r>
            <a:r>
              <a:rPr lang="ru-RU" sz="1600" b="1" dirty="0" smtClean="0">
                <a:latin typeface="Times New Roman" pitchFamily="18" charset="0"/>
                <a:cs typeface="Times New Roman" pitchFamily="18" charset="0"/>
              </a:rPr>
              <a:t> вошел поселковый клуб.</a:t>
            </a:r>
          </a:p>
          <a:p>
            <a:endParaRPr lang="ru-RU" sz="1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357188" y="214313"/>
            <a:ext cx="8286750" cy="6259512"/>
          </a:xfrm>
        </p:spPr>
        <p:txBody>
          <a:bodyPr/>
          <a:lstStyle/>
          <a:p>
            <a:pPr algn="ctr">
              <a:buNone/>
            </a:pPr>
            <a:r>
              <a:rPr lang="ru-RU" sz="2000" b="1" u="sng" dirty="0" smtClean="0">
                <a:latin typeface="Times New Roman" pitchFamily="18" charset="0"/>
                <a:cs typeface="Times New Roman" pitchFamily="18" charset="0"/>
              </a:rPr>
              <a:t>Инфраструктура поселка</a:t>
            </a:r>
            <a:r>
              <a:rPr lang="ru-RU" sz="2000" b="1" dirty="0" smtClean="0">
                <a:latin typeface="Times New Roman" pitchFamily="18" charset="0"/>
                <a:cs typeface="Times New Roman" pitchFamily="18" charset="0"/>
              </a:rPr>
              <a:t>:</a:t>
            </a:r>
          </a:p>
          <a:p>
            <a:pPr algn="ct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Поезд №1 Москва-Владивосток прибывает на станцию Ерофей Павлович. Выходя на перрон мы видим здание вокзала. Вдали по правую и левую сторону виднеются гостиничные комплексы. Поэтому для того, чтобы увидеть достопримечательности нашего поселка, я рекомендую остановиться на ночлег по Адресу ул.Ленина 23 «Удача» или ул.Вокзальная 29.</a:t>
            </a:r>
          </a:p>
          <a:p>
            <a:pP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Рядом с гостиницей «Удача»  расположен  супермаркет «Версаль». В нем можно купить не только продукты, но и разные хозяйственные мелочи, парфюмерию, косметику, посуду, игрушки, вещи, симпатичные сувениры  и многое другое. </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285750" y="0"/>
            <a:ext cx="8572500" cy="6858000"/>
          </a:xfrm>
        </p:spPr>
        <p:txBody>
          <a:bodyPr>
            <a:normAutofit fontScale="92500" lnSpcReduction="10000"/>
          </a:bodyPr>
          <a:lstStyle/>
          <a:p>
            <a:pPr algn="ctr">
              <a:buNone/>
            </a:pPr>
            <a:r>
              <a:rPr lang="ru-RU" sz="2200" b="1" dirty="0" smtClean="0">
                <a:latin typeface="Times New Roman" pitchFamily="18" charset="0"/>
                <a:cs typeface="Times New Roman" pitchFamily="18" charset="0"/>
              </a:rPr>
              <a:t>Практическая часть:</a:t>
            </a:r>
          </a:p>
          <a:p>
            <a:pPr>
              <a:buNone/>
            </a:pPr>
            <a:r>
              <a:rPr lang="ru-RU" sz="2200" b="1" dirty="0" smtClean="0">
                <a:latin typeface="Times New Roman" pitchFamily="18" charset="0"/>
                <a:cs typeface="Times New Roman" pitchFamily="18" charset="0"/>
              </a:rPr>
              <a:t>Материалы и методика</a:t>
            </a:r>
          </a:p>
          <a:p>
            <a:r>
              <a:rPr lang="ru-RU" sz="2200" b="1" dirty="0" smtClean="0">
                <a:latin typeface="Times New Roman" pitchFamily="18" charset="0"/>
                <a:cs typeface="Times New Roman" pitchFamily="18" charset="0"/>
              </a:rPr>
              <a:t>Нами было проведено анкетирование в МБОУ СОШ </a:t>
            </a:r>
            <a:r>
              <a:rPr lang="ru-RU" sz="2200" b="1" dirty="0" err="1" smtClean="0">
                <a:latin typeface="Times New Roman" pitchFamily="18" charset="0"/>
                <a:cs typeface="Times New Roman" pitchFamily="18" charset="0"/>
              </a:rPr>
              <a:t>п.г.т.Ерофей</a:t>
            </a:r>
            <a:r>
              <a:rPr lang="ru-RU" sz="2200" b="1" dirty="0" smtClean="0">
                <a:latin typeface="Times New Roman" pitchFamily="18" charset="0"/>
                <a:cs typeface="Times New Roman" pitchFamily="18" charset="0"/>
              </a:rPr>
              <a:t> Павлович среди учащихся 10-11 классов в возрасте от 16-18 лет. Анкета включала в себя следующее содержание: </a:t>
            </a:r>
          </a:p>
          <a:p>
            <a:r>
              <a:rPr lang="ru-RU" sz="2200" b="1" dirty="0" smtClean="0">
                <a:latin typeface="Times New Roman" pitchFamily="18" charset="0"/>
                <a:cs typeface="Times New Roman" pitchFamily="18" charset="0"/>
              </a:rPr>
              <a:t>Ваш возраст - ______</a:t>
            </a:r>
          </a:p>
          <a:p>
            <a:r>
              <a:rPr lang="ru-RU" sz="2200" b="1" dirty="0" smtClean="0">
                <a:latin typeface="Times New Roman" pitchFamily="18" charset="0"/>
                <a:cs typeface="Times New Roman" pitchFamily="18" charset="0"/>
              </a:rPr>
              <a:t>1)Знаете ли вы историю своего поселка?</a:t>
            </a:r>
          </a:p>
          <a:p>
            <a:r>
              <a:rPr lang="ru-RU" sz="2200" b="1" dirty="0" smtClean="0">
                <a:latin typeface="Times New Roman" pitchFamily="18" charset="0"/>
                <a:cs typeface="Times New Roman" pitchFamily="18" charset="0"/>
              </a:rPr>
              <a:t>1)да   2) нет  </a:t>
            </a:r>
          </a:p>
          <a:p>
            <a:r>
              <a:rPr lang="ru-RU" sz="2200" b="1" dirty="0" smtClean="0">
                <a:latin typeface="Times New Roman" pitchFamily="18" charset="0"/>
                <a:cs typeface="Times New Roman" pitchFamily="18" charset="0"/>
              </a:rPr>
              <a:t>2)Любите ли вы природу своего поселка?</a:t>
            </a:r>
          </a:p>
          <a:p>
            <a:r>
              <a:rPr lang="ru-RU" sz="2200" b="1" dirty="0" smtClean="0">
                <a:latin typeface="Times New Roman" pitchFamily="18" charset="0"/>
                <a:cs typeface="Times New Roman" pitchFamily="18" charset="0"/>
              </a:rPr>
              <a:t>1)да   2) нет  </a:t>
            </a:r>
          </a:p>
          <a:p>
            <a:r>
              <a:rPr lang="ru-RU" sz="2200" b="1" dirty="0" smtClean="0">
                <a:latin typeface="Times New Roman" pitchFamily="18" charset="0"/>
                <a:cs typeface="Times New Roman" pitchFamily="18" charset="0"/>
              </a:rPr>
              <a:t>3) Есть ли у вас любимое место в поселке(культурный объект)?</a:t>
            </a:r>
          </a:p>
          <a:p>
            <a:r>
              <a:rPr lang="ru-RU" sz="2200" b="1" dirty="0" smtClean="0">
                <a:latin typeface="Times New Roman" pitchFamily="18" charset="0"/>
                <a:cs typeface="Times New Roman" pitchFamily="18" charset="0"/>
              </a:rPr>
              <a:t>Назовите </a:t>
            </a:r>
            <a:r>
              <a:rPr lang="ru-RU" sz="2200" b="1" dirty="0" err="1" smtClean="0">
                <a:latin typeface="Times New Roman" pitchFamily="18" charset="0"/>
                <a:cs typeface="Times New Roman" pitchFamily="18" charset="0"/>
              </a:rPr>
              <a:t>его___________________________________________</a:t>
            </a:r>
            <a:endParaRPr lang="ru-RU" sz="2200" b="1"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4) Есть ли у вас любимое место на природе из окрестностей поселка?</a:t>
            </a:r>
          </a:p>
          <a:p>
            <a:r>
              <a:rPr lang="ru-RU" sz="2200" b="1" dirty="0" smtClean="0">
                <a:latin typeface="Times New Roman" pitchFamily="18" charset="0"/>
                <a:cs typeface="Times New Roman" pitchFamily="18" charset="0"/>
              </a:rPr>
              <a:t>Назовите </a:t>
            </a:r>
            <a:r>
              <a:rPr lang="ru-RU" sz="2200" b="1" dirty="0" err="1" smtClean="0">
                <a:latin typeface="Times New Roman" pitchFamily="18" charset="0"/>
                <a:cs typeface="Times New Roman" pitchFamily="18" charset="0"/>
              </a:rPr>
              <a:t>его____________________________________________</a:t>
            </a:r>
            <a:endParaRPr lang="ru-RU" sz="2200" b="1"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5) Являетесь ли вы коренным жителем поселка( 3 и более поколения Вашей семьи проживали в поселке)?</a:t>
            </a:r>
          </a:p>
          <a:p>
            <a:r>
              <a:rPr lang="ru-RU" sz="2200" b="1" dirty="0" smtClean="0">
                <a:latin typeface="Times New Roman" pitchFamily="18" charset="0"/>
                <a:cs typeface="Times New Roman" pitchFamily="18" charset="0"/>
              </a:rPr>
              <a:t>6) Какие места вы предложили бы посетить приезжающим в поселок для ознакомления с историей и природой малой Родины (назовите 3 места)</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
          </p:nvPr>
        </p:nvSpPr>
        <p:spPr>
          <a:xfrm>
            <a:off x="214282" y="0"/>
            <a:ext cx="8929718" cy="6858000"/>
          </a:xfrm>
        </p:spPr>
        <p:txBody>
          <a:bodyPr>
            <a:normAutofit fontScale="62500" lnSpcReduction="20000"/>
          </a:bodyPr>
          <a:lstStyle/>
          <a:p>
            <a:pPr algn="ctr">
              <a:buNone/>
            </a:pPr>
            <a:r>
              <a:rPr lang="ru-RU" b="1" dirty="0" smtClean="0"/>
              <a:t>Результаты исследования:</a:t>
            </a:r>
            <a:endParaRPr lang="ru-RU" dirty="0" smtClean="0"/>
          </a:p>
          <a:p>
            <a:r>
              <a:rPr lang="ru-RU" b="1" dirty="0" smtClean="0">
                <a:latin typeface="Times New Roman" pitchFamily="18" charset="0"/>
                <a:cs typeface="Times New Roman" pitchFamily="18" charset="0"/>
              </a:rPr>
              <a:t>С целью выяснения знания истории поселка и его достопримечательностей мною были опрошены ученики 10-11 классов, 36 человек. Я выяснила что историю поселка знают 100% опрошенных.Так же 100% опрошенных любят природу поселка. Любимым местом поселка названы: пришкольный стадион -15 человек, музей- 2 человека,виадук-2 человека, парк Победы -1человек, школа – 16 человек.</a:t>
            </a:r>
          </a:p>
          <a:p>
            <a:r>
              <a:rPr lang="ru-RU" b="1" dirty="0" smtClean="0">
                <a:latin typeface="Times New Roman" pitchFamily="18" charset="0"/>
                <a:cs typeface="Times New Roman" pitchFamily="18" charset="0"/>
              </a:rPr>
              <a:t>Любимым местом на природе названы: река </a:t>
            </a:r>
            <a:r>
              <a:rPr lang="ru-RU" b="1" dirty="0" err="1" smtClean="0">
                <a:latin typeface="Times New Roman" pitchFamily="18" charset="0"/>
                <a:cs typeface="Times New Roman" pitchFamily="18" charset="0"/>
              </a:rPr>
              <a:t>Урка</a:t>
            </a:r>
            <a:r>
              <a:rPr lang="ru-RU" b="1" dirty="0" smtClean="0">
                <a:latin typeface="Times New Roman" pitchFamily="18" charset="0"/>
                <a:cs typeface="Times New Roman" pitchFamily="18" charset="0"/>
              </a:rPr>
              <a:t>, но разные ландшафты, кто то любит «Скалку»-20чел, «около Взрывчатки»- 9человек, «Пляж»- 3человека, «сопка Любви»-4человека.</a:t>
            </a:r>
          </a:p>
          <a:p>
            <a:r>
              <a:rPr lang="ru-RU" b="1" dirty="0" smtClean="0">
                <a:latin typeface="Times New Roman" pitchFamily="18" charset="0"/>
                <a:cs typeface="Times New Roman" pitchFamily="18" charset="0"/>
              </a:rPr>
              <a:t>Так же я выяснила, что 32человека являются коренными жителями поселка.(см.Приложение1)</a:t>
            </a:r>
          </a:p>
          <a:p>
            <a:r>
              <a:rPr lang="ru-RU" b="1" dirty="0" smtClean="0">
                <a:latin typeface="Times New Roman" pitchFamily="18" charset="0"/>
                <a:cs typeface="Times New Roman" pitchFamily="18" charset="0"/>
              </a:rPr>
              <a:t>Основываясь на ответах на 6й вопрос: «Какие места Вы рекомендовали бы посетить в поселке для ознакомления с природой и достопримечательностями», мною были составлены два маршрута.(см.Приложение2)</a:t>
            </a:r>
          </a:p>
          <a:p>
            <a:r>
              <a:rPr lang="ru-RU" b="1" dirty="0" smtClean="0">
                <a:latin typeface="Times New Roman" pitchFamily="18" charset="0"/>
                <a:cs typeface="Times New Roman" pitchFamily="18" charset="0"/>
              </a:rPr>
              <a:t>Летний вариант: см.Приложение3)</a:t>
            </a:r>
          </a:p>
          <a:p>
            <a:r>
              <a:rPr lang="ru-RU" b="1" dirty="0" smtClean="0">
                <a:latin typeface="Times New Roman" pitchFamily="18" charset="0"/>
                <a:cs typeface="Times New Roman" pitchFamily="18" charset="0"/>
              </a:rPr>
              <a:t>Точка №1. Вокзал и привокзальная площадь. Знакомство с историей и географическим положением поселка.</a:t>
            </a:r>
          </a:p>
          <a:p>
            <a:r>
              <a:rPr lang="ru-RU" b="1" dirty="0" smtClean="0">
                <a:latin typeface="Times New Roman" pitchFamily="18" charset="0"/>
                <a:cs typeface="Times New Roman" pitchFamily="18" charset="0"/>
              </a:rPr>
              <a:t>Точка №2.Музей и библиотека. Днем летом очень жарко и лучше провести время в прохладе музея. Знакомство с выставочным фондом.</a:t>
            </a:r>
          </a:p>
          <a:p>
            <a:r>
              <a:rPr lang="ru-RU" b="1" dirty="0" smtClean="0">
                <a:latin typeface="Times New Roman" pitchFamily="18" charset="0"/>
                <a:cs typeface="Times New Roman" pitchFamily="18" charset="0"/>
              </a:rPr>
              <a:t>Точка №3. Берег реки </a:t>
            </a:r>
            <a:r>
              <a:rPr lang="ru-RU" b="1" dirty="0" err="1" smtClean="0">
                <a:latin typeface="Times New Roman" pitchFamily="18" charset="0"/>
                <a:cs typeface="Times New Roman" pitchFamily="18" charset="0"/>
              </a:rPr>
              <a:t>Урка</a:t>
            </a:r>
            <a:r>
              <a:rPr lang="ru-RU" b="1" dirty="0" smtClean="0">
                <a:latin typeface="Times New Roman" pitchFamily="18" charset="0"/>
                <a:cs typeface="Times New Roman" pitchFamily="18" charset="0"/>
              </a:rPr>
              <a:t> район «Скалка». Купание в реке, знакомство с флорой.</a:t>
            </a:r>
          </a:p>
          <a:p>
            <a:r>
              <a:rPr lang="ru-RU" b="1" dirty="0" smtClean="0">
                <a:latin typeface="Times New Roman" pitchFamily="18" charset="0"/>
                <a:cs typeface="Times New Roman" pitchFamily="18" charset="0"/>
              </a:rPr>
              <a:t>Точка №4.Площадь и парк «Победы». Знакомство с историей. Катание на роликах или участие в культурном мероприятии.</a:t>
            </a:r>
          </a:p>
          <a:p>
            <a:r>
              <a:rPr lang="ru-RU" b="1" dirty="0" smtClean="0">
                <a:latin typeface="Times New Roman" pitchFamily="18" charset="0"/>
                <a:cs typeface="Times New Roman" pitchFamily="18" charset="0"/>
              </a:rPr>
              <a:t>Зимний вариант см.Приложение4)</a:t>
            </a:r>
          </a:p>
          <a:p>
            <a:r>
              <a:rPr lang="ru-RU" b="1" dirty="0" smtClean="0">
                <a:latin typeface="Times New Roman" pitchFamily="18" charset="0"/>
                <a:cs typeface="Times New Roman" pitchFamily="18" charset="0"/>
              </a:rPr>
              <a:t>Точка №1. Вокзал и привокзальная площадь. Знакомство с историей поселка</a:t>
            </a:r>
          </a:p>
          <a:p>
            <a:r>
              <a:rPr lang="ru-RU" b="1" dirty="0" smtClean="0">
                <a:latin typeface="Times New Roman" pitchFamily="18" charset="0"/>
                <a:cs typeface="Times New Roman" pitchFamily="18" charset="0"/>
              </a:rPr>
              <a:t>Точка № 2.Храм.</a:t>
            </a:r>
          </a:p>
          <a:p>
            <a:r>
              <a:rPr lang="ru-RU" b="1" dirty="0" smtClean="0">
                <a:latin typeface="Times New Roman" pitchFamily="18" charset="0"/>
                <a:cs typeface="Times New Roman" pitchFamily="18" charset="0"/>
              </a:rPr>
              <a:t>Точка №3. «Взрывчатка» Памятный крест. Знакомство с историей поселка</a:t>
            </a:r>
          </a:p>
          <a:p>
            <a:r>
              <a:rPr lang="ru-RU" b="1" dirty="0" smtClean="0">
                <a:latin typeface="Times New Roman" pitchFamily="18" charset="0"/>
                <a:cs typeface="Times New Roman" pitchFamily="18" charset="0"/>
              </a:rPr>
              <a:t>Точка №4. Река </a:t>
            </a:r>
            <a:r>
              <a:rPr lang="ru-RU" b="1" dirty="0" err="1" smtClean="0">
                <a:latin typeface="Times New Roman" pitchFamily="18" charset="0"/>
                <a:cs typeface="Times New Roman" pitchFamily="18" charset="0"/>
              </a:rPr>
              <a:t>Урка</a:t>
            </a:r>
            <a:r>
              <a:rPr lang="ru-RU" b="1" dirty="0" smtClean="0">
                <a:latin typeface="Times New Roman" pitchFamily="18" charset="0"/>
                <a:cs typeface="Times New Roman" pitchFamily="18" charset="0"/>
              </a:rPr>
              <a:t>. Катание на санках с горы или катание на коньках по реке.</a:t>
            </a:r>
          </a:p>
          <a:p>
            <a:r>
              <a:rPr lang="ru-RU" b="1" dirty="0" smtClean="0">
                <a:latin typeface="Times New Roman" pitchFamily="18" charset="0"/>
                <a:cs typeface="Times New Roman" pitchFamily="18" charset="0"/>
              </a:rPr>
              <a:t>Таким образом, я думаю, что в ходе экскурсионного маршрута вполне возможно ознакомиться с природным и культурным наследием поселка Ерофей Павлович.</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857232"/>
            <a:ext cx="8229600" cy="703282"/>
          </a:xfrm>
        </p:spPr>
        <p:txBody>
          <a:bodyPr>
            <a:normAutofit/>
          </a:bodyPr>
          <a:lstStyle/>
          <a:p>
            <a:pPr algn="ctr"/>
            <a:r>
              <a:rPr lang="ru-RU" sz="2000" b="1" dirty="0">
                <a:solidFill>
                  <a:schemeClr val="tx1"/>
                </a:solidFill>
                <a:latin typeface="Times New Roman" pitchFamily="18" charset="0"/>
                <a:cs typeface="Times New Roman" pitchFamily="18" charset="0"/>
              </a:rPr>
              <a:t>Актуальность исследовательской </a:t>
            </a:r>
            <a:r>
              <a:rPr lang="ru-RU" sz="2000" b="1" dirty="0" smtClean="0">
                <a:solidFill>
                  <a:schemeClr val="tx1"/>
                </a:solidFill>
                <a:latin typeface="Times New Roman" pitchFamily="18" charset="0"/>
                <a:cs typeface="Times New Roman" pitchFamily="18" charset="0"/>
              </a:rPr>
              <a:t>работы</a:t>
            </a:r>
            <a:r>
              <a:rPr lang="ru-RU" sz="2000" b="1" i="1" u="sng" dirty="0">
                <a:solidFill>
                  <a:schemeClr val="tx1"/>
                </a:solidFill>
                <a:latin typeface="Times New Roman" pitchFamily="18" charset="0"/>
                <a:cs typeface="Times New Roman" pitchFamily="18" charset="0"/>
              </a:rPr>
              <a:t>:</a:t>
            </a:r>
            <a:endParaRPr lang="ru-RU" sz="2000"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0" y="2143116"/>
            <a:ext cx="8929718" cy="3357586"/>
          </a:xfrm>
        </p:spPr>
        <p:txBody>
          <a:bodyPr/>
          <a:lstStyle/>
          <a:p>
            <a:r>
              <a:rPr lang="ru-RU" sz="2000" b="1" dirty="0">
                <a:latin typeface="Times New Roman" pitchFamily="18" charset="0"/>
                <a:cs typeface="Times New Roman" pitchFamily="18" charset="0"/>
              </a:rPr>
              <a:t>На сегодняшний день Ерофей Павлович– это молодой, развивающийся посёлок. Его достопримечательности я решила объединить в туристический маршрут. Пройдя по нему, гости </a:t>
            </a:r>
            <a:r>
              <a:rPr lang="ru-RU" sz="2000" b="1" dirty="0" smtClean="0">
                <a:latin typeface="Times New Roman" pitchFamily="18" charset="0"/>
                <a:cs typeface="Times New Roman" pitchFamily="18" charset="0"/>
              </a:rPr>
              <a:t>нашего поселка</a:t>
            </a:r>
            <a:r>
              <a:rPr lang="ru-RU" sz="2000" b="1" dirty="0">
                <a:latin typeface="Times New Roman" pitchFamily="18" charset="0"/>
                <a:cs typeface="Times New Roman" pitchFamily="18" charset="0"/>
              </a:rPr>
              <a:t>, и коренные жители узнают историю Ерофея Павловича и самые красивые его места.</a:t>
            </a:r>
          </a:p>
          <a:p>
            <a:endParaRPr lang="ru-RU" dirty="0"/>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14290"/>
            <a:ext cx="8115328" cy="5214974"/>
          </a:xfrm>
        </p:spPr>
        <p:txBody>
          <a:bodyPr/>
          <a:lstStyle/>
          <a:p>
            <a:pPr algn="ctr">
              <a:buNone/>
            </a:pPr>
            <a:r>
              <a:rPr lang="ru-RU" sz="2000" b="1" dirty="0" smtClean="0">
                <a:latin typeface="Times New Roman" pitchFamily="18" charset="0"/>
                <a:cs typeface="Times New Roman" pitchFamily="18" charset="0"/>
              </a:rPr>
              <a:t>Выводы:</a:t>
            </a:r>
          </a:p>
          <a:p>
            <a:pPr algn="ctr">
              <a:buNone/>
            </a:pPr>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1. Разработанный мной экскурсионно-туристический маршрут поможет гостям поселка более подробно изучить историю и природу моей малой Родины.</a:t>
            </a:r>
          </a:p>
          <a:p>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2.Материалы моей работы могут  быть использованы на уроках краеведения в школе.</a:t>
            </a:r>
          </a:p>
          <a:p>
            <a:pP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3.Работа носит рекламный характер для привлечения туристов и гостей в наш поселок.</a:t>
            </a:r>
          </a:p>
          <a:p>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467600" cy="500066"/>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Список использованной  литературы:</a:t>
            </a:r>
            <a:br>
              <a:rPr lang="ru-RU" sz="2000" b="1" dirty="0" smtClean="0">
                <a:solidFill>
                  <a:schemeClr val="tx1"/>
                </a:solidFill>
                <a:latin typeface="Times New Roman" pitchFamily="18" charset="0"/>
                <a:cs typeface="Times New Roman" pitchFamily="18" charset="0"/>
              </a:rPr>
            </a:br>
            <a:endParaRPr lang="ru-RU" sz="20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214282" y="642918"/>
            <a:ext cx="8215370" cy="5831034"/>
          </a:xfrm>
        </p:spPr>
        <p:txBody>
          <a:bodyPr>
            <a:normAutofit/>
          </a:bodyPr>
          <a:lstStyle/>
          <a:p>
            <a:r>
              <a:rPr lang="ru-RU" sz="2000" b="1" dirty="0" smtClean="0">
                <a:latin typeface="Times New Roman" pitchFamily="18" charset="0"/>
                <a:cs typeface="Times New Roman" pitchFamily="18" charset="0"/>
              </a:rPr>
              <a:t>1.География Амурской </a:t>
            </a:r>
            <a:r>
              <a:rPr lang="ru-RU" sz="2000" b="1" dirty="0" err="1" smtClean="0">
                <a:latin typeface="Times New Roman" pitchFamily="18" charset="0"/>
                <a:cs typeface="Times New Roman" pitchFamily="18" charset="0"/>
              </a:rPr>
              <a:t>области:учебное</a:t>
            </a:r>
            <a:r>
              <a:rPr lang="ru-RU" sz="2000" b="1" dirty="0" smtClean="0">
                <a:latin typeface="Times New Roman" pitchFamily="18" charset="0"/>
                <a:cs typeface="Times New Roman" pitchFamily="18" charset="0"/>
              </a:rPr>
              <a:t> пособие для учащихся 8-9 классов общеобразовательных учреждений/Под ред.Н.Г.Павлюк,-2-е </a:t>
            </a:r>
            <a:r>
              <a:rPr lang="ru-RU" sz="2000" b="1" dirty="0" err="1" smtClean="0">
                <a:latin typeface="Times New Roman" pitchFamily="18" charset="0"/>
                <a:cs typeface="Times New Roman" pitchFamily="18" charset="0"/>
              </a:rPr>
              <a:t>изд.-Благовещенск:Изд-во</a:t>
            </a:r>
            <a:r>
              <a:rPr lang="ru-RU" sz="2000" b="1" dirty="0" smtClean="0">
                <a:latin typeface="Times New Roman" pitchFamily="18" charset="0"/>
                <a:cs typeface="Times New Roman" pitchFamily="18" charset="0"/>
              </a:rPr>
              <a:t> ОАО «ПКИ»Зея»,2005.-С.25-45.</a:t>
            </a:r>
          </a:p>
          <a:p>
            <a:r>
              <a:rPr lang="ru-RU" sz="2000" b="1" dirty="0" smtClean="0">
                <a:latin typeface="Times New Roman" pitchFamily="18" charset="0"/>
                <a:cs typeface="Times New Roman" pitchFamily="18" charset="0"/>
              </a:rPr>
              <a:t>2. ЖД станция Ерофей Павлович.[Электронный ресурс].-Режим доступа https://ждвокзалы.рф (дата обращения 20.11.2020)</a:t>
            </a:r>
          </a:p>
          <a:p>
            <a:r>
              <a:rPr lang="ru-RU" sz="2000" b="1" dirty="0" smtClean="0">
                <a:latin typeface="Times New Roman" pitchFamily="18" charset="0"/>
                <a:cs typeface="Times New Roman" pitchFamily="18" charset="0"/>
              </a:rPr>
              <a:t>3.Азбука паломника/Официальный сайт. .[Электронный ресурс].-Режим </a:t>
            </a:r>
            <a:r>
              <a:rPr lang="ru-RU" sz="2000" b="1" dirty="0" err="1" smtClean="0">
                <a:latin typeface="Times New Roman" pitchFamily="18" charset="0"/>
                <a:cs typeface="Times New Roman" pitchFamily="18" charset="0"/>
              </a:rPr>
              <a:t>доступаhttps</a:t>
            </a:r>
            <a:r>
              <a:rPr lang="ru-RU" sz="2000" b="1" dirty="0" smtClean="0">
                <a:latin typeface="Times New Roman" pitchFamily="18" charset="0"/>
                <a:cs typeface="Times New Roman" pitchFamily="18" charset="0"/>
              </a:rPr>
              <a:t>://</a:t>
            </a:r>
            <a:r>
              <a:rPr lang="ru-RU" sz="2000" b="1" dirty="0" err="1" smtClean="0">
                <a:latin typeface="Times New Roman" pitchFamily="18" charset="0"/>
                <a:cs typeface="Times New Roman" pitchFamily="18" charset="0"/>
              </a:rPr>
              <a:t>azbyka.ru</a:t>
            </a:r>
            <a:r>
              <a:rPr lang="ru-RU" sz="2000" b="1" dirty="0" smtClean="0">
                <a:latin typeface="Times New Roman" pitchFamily="18" charset="0"/>
                <a:cs typeface="Times New Roman" pitchFamily="18" charset="0"/>
              </a:rPr>
              <a:t>/</a:t>
            </a:r>
            <a:r>
              <a:rPr lang="ru-RU" sz="2000" b="1" dirty="0" err="1" smtClean="0">
                <a:latin typeface="Times New Roman" pitchFamily="18" charset="0"/>
                <a:cs typeface="Times New Roman" pitchFamily="18" charset="0"/>
              </a:rPr>
              <a:t>palomnik</a:t>
            </a:r>
            <a:r>
              <a:rPr lang="ru-RU" sz="2000" b="1" dirty="0" smtClean="0">
                <a:latin typeface="Times New Roman" pitchFamily="18" charset="0"/>
                <a:cs typeface="Times New Roman" pitchFamily="18" charset="0"/>
              </a:rPr>
              <a:t>/</a:t>
            </a:r>
            <a:r>
              <a:rPr lang="ru-RU" sz="2000" b="1" dirty="0" err="1" smtClean="0">
                <a:latin typeface="Times New Roman" pitchFamily="18" charset="0"/>
                <a:cs typeface="Times New Roman" pitchFamily="18" charset="0"/>
              </a:rPr>
              <a:t>Храм_первоверховных_апостолов_Петра_и_Павла_</a:t>
            </a:r>
            <a:r>
              <a:rPr lang="ru-RU" sz="2000" b="1" dirty="0" smtClean="0">
                <a:latin typeface="Times New Roman" pitchFamily="18" charset="0"/>
                <a:cs typeface="Times New Roman" pitchFamily="18" charset="0"/>
              </a:rPr>
              <a:t>(</a:t>
            </a:r>
            <a:r>
              <a:rPr lang="ru-RU" sz="2000" b="1" dirty="0" err="1" smtClean="0">
                <a:latin typeface="Times New Roman" pitchFamily="18" charset="0"/>
                <a:cs typeface="Times New Roman" pitchFamily="18" charset="0"/>
              </a:rPr>
              <a:t>Ерофей_Павлович</a:t>
            </a:r>
            <a:r>
              <a:rPr lang="ru-RU" sz="2000" b="1" dirty="0" smtClean="0">
                <a:latin typeface="Times New Roman" pitchFamily="18" charset="0"/>
                <a:cs typeface="Times New Roman" pitchFamily="18" charset="0"/>
              </a:rPr>
              <a:t>) (дата обращения 10.12.2020)</a:t>
            </a:r>
          </a:p>
          <a:p>
            <a:r>
              <a:rPr lang="ru-RU" sz="2000" b="1" dirty="0" smtClean="0">
                <a:latin typeface="Times New Roman" pitchFamily="18" charset="0"/>
                <a:cs typeface="Times New Roman" pitchFamily="18" charset="0"/>
              </a:rPr>
              <a:t>4.С.А.Сурина. Ерофей Павлович. Страницы истории.,-Хабаровск,2009.</a:t>
            </a:r>
          </a:p>
          <a:p>
            <a:r>
              <a:rPr lang="ru-RU" sz="2000" b="1" dirty="0" smtClean="0">
                <a:latin typeface="Times New Roman" pitchFamily="18" charset="0"/>
                <a:cs typeface="Times New Roman" pitchFamily="18" charset="0"/>
              </a:rPr>
              <a:t>5.Н.Э.Кравченко, </a:t>
            </a:r>
            <a:r>
              <a:rPr lang="ru-RU" sz="2000" b="1" dirty="0" err="1" smtClean="0">
                <a:latin typeface="Times New Roman" pitchFamily="18" charset="0"/>
                <a:cs typeface="Times New Roman" pitchFamily="18" charset="0"/>
              </a:rPr>
              <a:t>С.А.Сурина.Мы-дети</a:t>
            </a:r>
            <a:r>
              <a:rPr lang="ru-RU" sz="2000" b="1" dirty="0" smtClean="0">
                <a:latin typeface="Times New Roman" pitchFamily="18" charset="0"/>
                <a:cs typeface="Times New Roman" pitchFamily="18" charset="0"/>
              </a:rPr>
              <a:t> страшных лет России..,-Хабаровск,2014.</a:t>
            </a:r>
          </a:p>
          <a:p>
            <a:r>
              <a:rPr lang="ru-RU" sz="2000" b="1" dirty="0" smtClean="0">
                <a:latin typeface="Times New Roman" pitchFamily="18" charset="0"/>
                <a:cs typeface="Times New Roman" pitchFamily="18" charset="0"/>
              </a:rPr>
              <a:t>6,7.Из интервью </a:t>
            </a:r>
            <a:r>
              <a:rPr lang="ru-RU" sz="2000" b="1" dirty="0" err="1" smtClean="0">
                <a:latin typeface="Times New Roman" pitchFamily="18" charset="0"/>
                <a:cs typeface="Times New Roman" pitchFamily="18" charset="0"/>
              </a:rPr>
              <a:t>Скрынченко</a:t>
            </a:r>
            <a:r>
              <a:rPr lang="ru-RU" sz="2000" b="1" dirty="0" smtClean="0">
                <a:latin typeface="Times New Roman" pitchFamily="18" charset="0"/>
                <a:cs typeface="Times New Roman" pitchFamily="18" charset="0"/>
              </a:rPr>
              <a:t> </a:t>
            </a:r>
            <a:r>
              <a:rPr lang="ru-RU" sz="2000" b="1" smtClean="0">
                <a:latin typeface="Times New Roman" pitchFamily="18" charset="0"/>
                <a:cs typeface="Times New Roman" pitchFamily="18" charset="0"/>
              </a:rPr>
              <a:t>Татьяны Владимировны.</a:t>
            </a:r>
            <a:endParaRPr lang="ru-RU" sz="2000" b="1" dirty="0" smtClean="0">
              <a:latin typeface="Times New Roman" pitchFamily="18" charset="0"/>
              <a:cs typeface="Times New Roman" pitchFamily="18" charset="0"/>
            </a:endParaRPr>
          </a:p>
          <a:p>
            <a:endParaRPr lang="ru-RU" sz="2000" b="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467600" cy="488968"/>
          </a:xfrm>
        </p:spPr>
        <p:txBody>
          <a:bodyPr>
            <a:normAutofit/>
          </a:bodyPr>
          <a:lstStyle/>
          <a:p>
            <a:pPr algn="ctr"/>
            <a:r>
              <a:rPr lang="ru-RU" sz="2000" b="1" dirty="0" smtClean="0">
                <a:solidFill>
                  <a:schemeClr val="tx1"/>
                </a:solidFill>
                <a:latin typeface="Times New Roman" pitchFamily="18" charset="0"/>
                <a:cs typeface="Times New Roman" pitchFamily="18" charset="0"/>
              </a:rPr>
              <a:t>Приложение 1.Результаты анкетирования:</a:t>
            </a:r>
            <a:endParaRPr lang="ru-RU" sz="2000" b="1" dirty="0">
              <a:solidFill>
                <a:schemeClr val="tx1"/>
              </a:solidFill>
              <a:latin typeface="Times New Roman" pitchFamily="18" charset="0"/>
              <a:cs typeface="Times New Roman" pitchFamily="18" charset="0"/>
            </a:endParaRPr>
          </a:p>
        </p:txBody>
      </p:sp>
      <p:graphicFrame>
        <p:nvGraphicFramePr>
          <p:cNvPr id="5" name="Содержимое 4"/>
          <p:cNvGraphicFramePr>
            <a:graphicFrameLocks noGrp="1"/>
          </p:cNvGraphicFramePr>
          <p:nvPr>
            <p:ph sz="quarter" idx="1"/>
          </p:nvPr>
        </p:nvGraphicFramePr>
        <p:xfrm>
          <a:off x="457200" y="1428736"/>
          <a:ext cx="4114800" cy="47434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Содержимое 5"/>
          <p:cNvGraphicFramePr>
            <a:graphicFrameLocks noGrp="1"/>
          </p:cNvGraphicFramePr>
          <p:nvPr>
            <p:ph sz="quarter" idx="2"/>
          </p:nvPr>
        </p:nvGraphicFramePr>
        <p:xfrm>
          <a:off x="4572000" y="1357298"/>
          <a:ext cx="4087839" cy="47434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488968"/>
          </a:xfrm>
        </p:spPr>
        <p:txBody>
          <a:bodyPr>
            <a:normAutofit/>
          </a:bodyPr>
          <a:lstStyle/>
          <a:p>
            <a:pPr algn="ctr"/>
            <a:r>
              <a:rPr lang="ru-RU" sz="2000" b="1" dirty="0" smtClean="0">
                <a:solidFill>
                  <a:schemeClr val="tx1"/>
                </a:solidFill>
              </a:rPr>
              <a:t>Приложение 2.Маршруты:</a:t>
            </a:r>
            <a:endParaRPr lang="ru-RU" sz="2000" b="1" dirty="0">
              <a:solidFill>
                <a:schemeClr val="tx1"/>
              </a:solidFill>
            </a:endParaRPr>
          </a:p>
        </p:txBody>
      </p:sp>
      <p:pic>
        <p:nvPicPr>
          <p:cNvPr id="5" name="Содержимое 4" descr="uD2uPHDULe0.jpg"/>
          <p:cNvPicPr>
            <a:picLocks noGrp="1"/>
          </p:cNvPicPr>
          <p:nvPr>
            <p:ph sz="quarter" idx="1"/>
          </p:nvPr>
        </p:nvPicPr>
        <p:blipFill>
          <a:blip r:embed="rId2" cstate="email"/>
          <a:stretch>
            <a:fillRect/>
          </a:stretch>
        </p:blipFill>
        <p:spPr>
          <a:xfrm>
            <a:off x="0" y="642918"/>
            <a:ext cx="5857916" cy="3357586"/>
          </a:xfrm>
          <a:prstGeom prst="rect">
            <a:avLst/>
          </a:prstGeom>
        </p:spPr>
      </p:pic>
      <p:pic>
        <p:nvPicPr>
          <p:cNvPr id="6" name="Содержимое 5" descr="nw8RNjn4h3o.jpg"/>
          <p:cNvPicPr>
            <a:picLocks noGrp="1"/>
          </p:cNvPicPr>
          <p:nvPr>
            <p:ph sz="quarter" idx="2"/>
          </p:nvPr>
        </p:nvPicPr>
        <p:blipFill>
          <a:blip r:embed="rId3" cstate="email"/>
          <a:stretch>
            <a:fillRect/>
          </a:stretch>
        </p:blipFill>
        <p:spPr>
          <a:xfrm>
            <a:off x="2841583" y="3929066"/>
            <a:ext cx="6302417" cy="292893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500042"/>
            <a:ext cx="7286676" cy="928670"/>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Приложение3.</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Фото по летнему маршруту.</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Точка №1:</a:t>
            </a:r>
            <a:br>
              <a:rPr lang="ru-RU" sz="2000" b="1" dirty="0" smtClean="0">
                <a:solidFill>
                  <a:schemeClr val="tx1"/>
                </a:solidFill>
                <a:latin typeface="Times New Roman" pitchFamily="18" charset="0"/>
                <a:cs typeface="Times New Roman" pitchFamily="18" charset="0"/>
              </a:rPr>
            </a:br>
            <a:r>
              <a:rPr lang="ru-RU" sz="1800" dirty="0" smtClean="0"/>
              <a:t> . </a:t>
            </a:r>
            <a:r>
              <a:rPr lang="ru-RU" sz="2200" b="1" dirty="0" smtClean="0">
                <a:solidFill>
                  <a:schemeClr val="tx1"/>
                </a:solidFill>
                <a:latin typeface="Times New Roman" pitchFamily="18" charset="0"/>
                <a:cs typeface="Times New Roman" pitchFamily="18" charset="0"/>
              </a:rPr>
              <a:t>Вокзал и привокзальная площадь: </a:t>
            </a:r>
            <a:br>
              <a:rPr lang="ru-RU" sz="2200" b="1" dirty="0" smtClean="0">
                <a:solidFill>
                  <a:schemeClr val="tx1"/>
                </a:solidFill>
                <a:latin typeface="Times New Roman" pitchFamily="18" charset="0"/>
                <a:cs typeface="Times New Roman" pitchFamily="18" charset="0"/>
              </a:rPr>
            </a:br>
            <a:endParaRPr lang="ru-RU" sz="2200" b="1" dirty="0">
              <a:solidFill>
                <a:schemeClr val="tx1"/>
              </a:solidFill>
              <a:latin typeface="Times New Roman" pitchFamily="18" charset="0"/>
              <a:cs typeface="Times New Roman" pitchFamily="18" charset="0"/>
            </a:endParaRPr>
          </a:p>
        </p:txBody>
      </p:sp>
      <p:pic>
        <p:nvPicPr>
          <p:cNvPr id="4" name="Содержимое 3" descr="EEzKx8qX4AcqICV.jpg"/>
          <p:cNvPicPr>
            <a:picLocks noGrp="1"/>
          </p:cNvPicPr>
          <p:nvPr>
            <p:ph sz="quarter" idx="1"/>
          </p:nvPr>
        </p:nvPicPr>
        <p:blipFill>
          <a:blip r:embed="rId3" cstate="email"/>
          <a:stretch>
            <a:fillRect/>
          </a:stretch>
        </p:blipFill>
        <p:spPr>
          <a:xfrm>
            <a:off x="285720" y="1285860"/>
            <a:ext cx="3643338" cy="3071834"/>
          </a:xfrm>
          <a:prstGeom prst="rect">
            <a:avLst/>
          </a:prstGeom>
        </p:spPr>
      </p:pic>
      <p:pic>
        <p:nvPicPr>
          <p:cNvPr id="5" name="Рисунок 4" descr="805c3d8396fdf76fd411de96d376cfa3.jpg"/>
          <p:cNvPicPr/>
          <p:nvPr/>
        </p:nvPicPr>
        <p:blipFill>
          <a:blip r:embed="rId4" cstate="email"/>
          <a:stretch>
            <a:fillRect/>
          </a:stretch>
        </p:blipFill>
        <p:spPr>
          <a:xfrm>
            <a:off x="4643438" y="1571612"/>
            <a:ext cx="4071966" cy="3143272"/>
          </a:xfrm>
          <a:prstGeom prst="rect">
            <a:avLst/>
          </a:prstGeom>
        </p:spPr>
      </p:pic>
      <p:pic>
        <p:nvPicPr>
          <p:cNvPr id="6" name="Рисунок 5" descr="112945.jpg"/>
          <p:cNvPicPr/>
          <p:nvPr/>
        </p:nvPicPr>
        <p:blipFill>
          <a:blip r:embed="rId5" cstate="email"/>
          <a:stretch>
            <a:fillRect/>
          </a:stretch>
        </p:blipFill>
        <p:spPr>
          <a:xfrm>
            <a:off x="2143108" y="4214818"/>
            <a:ext cx="4000528" cy="264318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7467600" cy="560406"/>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№2:</a:t>
            </a:r>
            <a:br>
              <a:rPr lang="ru-RU" sz="2000" b="1" dirty="0" smtClean="0">
                <a:solidFill>
                  <a:schemeClr val="tx1"/>
                </a:solidFill>
                <a:latin typeface="Times New Roman" pitchFamily="18" charset="0"/>
                <a:cs typeface="Times New Roman" pitchFamily="18" charset="0"/>
              </a:rPr>
            </a:br>
            <a:r>
              <a:rPr lang="ru-RU" sz="1800" dirty="0" smtClean="0"/>
              <a:t> </a:t>
            </a:r>
            <a:r>
              <a:rPr lang="ru-RU" sz="2200" b="1" dirty="0" smtClean="0">
                <a:solidFill>
                  <a:schemeClr val="tx1"/>
                </a:solidFill>
                <a:latin typeface="Times New Roman" pitchFamily="18" charset="0"/>
                <a:cs typeface="Times New Roman" pitchFamily="18" charset="0"/>
              </a:rPr>
              <a:t>Музей и библиотека</a:t>
            </a:r>
            <a:endParaRPr lang="ru-RU" sz="2200" b="1" dirty="0">
              <a:solidFill>
                <a:schemeClr val="tx1"/>
              </a:solidFill>
              <a:latin typeface="Times New Roman" pitchFamily="18" charset="0"/>
              <a:cs typeface="Times New Roman" pitchFamily="18" charset="0"/>
            </a:endParaRPr>
          </a:p>
        </p:txBody>
      </p:sp>
      <p:pic>
        <p:nvPicPr>
          <p:cNvPr id="4" name="Содержимое 3" descr="QNqpjKdEd5A.jpg"/>
          <p:cNvPicPr>
            <a:picLocks noGrp="1"/>
          </p:cNvPicPr>
          <p:nvPr>
            <p:ph sz="quarter" idx="1"/>
          </p:nvPr>
        </p:nvPicPr>
        <p:blipFill>
          <a:blip r:embed="rId2" cstate="email"/>
          <a:stretch>
            <a:fillRect/>
          </a:stretch>
        </p:blipFill>
        <p:spPr>
          <a:xfrm>
            <a:off x="357158" y="1071546"/>
            <a:ext cx="3714776" cy="3061166"/>
          </a:xfrm>
          <a:prstGeom prst="rect">
            <a:avLst/>
          </a:prstGeom>
        </p:spPr>
      </p:pic>
      <p:pic>
        <p:nvPicPr>
          <p:cNvPr id="5" name="Рисунок 4" descr="Y5vad0loNC4.jpg"/>
          <p:cNvPicPr/>
          <p:nvPr/>
        </p:nvPicPr>
        <p:blipFill>
          <a:blip r:embed="rId3" cstate="email"/>
          <a:stretch>
            <a:fillRect/>
          </a:stretch>
        </p:blipFill>
        <p:spPr>
          <a:xfrm>
            <a:off x="4643438" y="857232"/>
            <a:ext cx="3929090" cy="3307910"/>
          </a:xfrm>
          <a:prstGeom prst="rect">
            <a:avLst/>
          </a:prstGeom>
        </p:spPr>
      </p:pic>
      <p:pic>
        <p:nvPicPr>
          <p:cNvPr id="6" name="Рисунок 5" descr="1jXO903CIKg.jpg"/>
          <p:cNvPicPr/>
          <p:nvPr/>
        </p:nvPicPr>
        <p:blipFill>
          <a:blip r:embed="rId4" cstate="email"/>
          <a:stretch>
            <a:fillRect/>
          </a:stretch>
        </p:blipFill>
        <p:spPr>
          <a:xfrm>
            <a:off x="2643174" y="4071942"/>
            <a:ext cx="3786214" cy="257176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7467600" cy="488968"/>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№3:</a:t>
            </a:r>
            <a:br>
              <a:rPr lang="ru-RU" sz="2000" b="1" dirty="0" smtClean="0">
                <a:solidFill>
                  <a:schemeClr val="tx1"/>
                </a:solidFill>
                <a:latin typeface="Times New Roman" pitchFamily="18" charset="0"/>
                <a:cs typeface="Times New Roman" pitchFamily="18" charset="0"/>
              </a:rPr>
            </a:br>
            <a:r>
              <a:rPr lang="ru-RU" sz="1800" dirty="0" smtClean="0"/>
              <a:t> </a:t>
            </a:r>
            <a:r>
              <a:rPr lang="ru-RU" sz="2200" b="1" dirty="0" smtClean="0">
                <a:solidFill>
                  <a:schemeClr val="tx1"/>
                </a:solidFill>
                <a:latin typeface="Times New Roman" pitchFamily="18" charset="0"/>
                <a:cs typeface="Times New Roman" pitchFamily="18" charset="0"/>
              </a:rPr>
              <a:t>Берег реки </a:t>
            </a:r>
            <a:r>
              <a:rPr lang="ru-RU" sz="2200" b="1" dirty="0" err="1" smtClean="0">
                <a:solidFill>
                  <a:schemeClr val="tx1"/>
                </a:solidFill>
                <a:latin typeface="Times New Roman" pitchFamily="18" charset="0"/>
                <a:cs typeface="Times New Roman" pitchFamily="18" charset="0"/>
              </a:rPr>
              <a:t>Урка</a:t>
            </a:r>
            <a:r>
              <a:rPr lang="ru-RU" sz="2200" b="1" dirty="0" smtClean="0">
                <a:solidFill>
                  <a:schemeClr val="tx1"/>
                </a:solidFill>
                <a:latin typeface="Times New Roman" pitchFamily="18" charset="0"/>
                <a:cs typeface="Times New Roman" pitchFamily="18" charset="0"/>
              </a:rPr>
              <a:t> район «Скалка». </a:t>
            </a:r>
            <a:endParaRPr lang="ru-RU" sz="2200" b="1" dirty="0">
              <a:solidFill>
                <a:schemeClr val="tx1"/>
              </a:solidFill>
              <a:latin typeface="Times New Roman" pitchFamily="18" charset="0"/>
              <a:cs typeface="Times New Roman" pitchFamily="18" charset="0"/>
            </a:endParaRPr>
          </a:p>
        </p:txBody>
      </p:sp>
      <p:pic>
        <p:nvPicPr>
          <p:cNvPr id="4" name="Содержимое 3" descr="93050730.jpg"/>
          <p:cNvPicPr>
            <a:picLocks noGrp="1"/>
          </p:cNvPicPr>
          <p:nvPr>
            <p:ph sz="quarter" idx="1"/>
          </p:nvPr>
        </p:nvPicPr>
        <p:blipFill>
          <a:blip r:embed="rId2" cstate="email"/>
          <a:stretch>
            <a:fillRect/>
          </a:stretch>
        </p:blipFill>
        <p:spPr>
          <a:xfrm>
            <a:off x="357158" y="1214422"/>
            <a:ext cx="4487340" cy="4116395"/>
          </a:xfrm>
          <a:prstGeom prst="rect">
            <a:avLst/>
          </a:prstGeom>
        </p:spPr>
      </p:pic>
      <p:pic>
        <p:nvPicPr>
          <p:cNvPr id="5" name="Рисунок 4" descr="ggJBMhKOQMM.jpg"/>
          <p:cNvPicPr/>
          <p:nvPr/>
        </p:nvPicPr>
        <p:blipFill>
          <a:blip r:embed="rId3" cstate="email"/>
          <a:stretch>
            <a:fillRect/>
          </a:stretch>
        </p:blipFill>
        <p:spPr>
          <a:xfrm>
            <a:off x="3929058" y="3214686"/>
            <a:ext cx="4714908" cy="336463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7467600" cy="488968"/>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№4:</a:t>
            </a:r>
            <a:r>
              <a:rPr lang="ru-RU" sz="2000" dirty="0" smtClean="0"/>
              <a:t> </a:t>
            </a:r>
            <a:br>
              <a:rPr lang="ru-RU" sz="2000" dirty="0" smtClean="0"/>
            </a:br>
            <a:r>
              <a:rPr lang="ru-RU" sz="2200" b="1" dirty="0" smtClean="0">
                <a:solidFill>
                  <a:schemeClr val="tx1"/>
                </a:solidFill>
                <a:latin typeface="Times New Roman" pitchFamily="18" charset="0"/>
                <a:cs typeface="Times New Roman" pitchFamily="18" charset="0"/>
              </a:rPr>
              <a:t>Площадь и парк «Победы».</a:t>
            </a:r>
            <a:endParaRPr lang="ru-RU" sz="2200" b="1" dirty="0">
              <a:solidFill>
                <a:schemeClr val="tx1"/>
              </a:solidFill>
              <a:latin typeface="Times New Roman" pitchFamily="18" charset="0"/>
              <a:cs typeface="Times New Roman" pitchFamily="18" charset="0"/>
            </a:endParaRPr>
          </a:p>
        </p:txBody>
      </p:sp>
      <p:pic>
        <p:nvPicPr>
          <p:cNvPr id="4" name="Содержимое 3" descr="03.jpeg"/>
          <p:cNvPicPr>
            <a:picLocks noGrp="1"/>
          </p:cNvPicPr>
          <p:nvPr>
            <p:ph sz="quarter" idx="1"/>
          </p:nvPr>
        </p:nvPicPr>
        <p:blipFill>
          <a:blip r:embed="rId2" cstate="email"/>
          <a:stretch>
            <a:fillRect/>
          </a:stretch>
        </p:blipFill>
        <p:spPr>
          <a:xfrm>
            <a:off x="214282" y="642918"/>
            <a:ext cx="5000636" cy="3103566"/>
          </a:xfrm>
          <a:prstGeom prst="rect">
            <a:avLst/>
          </a:prstGeom>
        </p:spPr>
      </p:pic>
      <p:pic>
        <p:nvPicPr>
          <p:cNvPr id="5" name="Рисунок 4" descr="StB3a2lWLU8.jpg"/>
          <p:cNvPicPr/>
          <p:nvPr/>
        </p:nvPicPr>
        <p:blipFill>
          <a:blip r:embed="rId3" cstate="email"/>
          <a:stretch>
            <a:fillRect/>
          </a:stretch>
        </p:blipFill>
        <p:spPr>
          <a:xfrm>
            <a:off x="571472" y="4000504"/>
            <a:ext cx="4458250" cy="2616140"/>
          </a:xfrm>
          <a:prstGeom prst="rect">
            <a:avLst/>
          </a:prstGeom>
        </p:spPr>
      </p:pic>
      <p:pic>
        <p:nvPicPr>
          <p:cNvPr id="6" name="Рисунок 5" descr="ZoU2fy7_2Fs.jpg"/>
          <p:cNvPicPr/>
          <p:nvPr/>
        </p:nvPicPr>
        <p:blipFill>
          <a:blip r:embed="rId4" cstate="email"/>
          <a:stretch>
            <a:fillRect/>
          </a:stretch>
        </p:blipFill>
        <p:spPr>
          <a:xfrm>
            <a:off x="4929158" y="2285992"/>
            <a:ext cx="4214842" cy="285721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7467600" cy="571504"/>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Приложение 4.Фото по зимнему маршруту.</a:t>
            </a:r>
            <a:br>
              <a:rPr lang="ru-RU" sz="2000" b="1" dirty="0" smtClean="0">
                <a:solidFill>
                  <a:schemeClr val="tx1"/>
                </a:solidFill>
                <a:latin typeface="Times New Roman" pitchFamily="18" charset="0"/>
                <a:cs typeface="Times New Roman" pitchFamily="18" charset="0"/>
              </a:rPr>
            </a:br>
            <a:endParaRPr lang="ru-RU" sz="20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457200" y="928670"/>
            <a:ext cx="7467600" cy="5545282"/>
          </a:xfrm>
        </p:spPr>
        <p:txBody>
          <a:bodyPr/>
          <a:lstStyle/>
          <a:p>
            <a:pPr algn="ctr">
              <a:buNone/>
            </a:pPr>
            <a:r>
              <a:rPr lang="ru-RU" sz="2000" b="1" dirty="0" smtClean="0">
                <a:latin typeface="Times New Roman" pitchFamily="18" charset="0"/>
                <a:cs typeface="Times New Roman" pitchFamily="18" charset="0"/>
              </a:rPr>
              <a:t>Точка №1:</a:t>
            </a:r>
          </a:p>
          <a:p>
            <a:pPr algn="ctr">
              <a:buNone/>
            </a:pPr>
            <a:r>
              <a:rPr lang="ru-RU" sz="2000" b="1" dirty="0" smtClean="0">
                <a:latin typeface="Times New Roman" pitchFamily="18" charset="0"/>
                <a:cs typeface="Times New Roman" pitchFamily="18" charset="0"/>
              </a:rPr>
              <a:t>Вокзал и привокзальная площадь:</a:t>
            </a:r>
          </a:p>
          <a:p>
            <a:pPr>
              <a:buNone/>
            </a:pPr>
            <a:endParaRPr lang="ru-RU" dirty="0"/>
          </a:p>
        </p:txBody>
      </p:sp>
      <p:pic>
        <p:nvPicPr>
          <p:cNvPr id="4" name="Рисунок 3" descr="Скриншот 10-03-2021 194454.png"/>
          <p:cNvPicPr/>
          <p:nvPr/>
        </p:nvPicPr>
        <p:blipFill>
          <a:blip r:embed="rId2" cstate="print"/>
          <a:stretch>
            <a:fillRect/>
          </a:stretch>
        </p:blipFill>
        <p:spPr>
          <a:xfrm>
            <a:off x="1000100" y="1785926"/>
            <a:ext cx="6500858" cy="479513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7467600" cy="488968"/>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№2:</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Храм:</a:t>
            </a:r>
            <a:endParaRPr lang="ru-RU" sz="2000" b="1" dirty="0">
              <a:solidFill>
                <a:schemeClr val="tx1"/>
              </a:solidFill>
              <a:latin typeface="Times New Roman" pitchFamily="18" charset="0"/>
              <a:cs typeface="Times New Roman" pitchFamily="18" charset="0"/>
            </a:endParaRPr>
          </a:p>
        </p:txBody>
      </p:sp>
      <p:pic>
        <p:nvPicPr>
          <p:cNvPr id="4" name="Содержимое 3" descr="32908_20150228_081953.jpg"/>
          <p:cNvPicPr>
            <a:picLocks noGrp="1"/>
          </p:cNvPicPr>
          <p:nvPr>
            <p:ph sz="quarter" idx="1"/>
          </p:nvPr>
        </p:nvPicPr>
        <p:blipFill>
          <a:blip r:embed="rId2" cstate="print"/>
          <a:stretch>
            <a:fillRect/>
          </a:stretch>
        </p:blipFill>
        <p:spPr>
          <a:xfrm>
            <a:off x="785786" y="857232"/>
            <a:ext cx="6500858" cy="557216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143932" cy="774720"/>
          </a:xfrm>
        </p:spPr>
        <p:txBody>
          <a:bodyPr>
            <a:normAutofit fontScale="90000"/>
          </a:bodyPr>
          <a:lstStyle/>
          <a:p>
            <a:pPr algn="ctr"/>
            <a:r>
              <a:rPr lang="ru-RU" sz="2200" b="1" dirty="0">
                <a:solidFill>
                  <a:schemeClr val="tx1"/>
                </a:solidFill>
                <a:latin typeface="Times New Roman" pitchFamily="18" charset="0"/>
                <a:cs typeface="Times New Roman" pitchFamily="18" charset="0"/>
              </a:rPr>
              <a:t>Проблема исследовательской работы</a:t>
            </a:r>
            <a:r>
              <a:rPr lang="ru-RU" sz="2200" b="1" dirty="0" smtClean="0">
                <a:solidFill>
                  <a:schemeClr val="tx1"/>
                </a:solidFill>
                <a:latin typeface="Times New Roman" pitchFamily="18" charset="0"/>
                <a:cs typeface="Times New Roman" pitchFamily="18" charset="0"/>
              </a:rPr>
              <a:t>:</a:t>
            </a:r>
            <a:r>
              <a:rPr lang="ru-RU" sz="2800" b="1" dirty="0">
                <a:solidFill>
                  <a:schemeClr val="tx1"/>
                </a:solidFill>
              </a:rPr>
              <a:t/>
            </a:r>
            <a:br>
              <a:rPr lang="ru-RU" sz="2800" b="1" dirty="0">
                <a:solidFill>
                  <a:schemeClr val="tx1"/>
                </a:solidFill>
              </a:rPr>
            </a:br>
            <a:endParaRPr lang="ru-RU" sz="2800" b="1" dirty="0">
              <a:solidFill>
                <a:schemeClr val="tx1"/>
              </a:solidFill>
            </a:endParaRPr>
          </a:p>
        </p:txBody>
      </p:sp>
      <p:sp>
        <p:nvSpPr>
          <p:cNvPr id="3" name="Содержимое 2"/>
          <p:cNvSpPr>
            <a:spLocks noGrp="1"/>
          </p:cNvSpPr>
          <p:nvPr>
            <p:ph sz="quarter" idx="1"/>
          </p:nvPr>
        </p:nvSpPr>
        <p:spPr>
          <a:xfrm>
            <a:off x="0" y="1357298"/>
            <a:ext cx="9144000" cy="5072098"/>
          </a:xfrm>
        </p:spPr>
        <p:txBody>
          <a:bodyPr>
            <a:normAutofit/>
          </a:bodyPr>
          <a:lstStyle/>
          <a:p>
            <a:r>
              <a:rPr lang="ru-RU" sz="2000" b="1" dirty="0">
                <a:latin typeface="Times New Roman" pitchFamily="18" charset="0"/>
                <a:cs typeface="Times New Roman" pitchFamily="18" charset="0"/>
              </a:rPr>
              <a:t>Многие гости нашего посёлка думают, что у нас нет ни каких достопримечательностей, и что смотреть не на что. Но я хотела бы показать, что в моем родном поселке много интересных мест, которые достойны внимания</a:t>
            </a:r>
            <a:r>
              <a:rPr lang="ru-RU" sz="2000" b="1" dirty="0" smtClean="0">
                <a:latin typeface="Times New Roman" pitchFamily="18" charset="0"/>
                <a:cs typeface="Times New Roman" pitchFamily="18" charset="0"/>
              </a:rPr>
              <a:t>.</a:t>
            </a:r>
          </a:p>
          <a:p>
            <a:pPr>
              <a:buNone/>
            </a:pPr>
            <a:endParaRPr lang="ru-RU" sz="2800" b="1" dirty="0" smtClean="0"/>
          </a:p>
          <a:p>
            <a:pPr algn="ctr">
              <a:buNone/>
            </a:pPr>
            <a:r>
              <a:rPr lang="ru-RU" sz="2000" b="1" dirty="0" smtClean="0">
                <a:latin typeface="Times New Roman" pitchFamily="18" charset="0"/>
                <a:cs typeface="Times New Roman" pitchFamily="18" charset="0"/>
              </a:rPr>
              <a:t>Цель исследовательской работы:</a:t>
            </a:r>
          </a:p>
          <a:p>
            <a:pPr algn="ct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Создать маршрут показывающий достопримечательности посёлка.</a:t>
            </a:r>
          </a:p>
          <a:p>
            <a:pPr>
              <a:buNone/>
            </a:pPr>
            <a:r>
              <a:rPr lang="ru-RU" sz="2800" dirty="0" smtClean="0"/>
              <a:t/>
            </a:r>
            <a:br>
              <a:rPr lang="ru-RU" sz="2800" dirty="0" smtClean="0"/>
            </a:br>
            <a:endParaRPr lang="ru-RU" sz="2800" dirty="0" smtClean="0"/>
          </a:p>
        </p:txBody>
      </p:sp>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500042"/>
            <a:ext cx="7467600" cy="417530"/>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№3:</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
            </a:r>
            <a:br>
              <a:rPr lang="ru-RU" sz="2000" b="1" dirty="0" smtClean="0">
                <a:solidFill>
                  <a:schemeClr val="tx1"/>
                </a:solidFill>
                <a:latin typeface="Times New Roman" pitchFamily="18" charset="0"/>
                <a:cs typeface="Times New Roman" pitchFamily="18" charset="0"/>
              </a:rPr>
            </a:br>
            <a:r>
              <a:rPr lang="ru-RU" sz="1800" dirty="0" smtClean="0"/>
              <a:t> «</a:t>
            </a:r>
            <a:r>
              <a:rPr lang="ru-RU" sz="2200" b="1" dirty="0" smtClean="0">
                <a:solidFill>
                  <a:schemeClr val="tx1"/>
                </a:solidFill>
                <a:latin typeface="Times New Roman" pitchFamily="18" charset="0"/>
                <a:cs typeface="Times New Roman" pitchFamily="18" charset="0"/>
              </a:rPr>
              <a:t>Взрывчатка» Памятный крест. </a:t>
            </a:r>
            <a:endParaRPr lang="ru-RU" sz="2200" b="1" dirty="0">
              <a:solidFill>
                <a:schemeClr val="tx1"/>
              </a:solidFill>
              <a:latin typeface="Times New Roman" pitchFamily="18" charset="0"/>
              <a:cs typeface="Times New Roman" pitchFamily="18" charset="0"/>
            </a:endParaRPr>
          </a:p>
        </p:txBody>
      </p:sp>
      <p:pic>
        <p:nvPicPr>
          <p:cNvPr id="4" name="Содержимое 3" descr="Скриншот 15-03-2021 195630.png"/>
          <p:cNvPicPr>
            <a:picLocks noGrp="1" noChangeAspect="1"/>
          </p:cNvPicPr>
          <p:nvPr>
            <p:ph sz="quarter" idx="1"/>
          </p:nvPr>
        </p:nvPicPr>
        <p:blipFill>
          <a:blip r:embed="rId2" cstate="print"/>
          <a:stretch>
            <a:fillRect/>
          </a:stretch>
        </p:blipFill>
        <p:spPr>
          <a:xfrm>
            <a:off x="1857356" y="928670"/>
            <a:ext cx="4643470" cy="5542931"/>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7467600" cy="488968"/>
          </a:xfrm>
        </p:spPr>
        <p:txBody>
          <a:bodyPr>
            <a:normAutofit fontScale="90000"/>
          </a:bodyPr>
          <a:lstStyle/>
          <a:p>
            <a:pPr algn="ctr"/>
            <a:r>
              <a:rPr lang="ru-RU" sz="2000" b="1" dirty="0" smtClean="0">
                <a:solidFill>
                  <a:schemeClr val="tx1"/>
                </a:solidFill>
                <a:latin typeface="Times New Roman" pitchFamily="18" charset="0"/>
                <a:cs typeface="Times New Roman" pitchFamily="18" charset="0"/>
              </a:rPr>
              <a:t>Точка №4:</a:t>
            </a:r>
            <a:br>
              <a:rPr lang="ru-RU" sz="2000" b="1" dirty="0" smtClean="0">
                <a:solidFill>
                  <a:schemeClr val="tx1"/>
                </a:solidFill>
                <a:latin typeface="Times New Roman" pitchFamily="18" charset="0"/>
                <a:cs typeface="Times New Roman" pitchFamily="18" charset="0"/>
              </a:rPr>
            </a:br>
            <a:r>
              <a:rPr lang="ru-RU" sz="2200" b="1" dirty="0" smtClean="0">
                <a:solidFill>
                  <a:schemeClr val="tx1"/>
                </a:solidFill>
                <a:latin typeface="Times New Roman" pitchFamily="18" charset="0"/>
                <a:cs typeface="Times New Roman" pitchFamily="18" charset="0"/>
              </a:rPr>
              <a:t> Река </a:t>
            </a:r>
            <a:r>
              <a:rPr lang="ru-RU" sz="2200" b="1" dirty="0" err="1" smtClean="0">
                <a:solidFill>
                  <a:schemeClr val="tx1"/>
                </a:solidFill>
                <a:latin typeface="Times New Roman" pitchFamily="18" charset="0"/>
                <a:cs typeface="Times New Roman" pitchFamily="18" charset="0"/>
              </a:rPr>
              <a:t>урка</a:t>
            </a:r>
            <a:r>
              <a:rPr lang="ru-RU" sz="2200" b="1" dirty="0" smtClean="0">
                <a:solidFill>
                  <a:schemeClr val="tx1"/>
                </a:solidFill>
                <a:latin typeface="Times New Roman" pitchFamily="18" charset="0"/>
                <a:cs typeface="Times New Roman" pitchFamily="18" charset="0"/>
              </a:rPr>
              <a:t>:</a:t>
            </a:r>
            <a:endParaRPr lang="ru-RU" sz="2200" b="1" dirty="0">
              <a:solidFill>
                <a:schemeClr val="tx1"/>
              </a:solidFill>
              <a:latin typeface="Times New Roman" pitchFamily="18" charset="0"/>
              <a:cs typeface="Times New Roman" pitchFamily="18" charset="0"/>
            </a:endParaRPr>
          </a:p>
        </p:txBody>
      </p:sp>
      <p:pic>
        <p:nvPicPr>
          <p:cNvPr id="4" name="Содержимое 3" descr="wK-E36Ea-PY.jpg"/>
          <p:cNvPicPr>
            <a:picLocks noGrp="1"/>
          </p:cNvPicPr>
          <p:nvPr>
            <p:ph sz="quarter" idx="1"/>
          </p:nvPr>
        </p:nvPicPr>
        <p:blipFill>
          <a:blip r:embed="rId2" cstate="email"/>
          <a:stretch>
            <a:fillRect/>
          </a:stretch>
        </p:blipFill>
        <p:spPr>
          <a:xfrm>
            <a:off x="214282" y="642918"/>
            <a:ext cx="3262848" cy="4324854"/>
          </a:xfrm>
          <a:prstGeom prst="rect">
            <a:avLst/>
          </a:prstGeom>
        </p:spPr>
      </p:pic>
      <p:pic>
        <p:nvPicPr>
          <p:cNvPr id="5" name="Рисунок 4" descr="Скриншот 10-03-2021 200141.png"/>
          <p:cNvPicPr/>
          <p:nvPr/>
        </p:nvPicPr>
        <p:blipFill>
          <a:blip r:embed="rId3" cstate="email"/>
          <a:stretch>
            <a:fillRect/>
          </a:stretch>
        </p:blipFill>
        <p:spPr>
          <a:xfrm>
            <a:off x="4572000" y="285728"/>
            <a:ext cx="4286280" cy="2643206"/>
          </a:xfrm>
          <a:prstGeom prst="rect">
            <a:avLst/>
          </a:prstGeom>
        </p:spPr>
      </p:pic>
      <p:pic>
        <p:nvPicPr>
          <p:cNvPr id="6" name="Рисунок 5" descr="Скриншот 10-03-2021 200210.png"/>
          <p:cNvPicPr/>
          <p:nvPr/>
        </p:nvPicPr>
        <p:blipFill>
          <a:blip r:embed="rId4" cstate="email"/>
          <a:stretch>
            <a:fillRect/>
          </a:stretch>
        </p:blipFill>
        <p:spPr>
          <a:xfrm>
            <a:off x="3571868" y="2571744"/>
            <a:ext cx="5000660" cy="3429000"/>
          </a:xfrm>
          <a:prstGeom prst="rect">
            <a:avLst/>
          </a:prstGeom>
        </p:spPr>
      </p:pic>
      <p:sp>
        <p:nvSpPr>
          <p:cNvPr id="1026" name="Rectangle 2"/>
          <p:cNvSpPr>
            <a:spLocks noChangeArrowheads="1"/>
          </p:cNvSpPr>
          <p:nvPr/>
        </p:nvSpPr>
        <p:spPr bwMode="auto">
          <a:xfrm>
            <a:off x="214282" y="6004116"/>
            <a:ext cx="821537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effectLst/>
                <a:latin typeface="Times New Roman" pitchFamily="18" charset="0"/>
                <a:ea typeface="Calibri" pitchFamily="34" charset="0"/>
                <a:cs typeface="Times New Roman" pitchFamily="18" charset="0"/>
              </a:rPr>
              <a:t>Таким образом, я думаю, что в ходе экскурсионного маршрута вполне возможно ознакомиться с природным и культурным наследием поселка Ерофей Павлович.</a:t>
            </a:r>
            <a:endParaRPr kumimoji="0" lang="ru-RU" b="1"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8662" y="214290"/>
            <a:ext cx="7043758" cy="703282"/>
          </a:xfrm>
        </p:spPr>
        <p:txBody>
          <a:bodyPr>
            <a:normAutofit/>
          </a:bodyPr>
          <a:lstStyle/>
          <a:p>
            <a:pPr algn="ctr"/>
            <a:r>
              <a:rPr lang="ru-RU" sz="2000" b="1" dirty="0" smtClean="0">
                <a:solidFill>
                  <a:schemeClr val="tx1"/>
                </a:solidFill>
                <a:latin typeface="Times New Roman" pitchFamily="18" charset="0"/>
                <a:cs typeface="Times New Roman" pitchFamily="18" charset="0"/>
              </a:rPr>
              <a:t>Объект и предмет исследования</a:t>
            </a:r>
            <a:r>
              <a:rPr lang="ru-RU" sz="2800" dirty="0" smtClean="0">
                <a:solidFill>
                  <a:schemeClr val="tx1"/>
                </a:solidFill>
              </a:rPr>
              <a:t>:</a:t>
            </a:r>
            <a:endParaRPr lang="ru-RU" sz="2800" dirty="0">
              <a:solidFill>
                <a:schemeClr val="tx1"/>
              </a:solidFill>
            </a:endParaRPr>
          </a:p>
        </p:txBody>
      </p:sp>
      <p:sp>
        <p:nvSpPr>
          <p:cNvPr id="3" name="Содержимое 2"/>
          <p:cNvSpPr>
            <a:spLocks noGrp="1"/>
          </p:cNvSpPr>
          <p:nvPr>
            <p:ph sz="quarter" idx="1"/>
          </p:nvPr>
        </p:nvSpPr>
        <p:spPr>
          <a:xfrm>
            <a:off x="0" y="1285860"/>
            <a:ext cx="8929718" cy="5143537"/>
          </a:xfrm>
        </p:spPr>
        <p:txBody>
          <a:bodyPr/>
          <a:lstStyle/>
          <a:p>
            <a:r>
              <a:rPr lang="ru-RU" sz="2000" b="1" dirty="0">
                <a:latin typeface="Times New Roman" pitchFamily="18" charset="0"/>
                <a:cs typeface="Times New Roman" pitchFamily="18" charset="0"/>
              </a:rPr>
              <a:t>Культурные и природные </a:t>
            </a:r>
            <a:r>
              <a:rPr lang="ru-RU" sz="2000" b="1" dirty="0" smtClean="0">
                <a:latin typeface="Times New Roman" pitchFamily="18" charset="0"/>
                <a:cs typeface="Times New Roman" pitchFamily="18" charset="0"/>
              </a:rPr>
              <a:t>достопримечательности.</a:t>
            </a:r>
          </a:p>
          <a:p>
            <a:pPr>
              <a:buNone/>
            </a:pPr>
            <a:endParaRPr lang="ru-RU" sz="2000" b="1" dirty="0" smtClean="0">
              <a:latin typeface="Times New Roman" pitchFamily="18" charset="0"/>
              <a:cs typeface="Times New Roman" pitchFamily="18" charset="0"/>
            </a:endParaRPr>
          </a:p>
          <a:p>
            <a:r>
              <a:rPr lang="ru-RU" sz="2000" b="1" dirty="0">
                <a:latin typeface="Times New Roman" pitchFamily="18" charset="0"/>
                <a:cs typeface="Times New Roman" pitchFamily="18" charset="0"/>
              </a:rPr>
              <a:t>Посёлок</a:t>
            </a:r>
            <a:r>
              <a:rPr lang="ru-RU" sz="2000" b="1" dirty="0" smtClean="0">
                <a:latin typeface="Times New Roman" pitchFamily="18" charset="0"/>
                <a:cs typeface="Times New Roman" pitchFamily="18" charset="0"/>
              </a:rPr>
              <a:t>.</a:t>
            </a:r>
          </a:p>
          <a:p>
            <a:pPr>
              <a:buNone/>
            </a:pPr>
            <a:endParaRPr lang="ru-RU" sz="2000" b="1" dirty="0" smtClean="0">
              <a:latin typeface="Times New Roman" pitchFamily="18" charset="0"/>
              <a:cs typeface="Times New Roman" pitchFamily="18" charset="0"/>
            </a:endParaRPr>
          </a:p>
          <a:p>
            <a:pPr>
              <a:buNone/>
            </a:pPr>
            <a:endParaRPr lang="ru-RU" sz="2800" b="1" dirty="0" smtClean="0"/>
          </a:p>
          <a:p>
            <a:pPr algn="ctr">
              <a:buNone/>
            </a:pPr>
            <a:r>
              <a:rPr lang="ru-RU" sz="2000" b="1" dirty="0" smtClean="0">
                <a:latin typeface="Times New Roman" pitchFamily="18" charset="0"/>
                <a:cs typeface="Times New Roman" pitchFamily="18" charset="0"/>
              </a:rPr>
              <a:t>Задачи:</a:t>
            </a:r>
          </a:p>
          <a:p>
            <a:pPr algn="ct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Найти информацию о достопримечательностях посёлка.</a:t>
            </a:r>
          </a:p>
          <a:p>
            <a:pPr>
              <a:buNone/>
            </a:pPr>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Создать маршрут.</a:t>
            </a:r>
          </a:p>
          <a:p>
            <a:endParaRPr lang="ru-RU" dirty="0" smtClean="0"/>
          </a:p>
          <a:p>
            <a:pPr>
              <a:buNone/>
            </a:pPr>
            <a:endParaRPr lang="ru-RU"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85728"/>
            <a:ext cx="7115196" cy="560406"/>
          </a:xfrm>
        </p:spPr>
        <p:txBody>
          <a:bodyPr>
            <a:normAutofit/>
          </a:bodyPr>
          <a:lstStyle/>
          <a:p>
            <a:pPr algn="ctr"/>
            <a:r>
              <a:rPr lang="ru-RU" sz="2000" b="1" dirty="0" smtClean="0">
                <a:solidFill>
                  <a:schemeClr val="tx1"/>
                </a:solidFill>
                <a:latin typeface="Times New Roman" pitchFamily="18" charset="0"/>
                <a:cs typeface="Times New Roman" pitchFamily="18" charset="0"/>
              </a:rPr>
              <a:t>Гипотеза:</a:t>
            </a:r>
            <a:endParaRPr lang="ru-RU" sz="20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0" y="1214422"/>
            <a:ext cx="9144000" cy="5214974"/>
          </a:xfrm>
        </p:spPr>
        <p:txBody>
          <a:bodyPr>
            <a:normAutofit fontScale="85000" lnSpcReduction="20000"/>
          </a:bodyPr>
          <a:lstStyle/>
          <a:p>
            <a:r>
              <a:rPr lang="ru-RU" b="1" dirty="0">
                <a:latin typeface="Times New Roman" pitchFamily="18" charset="0"/>
                <a:cs typeface="Times New Roman" pitchFamily="18" charset="0"/>
              </a:rPr>
              <a:t>Предполагаю, что мой родной посёлок может удивить даже самого изысканного туриста своей природной красотой, интересной историей. Но для этого надо разработать туристический маршрут, который позволит узнать все наши достопримечательности, не пропустив, ни одной</a:t>
            </a:r>
            <a:r>
              <a:rPr lang="ru-RU" b="1" dirty="0" smtClean="0">
                <a:latin typeface="Times New Roman" pitchFamily="18" charset="0"/>
                <a:cs typeface="Times New Roman" pitchFamily="18" charset="0"/>
              </a:rPr>
              <a:t>.</a:t>
            </a:r>
          </a:p>
          <a:p>
            <a:pPr>
              <a:buNone/>
            </a:pPr>
            <a:endParaRPr lang="ru-RU" sz="2800" b="1" dirty="0"/>
          </a:p>
          <a:p>
            <a:pPr algn="ctr">
              <a:buNone/>
            </a:pPr>
            <a:r>
              <a:rPr lang="ru-RU" b="1" dirty="0" smtClean="0">
                <a:latin typeface="Times New Roman" pitchFamily="18" charset="0"/>
                <a:cs typeface="Times New Roman" pitchFamily="18" charset="0"/>
              </a:rPr>
              <a:t>Методы исследования: </a:t>
            </a:r>
          </a:p>
          <a:p>
            <a:pPr algn="ctr">
              <a:buNone/>
            </a:pPr>
            <a:endParaRPr lang="ru-RU" sz="2000"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Сбор и анализ материалов библиотеки и музея, работа с книгами, фотоматериалами</a:t>
            </a:r>
          </a:p>
          <a:p>
            <a:pPr>
              <a:buNone/>
            </a:pPr>
            <a:endParaRPr lang="ru-RU" sz="2000" b="1" dirty="0" smtClean="0">
              <a:latin typeface="Times New Roman" pitchFamily="18" charset="0"/>
              <a:cs typeface="Times New Roman" pitchFamily="18" charset="0"/>
            </a:endParaRPr>
          </a:p>
          <a:p>
            <a:pPr algn="ctr">
              <a:buNone/>
            </a:pPr>
            <a:endParaRPr lang="ru-RU" sz="2000" b="1" dirty="0" smtClean="0">
              <a:latin typeface="Times New Roman" pitchFamily="18" charset="0"/>
              <a:cs typeface="Times New Roman" pitchFamily="18" charset="0"/>
            </a:endParaRPr>
          </a:p>
          <a:p>
            <a:pPr algn="ctr">
              <a:buNone/>
            </a:pPr>
            <a:r>
              <a:rPr lang="ru-RU" b="1" dirty="0" smtClean="0">
                <a:latin typeface="Times New Roman" pitchFamily="18" charset="0"/>
                <a:cs typeface="Times New Roman" pitchFamily="18" charset="0"/>
              </a:rPr>
              <a:t>Практическая значимость:</a:t>
            </a:r>
          </a:p>
          <a:p>
            <a:pPr algn="ctr">
              <a:buNone/>
            </a:pPr>
            <a:endParaRPr lang="ru-RU" sz="2000"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Данный проект можно использовать во внеурочной деятельности по краеведению, а также распространить в СМИ.</a:t>
            </a:r>
          </a:p>
          <a:p>
            <a:pPr>
              <a:buNone/>
            </a:pPr>
            <a:r>
              <a:rPr lang="ru-RU" sz="2200" b="1" dirty="0" smtClean="0">
                <a:latin typeface="Times New Roman" pitchFamily="18" charset="0"/>
                <a:cs typeface="Times New Roman" pitchFamily="18" charset="0"/>
              </a:rPr>
              <a:t> </a:t>
            </a:r>
          </a:p>
          <a:p>
            <a:pPr>
              <a:buNone/>
            </a:pPr>
            <a:r>
              <a:rPr lang="ru-RU" sz="2000" b="1" dirty="0" smtClean="0">
                <a:latin typeface="Times New Roman" pitchFamily="18" charset="0"/>
                <a:cs typeface="Times New Roman" pitchFamily="18" charset="0"/>
              </a:rPr>
              <a:t> </a:t>
            </a:r>
          </a:p>
          <a:p>
            <a:pPr>
              <a:buNone/>
            </a:pPr>
            <a:r>
              <a:rPr lang="ru-RU" sz="2000" dirty="0" smtClean="0">
                <a:latin typeface="Times New Roman" pitchFamily="18" charset="0"/>
                <a:cs typeface="Times New Roman" pitchFamily="18" charset="0"/>
              </a:rPr>
              <a:t> </a:t>
            </a:r>
          </a:p>
          <a:p>
            <a:pPr algn="ctr">
              <a:buNone/>
            </a:pPr>
            <a:endParaRPr lang="ru-RU" sz="2000" b="1" dirty="0" smtClean="0">
              <a:latin typeface="Times New Roman" pitchFamily="18" charset="0"/>
              <a:cs typeface="Times New Roman" pitchFamily="18" charset="0"/>
            </a:endParaRPr>
          </a:p>
          <a:p>
            <a:pPr algn="ctr">
              <a:buNone/>
            </a:pPr>
            <a:endParaRPr lang="ru-RU" sz="2000" b="1" dirty="0" smtClean="0">
              <a:latin typeface="Times New Roman" pitchFamily="18" charset="0"/>
              <a:cs typeface="Times New Roman" pitchFamily="18" charset="0"/>
            </a:endParaRPr>
          </a:p>
          <a:p>
            <a:pPr algn="ctr"/>
            <a:endParaRPr lang="ru-RU" sz="2000" b="1"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923924"/>
          </a:xfrm>
        </p:spPr>
        <p:txBody>
          <a:bodyPr>
            <a:normAutofit/>
          </a:bodyPr>
          <a:lstStyle/>
          <a:p>
            <a:pPr algn="ctr"/>
            <a:r>
              <a:rPr lang="ru-RU" sz="2000" b="1" dirty="0" smtClean="0">
                <a:solidFill>
                  <a:schemeClr val="tx1"/>
                </a:solidFill>
                <a:latin typeface="Times New Roman" pitchFamily="18" charset="0"/>
                <a:cs typeface="Times New Roman" pitchFamily="18" charset="0"/>
              </a:rPr>
              <a:t>Теоретическая часть:</a:t>
            </a:r>
            <a:br>
              <a:rPr lang="ru-RU" sz="2000" b="1" dirty="0" smtClean="0">
                <a:solidFill>
                  <a:schemeClr val="tx1"/>
                </a:solidFill>
                <a:latin typeface="Times New Roman" pitchFamily="18" charset="0"/>
                <a:cs typeface="Times New Roman" pitchFamily="18" charset="0"/>
              </a:rPr>
            </a:br>
            <a:r>
              <a:rPr lang="ru-RU" sz="2000" b="1" dirty="0" smtClean="0">
                <a:solidFill>
                  <a:schemeClr val="tx1"/>
                </a:solidFill>
                <a:latin typeface="Times New Roman" pitchFamily="18" charset="0"/>
                <a:cs typeface="Times New Roman" pitchFamily="18" charset="0"/>
              </a:rPr>
              <a:t>История происхождения посёлка Ерофей Павлович.</a:t>
            </a:r>
            <a:endParaRPr lang="ru-RU" sz="2000" b="1" dirty="0">
              <a:solidFill>
                <a:schemeClr val="tx1"/>
              </a:solidFill>
              <a:latin typeface="Times New Roman" pitchFamily="18" charset="0"/>
              <a:cs typeface="Times New Roman" pitchFamily="18" charset="0"/>
            </a:endParaRPr>
          </a:p>
        </p:txBody>
      </p:sp>
      <p:pic>
        <p:nvPicPr>
          <p:cNvPr id="4" name="Содержимое 3" descr="Ерофей_Павлович_вокзал.jpg"/>
          <p:cNvPicPr>
            <a:picLocks noGrp="1"/>
          </p:cNvPicPr>
          <p:nvPr>
            <p:ph sz="quarter" idx="1"/>
          </p:nvPr>
        </p:nvPicPr>
        <p:blipFill>
          <a:blip r:embed="rId2" cstate="print"/>
          <a:stretch>
            <a:fillRect/>
          </a:stretch>
        </p:blipFill>
        <p:spPr>
          <a:xfrm>
            <a:off x="357158" y="1643050"/>
            <a:ext cx="8001056" cy="4643470"/>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785794"/>
            <a:ext cx="9144000" cy="5786478"/>
          </a:xfrm>
        </p:spPr>
        <p:txBody>
          <a:bodyPr>
            <a:normAutofit/>
          </a:bodyPr>
          <a:lstStyle/>
          <a:p>
            <a:pPr algn="ctr">
              <a:buNone/>
            </a:pPr>
            <a:r>
              <a:rPr lang="ru-RU" sz="2000" b="1" dirty="0" smtClean="0">
                <a:latin typeface="Times New Roman" pitchFamily="18" charset="0"/>
                <a:cs typeface="Times New Roman" pitchFamily="18" charset="0"/>
              </a:rPr>
              <a:t>Ерофей Павлович </a:t>
            </a:r>
            <a:r>
              <a:rPr lang="ru-RU" sz="2000" b="1" dirty="0">
                <a:latin typeface="Times New Roman" pitchFamily="18" charset="0"/>
                <a:cs typeface="Times New Roman" pitchFamily="18" charset="0"/>
              </a:rPr>
              <a:t>— посёлок городского типа, в </a:t>
            </a:r>
            <a:r>
              <a:rPr lang="ru-RU" sz="2000" b="1" dirty="0" err="1">
                <a:latin typeface="Times New Roman" pitchFamily="18" charset="0"/>
                <a:cs typeface="Times New Roman" pitchFamily="18" charset="0"/>
              </a:rPr>
              <a:t>Сковородинском</a:t>
            </a:r>
            <a:r>
              <a:rPr lang="ru-RU" sz="2000" b="1" dirty="0">
                <a:latin typeface="Times New Roman" pitchFamily="18" charset="0"/>
                <a:cs typeface="Times New Roman" pitchFamily="18" charset="0"/>
              </a:rPr>
              <a:t> районе, Амурской области, на Транссибирской магистрали, на реке </a:t>
            </a:r>
            <a:r>
              <a:rPr lang="ru-RU" sz="2000" b="1" dirty="0" err="1">
                <a:latin typeface="Times New Roman" pitchFamily="18" charset="0"/>
                <a:cs typeface="Times New Roman" pitchFamily="18" charset="0"/>
              </a:rPr>
              <a:t>Урке</a:t>
            </a:r>
            <a:r>
              <a:rPr lang="ru-RU" sz="2000" b="1" dirty="0">
                <a:latin typeface="Times New Roman" pitchFamily="18" charset="0"/>
                <a:cs typeface="Times New Roman" pitchFamily="18" charset="0"/>
              </a:rPr>
              <a:t> (приток Амура). Расположен в северо-западной части области в 130 км западнее города Сковородино, возле границы с Забайкальским </a:t>
            </a:r>
            <a:r>
              <a:rPr lang="ru-RU" sz="2000" b="1" dirty="0" err="1">
                <a:latin typeface="Times New Roman" pitchFamily="18" charset="0"/>
                <a:cs typeface="Times New Roman" pitchFamily="18" charset="0"/>
              </a:rPr>
              <a:t>краем.Первым</a:t>
            </a:r>
            <a:r>
              <a:rPr lang="ru-RU" sz="2000" b="1" dirty="0">
                <a:latin typeface="Times New Roman" pitchFamily="18" charset="0"/>
                <a:cs typeface="Times New Roman" pitchFamily="18" charset="0"/>
              </a:rPr>
              <a:t> по нашей земле прошёл землепроходец Хабаров Ерофей Павлович, со своим отрядом, это был 1650 </a:t>
            </a:r>
            <a:r>
              <a:rPr lang="ru-RU" sz="2000" b="1" dirty="0" err="1">
                <a:latin typeface="Times New Roman" pitchFamily="18" charset="0"/>
                <a:cs typeface="Times New Roman" pitchFamily="18" charset="0"/>
              </a:rPr>
              <a:t>год.В</a:t>
            </a:r>
            <a:r>
              <a:rPr lang="ru-RU" sz="2000" b="1" dirty="0">
                <a:latin typeface="Times New Roman" pitchFamily="18" charset="0"/>
                <a:cs typeface="Times New Roman" pitchFamily="18" charset="0"/>
              </a:rPr>
              <a:t> 1891 году были начаты изыскательские работы для строительства «сквозного пути до Владивостока по своей земле». Во время строительства Амурской железной дороги в месте пересечения реки </a:t>
            </a:r>
            <a:r>
              <a:rPr lang="ru-RU" sz="2000" b="1" dirty="0" err="1">
                <a:latin typeface="Times New Roman" pitchFamily="18" charset="0"/>
                <a:cs typeface="Times New Roman" pitchFamily="18" charset="0"/>
              </a:rPr>
              <a:t>Урки</a:t>
            </a:r>
            <a:r>
              <a:rPr lang="ru-RU" sz="2000" b="1" dirty="0">
                <a:latin typeface="Times New Roman" pitchFamily="18" charset="0"/>
                <a:cs typeface="Times New Roman" pitchFamily="18" charset="0"/>
              </a:rPr>
              <a:t> линией железной дороги, при слиянии реки </a:t>
            </a:r>
            <a:r>
              <a:rPr lang="ru-RU" sz="2000" b="1" dirty="0" err="1">
                <a:latin typeface="Times New Roman" pitchFamily="18" charset="0"/>
                <a:cs typeface="Times New Roman" pitchFamily="18" charset="0"/>
              </a:rPr>
              <a:t>Текан</a:t>
            </a:r>
            <a:r>
              <a:rPr lang="ru-RU" sz="2000" b="1" dirty="0">
                <a:latin typeface="Times New Roman" pitchFamily="18" charset="0"/>
                <a:cs typeface="Times New Roman" pitchFamily="18" charset="0"/>
              </a:rPr>
              <a:t> с </a:t>
            </a:r>
            <a:r>
              <a:rPr lang="ru-RU" sz="2000" b="1" dirty="0" err="1">
                <a:latin typeface="Times New Roman" pitchFamily="18" charset="0"/>
                <a:cs typeface="Times New Roman" pitchFamily="18" charset="0"/>
              </a:rPr>
              <a:t>Уркой</a:t>
            </a:r>
            <a:r>
              <a:rPr lang="ru-RU" sz="2000" b="1" dirty="0">
                <a:latin typeface="Times New Roman" pitchFamily="18" charset="0"/>
                <a:cs typeface="Times New Roman" pitchFamily="18" charset="0"/>
              </a:rPr>
              <a:t>, было намечено устройство станции 3-его класса. Поэтому здесь уже в 1909 году появились переселенцы, которые положили начало основанию нового поселка. </a:t>
            </a:r>
            <a:r>
              <a:rPr lang="ru-RU" sz="2000" b="1" dirty="0" err="1">
                <a:latin typeface="Times New Roman" pitchFamily="18" charset="0"/>
                <a:cs typeface="Times New Roman" pitchFamily="18" charset="0"/>
              </a:rPr>
              <a:t>Засельщики</a:t>
            </a:r>
            <a:r>
              <a:rPr lang="ru-RU" sz="2000" b="1" dirty="0">
                <a:latin typeface="Times New Roman" pitchFamily="18" charset="0"/>
                <a:cs typeface="Times New Roman" pitchFamily="18" charset="0"/>
              </a:rPr>
              <a:t>, появившиеся в этих местах, были каторжане – участники революции 1905 года. Все они были из центральных городов России, люди грамотные, начитанные. По их предложению было решено назвать поселок Ерофей Павлович в честь землепроходца Ерофея Павловича Хабарова.</a:t>
            </a:r>
          </a:p>
          <a:p>
            <a:endParaRPr lang="ru-RU" sz="2000" b="1" dirty="0">
              <a:solidFill>
                <a:schemeClr val="bg1"/>
              </a:solidFill>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85720" y="285728"/>
            <a:ext cx="8229600" cy="642934"/>
          </a:xfrm>
        </p:spPr>
        <p:txBody>
          <a:bodyPr>
            <a:noAutofit/>
          </a:bodyPr>
          <a:lstStyle/>
          <a:p>
            <a:pPr algn="ctr"/>
            <a:r>
              <a:rPr lang="ru-RU" sz="2000" b="1" dirty="0" smtClean="0">
                <a:solidFill>
                  <a:schemeClr val="tx1"/>
                </a:solidFill>
                <a:latin typeface="Times New Roman" pitchFamily="18" charset="0"/>
                <a:cs typeface="Times New Roman" pitchFamily="18" charset="0"/>
              </a:rPr>
              <a:t>Природные особенности окрестностей поселка.</a:t>
            </a:r>
            <a:endParaRPr lang="ru-RU" sz="2000" b="1" dirty="0">
              <a:solidFill>
                <a:schemeClr val="tx1"/>
              </a:solidFill>
              <a:latin typeface="Times New Roman" pitchFamily="18" charset="0"/>
              <a:cs typeface="Times New Roman" pitchFamily="18" charset="0"/>
            </a:endParaRPr>
          </a:p>
        </p:txBody>
      </p:sp>
      <p:sp>
        <p:nvSpPr>
          <p:cNvPr id="6" name="Содержимое 5"/>
          <p:cNvSpPr>
            <a:spLocks noGrp="1"/>
          </p:cNvSpPr>
          <p:nvPr>
            <p:ph sz="quarter" idx="1"/>
          </p:nvPr>
        </p:nvSpPr>
        <p:spPr>
          <a:xfrm>
            <a:off x="457200" y="1071546"/>
            <a:ext cx="7972452" cy="5500726"/>
          </a:xfrm>
        </p:spPr>
        <p:txBody>
          <a:bodyPr>
            <a:normAutofit fontScale="85000" lnSpcReduction="10000"/>
          </a:bodyPr>
          <a:lstStyle/>
          <a:p>
            <a:r>
              <a:rPr lang="ru-RU" u="sng" dirty="0" smtClean="0"/>
              <a:t> </a:t>
            </a:r>
            <a:r>
              <a:rPr lang="ru-RU" b="1" u="sng" dirty="0" smtClean="0">
                <a:latin typeface="Times New Roman" pitchFamily="18" charset="0"/>
                <a:cs typeface="Times New Roman" pitchFamily="18" charset="0"/>
              </a:rPr>
              <a:t>Рельеф</a:t>
            </a:r>
            <a:r>
              <a:rPr lang="ru-RU" b="1" dirty="0" smtClean="0">
                <a:latin typeface="Times New Roman" pitchFamily="18" charset="0"/>
                <a:cs typeface="Times New Roman" pitchFamily="18" charset="0"/>
              </a:rPr>
              <a:t>: Рельеф окрестностей поселка это глыбовые и глыбово-складчатые горные хребты. Все они низкие или средней </a:t>
            </a:r>
            <a:r>
              <a:rPr lang="ru-RU" b="1" dirty="0" err="1" smtClean="0">
                <a:latin typeface="Times New Roman" pitchFamily="18" charset="0"/>
                <a:cs typeface="Times New Roman" pitchFamily="18" charset="0"/>
              </a:rPr>
              <a:t>высоты.Здесь</a:t>
            </a:r>
            <a:r>
              <a:rPr lang="ru-RU" b="1" dirty="0" smtClean="0">
                <a:latin typeface="Times New Roman" pitchFamily="18" charset="0"/>
                <a:cs typeface="Times New Roman" pitchFamily="18" charset="0"/>
              </a:rPr>
              <a:t> расположено много гранитных массивов </a:t>
            </a:r>
          </a:p>
          <a:p>
            <a:r>
              <a:rPr lang="ru-RU" b="1" u="sng" dirty="0" smtClean="0">
                <a:latin typeface="Times New Roman" pitchFamily="18" charset="0"/>
                <a:cs typeface="Times New Roman" pitchFamily="18" charset="0"/>
              </a:rPr>
              <a:t>Климат</a:t>
            </a:r>
            <a:r>
              <a:rPr lang="ru-RU" b="1" dirty="0" smtClean="0">
                <a:latin typeface="Times New Roman" pitchFamily="18" charset="0"/>
                <a:cs typeface="Times New Roman" pitchFamily="18" charset="0"/>
              </a:rPr>
              <a:t> резко -  </a:t>
            </a:r>
            <a:r>
              <a:rPr lang="ru-RU" b="1" dirty="0" err="1" smtClean="0">
                <a:latin typeface="Times New Roman" pitchFamily="18" charset="0"/>
                <a:cs typeface="Times New Roman" pitchFamily="18" charset="0"/>
              </a:rPr>
              <a:t>континетальный</a:t>
            </a:r>
            <a:r>
              <a:rPr lang="ru-RU" b="1" dirty="0" smtClean="0">
                <a:latin typeface="Times New Roman" pitchFamily="18" charset="0"/>
                <a:cs typeface="Times New Roman" pitchFamily="18" charset="0"/>
              </a:rPr>
              <a:t> с чертами </a:t>
            </a:r>
            <a:r>
              <a:rPr lang="ru-RU" b="1" dirty="0" err="1" smtClean="0">
                <a:latin typeface="Times New Roman" pitchFamily="18" charset="0"/>
                <a:cs typeface="Times New Roman" pitchFamily="18" charset="0"/>
              </a:rPr>
              <a:t>муссонности</a:t>
            </a:r>
            <a:r>
              <a:rPr lang="ru-RU" b="1" dirty="0" smtClean="0">
                <a:latin typeface="Times New Roman" pitchFamily="18" charset="0"/>
                <a:cs typeface="Times New Roman" pitchFamily="18" charset="0"/>
              </a:rPr>
              <a:t>. Максимум осадков приходится на летние месяцы. Господствует умеренный континентальный воздух, зимой вторгается арктический. Средняя температура воздуха в июле:  +17° . Количество теплых дней с температурой воздуха выше +10°С : около 86 дней. Абсолютный максимум +42°С.Зимой средние температуры воздуха в январе: до -32°С . Абсолютный минимум: -58°.Осадки выпадают преимущественно в теплый период. Зима малоснежная. Снежный покров  до 42 см .Присутствует островная многолетняя мерзлота максимальной мощностью 70-80 м.Четко выражены времена года. Лето преимущественно жаркое,  дождливое, но со значительным количеством солнечного сияния. Зима холодная, сухая, с маломощным снежным покровом, с большим кол-вом солнечного сияния.</a:t>
            </a:r>
          </a:p>
          <a:p>
            <a:endParaRPr lang="ru-RU" b="1"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43948" cy="6858000"/>
          </a:xfrm>
        </p:spPr>
        <p:txBody>
          <a:bodyPr>
            <a:normAutofit fontScale="92500" lnSpcReduction="20000"/>
          </a:bodyPr>
          <a:lstStyle/>
          <a:p>
            <a:r>
              <a:rPr lang="ru-RU" sz="2000" b="1" u="sng" dirty="0" smtClean="0">
                <a:latin typeface="Times New Roman" pitchFamily="18" charset="0"/>
                <a:cs typeface="Times New Roman" pitchFamily="18" charset="0"/>
              </a:rPr>
              <a:t>Река</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Урка</a:t>
            </a:r>
            <a:r>
              <a:rPr lang="ru-RU" sz="2000" b="1" dirty="0" smtClean="0">
                <a:latin typeface="Times New Roman" pitchFamily="18" charset="0"/>
                <a:cs typeface="Times New Roman" pitchFamily="18" charset="0"/>
              </a:rPr>
              <a:t>: </a:t>
            </a:r>
            <a:r>
              <a:rPr lang="ru-RU" sz="2000" b="1" dirty="0" err="1" smtClean="0">
                <a:latin typeface="Times New Roman" pitchFamily="18" charset="0"/>
                <a:cs typeface="Times New Roman" pitchFamily="18" charset="0"/>
              </a:rPr>
              <a:t>Урка</a:t>
            </a:r>
            <a:r>
              <a:rPr lang="ru-RU" sz="2000" b="1" dirty="0" smtClean="0">
                <a:latin typeface="Times New Roman" pitchFamily="18" charset="0"/>
                <a:cs typeface="Times New Roman" pitchFamily="18" charset="0"/>
              </a:rPr>
              <a:t> —название с эвенкийского. : </a:t>
            </a:r>
            <a:r>
              <a:rPr lang="ru-RU" sz="2000" b="1" dirty="0" err="1" smtClean="0">
                <a:latin typeface="Times New Roman" pitchFamily="18" charset="0"/>
                <a:cs typeface="Times New Roman" pitchFamily="18" charset="0"/>
              </a:rPr>
              <a:t>уркэ</a:t>
            </a:r>
            <a:r>
              <a:rPr lang="ru-RU" sz="2000" b="1" dirty="0" smtClean="0">
                <a:latin typeface="Times New Roman" pitchFamily="18" charset="0"/>
                <a:cs typeface="Times New Roman" pitchFamily="18" charset="0"/>
              </a:rPr>
              <a:t> - горка; </a:t>
            </a:r>
            <a:r>
              <a:rPr lang="ru-RU" sz="2000" b="1" dirty="0" err="1" smtClean="0">
                <a:latin typeface="Times New Roman" pitchFamily="18" charset="0"/>
                <a:cs typeface="Times New Roman" pitchFamily="18" charset="0"/>
              </a:rPr>
              <a:t>урка</a:t>
            </a:r>
            <a:r>
              <a:rPr lang="ru-RU" sz="2000" b="1" dirty="0" smtClean="0">
                <a:latin typeface="Times New Roman" pitchFamily="18" charset="0"/>
                <a:cs typeface="Times New Roman" pitchFamily="18" charset="0"/>
              </a:rPr>
              <a:t> - петля. Река </a:t>
            </a:r>
            <a:r>
              <a:rPr lang="ru-RU" sz="2000" b="1" dirty="0" err="1" smtClean="0">
                <a:latin typeface="Times New Roman" pitchFamily="18" charset="0"/>
                <a:cs typeface="Times New Roman" pitchFamily="18" charset="0"/>
              </a:rPr>
              <a:t>меандрирует</a:t>
            </a:r>
            <a:r>
              <a:rPr lang="ru-RU" sz="2000" b="1" dirty="0" smtClean="0">
                <a:latin typeface="Times New Roman" pitchFamily="18" charset="0"/>
                <a:cs typeface="Times New Roman" pitchFamily="18" charset="0"/>
              </a:rPr>
              <a:t>, образуя множество петлеобразных излучин</a:t>
            </a:r>
          </a:p>
          <a:p>
            <a:endParaRPr lang="ru-RU" sz="2000" b="1" dirty="0" smtClean="0">
              <a:latin typeface="Times New Roman" pitchFamily="18" charset="0"/>
              <a:cs typeface="Times New Roman" pitchFamily="18" charset="0"/>
            </a:endParaRPr>
          </a:p>
          <a:p>
            <a:r>
              <a:rPr lang="ru-RU" sz="2000" b="1" dirty="0" err="1" smtClean="0">
                <a:latin typeface="Times New Roman" pitchFamily="18" charset="0"/>
                <a:cs typeface="Times New Roman" pitchFamily="18" charset="0"/>
              </a:rPr>
              <a:t>Урка</a:t>
            </a:r>
            <a:r>
              <a:rPr lang="ru-RU" sz="2000" b="1" dirty="0" smtClean="0">
                <a:latin typeface="Times New Roman" pitchFamily="18" charset="0"/>
                <a:cs typeface="Times New Roman" pitchFamily="18" charset="0"/>
              </a:rPr>
              <a:t>— река в</a:t>
            </a:r>
            <a:r>
              <a:rPr lang="en-US" sz="2000" b="1" dirty="0" smtClean="0">
                <a:latin typeface="Times New Roman" pitchFamily="18" charset="0"/>
                <a:cs typeface="Times New Roman" pitchFamily="18" charset="0"/>
              </a:rPr>
              <a:t> </a:t>
            </a:r>
            <a:r>
              <a:rPr lang="ru-RU" sz="2000" b="1" u="sng" dirty="0" err="1" smtClean="0">
                <a:latin typeface="Times New Roman" pitchFamily="18" charset="0"/>
                <a:cs typeface="Times New Roman" pitchFamily="18" charset="0"/>
              </a:rPr>
              <a:t>Сковородинском</a:t>
            </a:r>
            <a:r>
              <a:rPr lang="ru-RU" sz="2000" b="1" u="sng" dirty="0" smtClean="0">
                <a:latin typeface="Times New Roman" pitchFamily="18" charset="0"/>
                <a:cs typeface="Times New Roman" pitchFamily="18" charset="0"/>
              </a:rPr>
              <a:t> районе</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00111000180010001118</a:t>
            </a:r>
            <a:r>
              <a:rPr lang="ru-RU" sz="2000" b="1" dirty="0" smtClean="0">
                <a:latin typeface="Times New Roman" pitchFamily="18" charset="0"/>
                <a:cs typeface="Times New Roman" pitchFamily="18" charset="0"/>
                <a:hlinkClick r:id="rId2" action="ppaction://hlinkfile"/>
              </a:rPr>
              <a:t>Амурской области</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000110818</a:t>
            </a:r>
            <a:r>
              <a:rPr lang="ru-RU" sz="2000" b="1" dirty="0" smtClean="0">
                <a:latin typeface="Times New Roman" pitchFamily="18" charset="0"/>
                <a:cs typeface="Times New Roman" pitchFamily="18" charset="0"/>
                <a:hlinkClick r:id="rId3" action="ppaction://hlinkfile"/>
              </a:rPr>
              <a:t>России</a:t>
            </a:r>
            <a:r>
              <a:rPr lang="ru-RU" sz="2000" b="1" dirty="0" smtClean="0">
                <a:latin typeface="Times New Roman" pitchFamily="18" charset="0"/>
                <a:cs typeface="Times New Roman" pitchFamily="18" charset="0"/>
              </a:rPr>
              <a:t>, левый приток</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0011</a:t>
            </a:r>
            <a:r>
              <a:rPr lang="ru-RU" sz="2000" b="1" dirty="0" smtClean="0">
                <a:latin typeface="Times New Roman" pitchFamily="18" charset="0"/>
                <a:cs typeface="Times New Roman" pitchFamily="18" charset="0"/>
                <a:hlinkClick r:id="rId4" action="ppaction://hlinkfile"/>
              </a:rPr>
              <a:t>Амура</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в верхнем течении. Длина</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 161</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км, площадь водосбора</a:t>
            </a:r>
            <a:r>
              <a:rPr lang="en-US"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 1900 км². В верхнем течении горная, долина узкая с крутыми склонами. В нижнем течении расширяется. Русло сильно извилистое, есть протоки, рукава. Пойма заболочена. Течение умеренное. В месте пересечения долины Транссибирской магистралью - железнодорожная ст. Ерофей Павлович. В километрах пятидесяти на севере от посёлка, в верховье </a:t>
            </a:r>
            <a:r>
              <a:rPr lang="ru-RU" sz="2000" b="1" dirty="0" err="1" smtClean="0">
                <a:latin typeface="Times New Roman" pitchFamily="18" charset="0"/>
                <a:cs typeface="Times New Roman" pitchFamily="18" charset="0"/>
              </a:rPr>
              <a:t>Урки</a:t>
            </a:r>
            <a:r>
              <a:rPr lang="ru-RU" sz="2000" b="1" dirty="0" smtClean="0">
                <a:latin typeface="Times New Roman" pitchFamily="18" charset="0"/>
                <a:cs typeface="Times New Roman" pitchFamily="18" charset="0"/>
              </a:rPr>
              <a:t>, находится горный хребет, который является водоразделом рек Ледовитого и Тихого океанов. Хабаров Ерофей Павлович из Якутска, поднявшись по якутским рекам, перевалив хребет попал на </a:t>
            </a:r>
            <a:r>
              <a:rPr lang="ru-RU" sz="2000" b="1" dirty="0" err="1" smtClean="0">
                <a:latin typeface="Times New Roman" pitchFamily="18" charset="0"/>
                <a:cs typeface="Times New Roman" pitchFamily="18" charset="0"/>
              </a:rPr>
              <a:t>Урку</a:t>
            </a:r>
            <a:r>
              <a:rPr lang="ru-RU" sz="2000" b="1" dirty="0" smtClean="0">
                <a:latin typeface="Times New Roman" pitchFamily="18" charset="0"/>
                <a:cs typeface="Times New Roman" pitchFamily="18" charset="0"/>
              </a:rPr>
              <a:t> и спустился по ней на Амур. Там был построен </a:t>
            </a:r>
            <a:r>
              <a:rPr lang="ru-RU" sz="2000" b="1" dirty="0" err="1" smtClean="0">
                <a:latin typeface="Times New Roman" pitchFamily="18" charset="0"/>
                <a:cs typeface="Times New Roman" pitchFamily="18" charset="0"/>
              </a:rPr>
              <a:t>Албазинский</a:t>
            </a:r>
            <a:r>
              <a:rPr lang="ru-RU" sz="2000" b="1" dirty="0" smtClean="0">
                <a:latin typeface="Times New Roman" pitchFamily="18" charset="0"/>
                <a:cs typeface="Times New Roman" pitchFamily="18" charset="0"/>
              </a:rPr>
              <a:t> острог. Этот путь по </a:t>
            </a:r>
            <a:r>
              <a:rPr lang="ru-RU" sz="2000" b="1" dirty="0" err="1" smtClean="0">
                <a:latin typeface="Times New Roman" pitchFamily="18" charset="0"/>
                <a:cs typeface="Times New Roman" pitchFamily="18" charset="0"/>
              </a:rPr>
              <a:t>Урке</a:t>
            </a:r>
            <a:r>
              <a:rPr lang="ru-RU" sz="2000" b="1" dirty="0" smtClean="0">
                <a:latin typeface="Times New Roman" pitchFamily="18" charset="0"/>
                <a:cs typeface="Times New Roman" pitchFamily="18" charset="0"/>
              </a:rPr>
              <a:t> использовался не раз.</a:t>
            </a:r>
          </a:p>
          <a:p>
            <a:r>
              <a:rPr lang="ru-RU" sz="2000" b="1" dirty="0" smtClean="0">
                <a:latin typeface="Times New Roman" pitchFamily="18" charset="0"/>
                <a:cs typeface="Times New Roman" pitchFamily="18" charset="0"/>
              </a:rPr>
              <a:t>Также в пределах поселка имеется </a:t>
            </a:r>
            <a:r>
              <a:rPr lang="ru-RU" sz="2000" b="1" u="sng" dirty="0" smtClean="0">
                <a:latin typeface="Times New Roman" pitchFamily="18" charset="0"/>
                <a:cs typeface="Times New Roman" pitchFamily="18" charset="0"/>
              </a:rPr>
              <a:t>ручей </a:t>
            </a:r>
            <a:r>
              <a:rPr lang="ru-RU" sz="2000" b="1" u="sng" dirty="0" err="1" smtClean="0">
                <a:latin typeface="Times New Roman" pitchFamily="18" charset="0"/>
                <a:cs typeface="Times New Roman" pitchFamily="18" charset="0"/>
              </a:rPr>
              <a:t>Мыльникова</a:t>
            </a:r>
            <a:r>
              <a:rPr lang="ru-RU" sz="2000" b="1" dirty="0" smtClean="0">
                <a:latin typeface="Times New Roman" pitchFamily="18" charset="0"/>
                <a:cs typeface="Times New Roman" pitchFamily="18" charset="0"/>
              </a:rPr>
              <a:t>, который является левым притоком реки </a:t>
            </a:r>
            <a:r>
              <a:rPr lang="ru-RU" sz="2000" b="1" dirty="0" err="1" smtClean="0">
                <a:latin typeface="Times New Roman" pitchFamily="18" charset="0"/>
                <a:cs typeface="Times New Roman" pitchFamily="18" charset="0"/>
              </a:rPr>
              <a:t>Урка</a:t>
            </a:r>
            <a:r>
              <a:rPr lang="ru-RU" sz="2000" b="1" dirty="0" smtClean="0">
                <a:latin typeface="Times New Roman" pitchFamily="18" charset="0"/>
                <a:cs typeface="Times New Roman" pitchFamily="18" charset="0"/>
              </a:rPr>
              <a:t>. </a:t>
            </a:r>
          </a:p>
          <a:p>
            <a:endParaRPr lang="ru-RU" sz="2000" b="1" dirty="0" smtClean="0">
              <a:latin typeface="Times New Roman" pitchFamily="18" charset="0"/>
              <a:cs typeface="Times New Roman" pitchFamily="18" charset="0"/>
            </a:endParaRPr>
          </a:p>
          <a:p>
            <a:pPr algn="ctr">
              <a:buNone/>
            </a:pPr>
            <a:r>
              <a:rPr lang="ru-RU" sz="2000" b="1" u="sng" dirty="0" smtClean="0">
                <a:latin typeface="Times New Roman" pitchFamily="18" charset="0"/>
                <a:cs typeface="Times New Roman" pitchFamily="18" charset="0"/>
              </a:rPr>
              <a:t>Растительный мир</a:t>
            </a:r>
            <a:r>
              <a:rPr lang="ru-RU" sz="2000" b="1" dirty="0" smtClean="0">
                <a:latin typeface="Times New Roman" pitchFamily="18" charset="0"/>
                <a:cs typeface="Times New Roman" pitchFamily="18" charset="0"/>
              </a:rPr>
              <a:t>:</a:t>
            </a:r>
          </a:p>
          <a:p>
            <a:pPr algn="ctr">
              <a:buNone/>
            </a:pPr>
            <a:r>
              <a:rPr lang="ru-RU" sz="2000" b="1" dirty="0" smtClean="0">
                <a:latin typeface="Times New Roman" pitchFamily="18" charset="0"/>
                <a:cs typeface="Times New Roman" pitchFamily="18" charset="0"/>
              </a:rPr>
              <a:t>Вдоль всего берега рек, по склонам гор распространяются таёжные светлохвойные лиственничные леса. Главной древесной породой является лиственница </a:t>
            </a:r>
            <a:r>
              <a:rPr lang="ru-RU" sz="2000" b="1" dirty="0" err="1" smtClean="0">
                <a:latin typeface="Times New Roman" pitchFamily="18" charset="0"/>
                <a:cs typeface="Times New Roman" pitchFamily="18" charset="0"/>
              </a:rPr>
              <a:t>Гмелина</a:t>
            </a:r>
            <a:r>
              <a:rPr lang="ru-RU" sz="2000" b="1" dirty="0" smtClean="0">
                <a:latin typeface="Times New Roman" pitchFamily="18" charset="0"/>
                <a:cs typeface="Times New Roman" pitchFamily="18" charset="0"/>
              </a:rPr>
              <a:t>. Распространены также сосна обыкновенная, берёза </a:t>
            </a:r>
            <a:r>
              <a:rPr lang="ru-RU" sz="2000" b="1" dirty="0" err="1" smtClean="0">
                <a:latin typeface="Times New Roman" pitchFamily="18" charset="0"/>
                <a:cs typeface="Times New Roman" pitchFamily="18" charset="0"/>
              </a:rPr>
              <a:t>плосколистная</a:t>
            </a:r>
            <a:r>
              <a:rPr lang="ru-RU" sz="2000" b="1" dirty="0" smtClean="0">
                <a:latin typeface="Times New Roman" pitchFamily="18" charset="0"/>
                <a:cs typeface="Times New Roman" pitchFamily="18" charset="0"/>
              </a:rPr>
              <a:t> (белая), черемуха обыкновенная, рябина сибирская, багульник болотный, рододендрон </a:t>
            </a:r>
            <a:r>
              <a:rPr lang="ru-RU" sz="2000" b="1" dirty="0" err="1" smtClean="0">
                <a:latin typeface="Times New Roman" pitchFamily="18" charset="0"/>
                <a:cs typeface="Times New Roman" pitchFamily="18" charset="0"/>
              </a:rPr>
              <a:t>даурский</a:t>
            </a:r>
            <a:r>
              <a:rPr lang="ru-RU" sz="2000" b="1" dirty="0" smtClean="0">
                <a:latin typeface="Times New Roman" pitchFamily="18" charset="0"/>
                <a:cs typeface="Times New Roman" pitchFamily="18" charset="0"/>
              </a:rPr>
              <a:t>, роза иглистая (шиповник иглистый), брусника обыкновенная, голубика, жимолость съедобная и другие растения..[1]</a:t>
            </a:r>
          </a:p>
          <a:p>
            <a:endParaRPr lang="ru-RU" sz="2000" b="1" dirty="0" smtClean="0">
              <a:latin typeface="Times New Roman" pitchFamily="18" charset="0"/>
              <a:cs typeface="Times New Roman" pitchFamily="18" charset="0"/>
            </a:endParaRPr>
          </a:p>
          <a:p>
            <a:pPr algn="ctr">
              <a:buNone/>
            </a:pPr>
            <a:endParaRPr lang="ru-RU"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TotalTime>
  <Words>2371</Words>
  <Application>Microsoft Office PowerPoint</Application>
  <PresentationFormat>Экран (4:3)</PresentationFormat>
  <Paragraphs>131</Paragraphs>
  <Slides>31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Эркер</vt:lpstr>
      <vt:lpstr>Туристический маршрут по посёлку Ерофей Павлович.</vt:lpstr>
      <vt:lpstr>Актуальность исследовательской работы:</vt:lpstr>
      <vt:lpstr>Проблема исследовательской работы: </vt:lpstr>
      <vt:lpstr>Объект и предмет исследования:</vt:lpstr>
      <vt:lpstr>Гипотеза:</vt:lpstr>
      <vt:lpstr>Теоретическая часть: История происхождения посёлка Ерофей Павлович.</vt:lpstr>
      <vt:lpstr>Слайд 7</vt:lpstr>
      <vt:lpstr>Природные особенности окрестностей поселка.</vt:lpstr>
      <vt:lpstr>Слайд 9</vt:lpstr>
      <vt:lpstr>Достопримечательности посёлка</vt:lpstr>
      <vt:lpstr>Слайд 11</vt:lpstr>
      <vt:lpstr>Церковь(Храм Петра и Павла): </vt:lpstr>
      <vt:lpstr>Слайд 13</vt:lpstr>
      <vt:lpstr>Памятник погибшим в годы Великой Отечественной войне воинам –ерофеевцам:</vt:lpstr>
      <vt:lpstr>Поселковая библиотека:</vt:lpstr>
      <vt:lpstr>Поселковый музей:</vt:lpstr>
      <vt:lpstr>Слайд 17</vt:lpstr>
      <vt:lpstr>Слайд 18</vt:lpstr>
      <vt:lpstr>Слайд 19</vt:lpstr>
      <vt:lpstr>Слайд 20</vt:lpstr>
      <vt:lpstr>Список использованной  литературы: </vt:lpstr>
      <vt:lpstr>Приложение 1.Результаты анкетирования:</vt:lpstr>
      <vt:lpstr>Приложение 2.Маршруты:</vt:lpstr>
      <vt:lpstr>Приложение3. Фото по летнему маршруту. Точка №1:  . Вокзал и привокзальная площадь:  </vt:lpstr>
      <vt:lpstr>Точка №2:  Музей и библиотека</vt:lpstr>
      <vt:lpstr>Точка №3:  Берег реки Урка район «Скалка». </vt:lpstr>
      <vt:lpstr>Точка №4:  Площадь и парк «Победы».</vt:lpstr>
      <vt:lpstr>Приложение 4.Фото по зимнему маршруту. </vt:lpstr>
      <vt:lpstr>Точка №2: Храм:</vt:lpstr>
      <vt:lpstr>Точка №3:   «Взрывчатка» Памятный крест. </vt:lpstr>
      <vt:lpstr>Точка №4:  Река урка: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Турристический маршрут посёлка Ерофей Павлович.</dc:title>
  <dc:creator>Настя</dc:creator>
  <cp:lastModifiedBy>D.S</cp:lastModifiedBy>
  <cp:revision>31</cp:revision>
  <dcterms:created xsi:type="dcterms:W3CDTF">2020-10-25T11:25:59Z</dcterms:created>
  <dcterms:modified xsi:type="dcterms:W3CDTF">2021-04-08T09:29:46Z</dcterms:modified>
</cp:coreProperties>
</file>