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99" r:id="rId2"/>
    <p:sldId id="319" r:id="rId3"/>
    <p:sldId id="267" r:id="rId4"/>
    <p:sldId id="300" r:id="rId5"/>
    <p:sldId id="323" r:id="rId6"/>
    <p:sldId id="302" r:id="rId7"/>
    <p:sldId id="320" r:id="rId8"/>
    <p:sldId id="304" r:id="rId9"/>
    <p:sldId id="318" r:id="rId10"/>
    <p:sldId id="324" r:id="rId11"/>
    <p:sldId id="303" r:id="rId12"/>
    <p:sldId id="32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95">
          <p15:clr>
            <a:srgbClr val="A4A3A4"/>
          </p15:clr>
        </p15:guide>
      </p15:sldGuideLst>
    </p:ext>
    <p:ext uri="{505F2C04-C923-438B-8C0F-E0CD2BADF298}">
      <wppc:fontMiss xmlns="" xmlns:wppc="http://www.wps.cn/officeDocument/PresentationCustomData" type="true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380" autoAdjust="0"/>
  </p:normalViewPr>
  <p:slideViewPr>
    <p:cSldViewPr>
      <p:cViewPr varScale="1">
        <p:scale>
          <a:sx n="76" d="100"/>
          <a:sy n="76" d="100"/>
        </p:scale>
        <p:origin x="90" y="348"/>
      </p:cViewPr>
      <p:guideLst>
        <p:guide orient="horz" pos="2160"/>
        <p:guide pos="2895"/>
      </p:guideLst>
    </p:cSldViewPr>
  </p:slideViewPr>
  <p:outlineViewPr>
    <p:cViewPr>
      <p:scale>
        <a:sx n="33" d="100"/>
        <a:sy n="33" d="100"/>
      </p:scale>
      <p:origin x="210" y="601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3A22CF-A0A1-4C7D-8566-BFAF4AC33230}" type="datetimeFigureOut">
              <a:rPr lang="ru-RU" smtClean="0"/>
              <a:t>09.04.2021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55F411-AB06-4A83-B8D9-877E0719E05D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87266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09.04.2021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09.04.2021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09.04.2021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09.04.2021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09.04.2021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09.04.2021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/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/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/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/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09.04.2021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 dirty="0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/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Полилиния 12"/>
            <p:cNvSpPr/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 panose="05020102010507070707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7015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 panose="05020102010507070707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7015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 panose="05020102010507070707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185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185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 panose="05020102010507070707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185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 panose="05020102010507070707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 panose="05020102010507070707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" y="0"/>
            <a:ext cx="9138242" cy="6858000"/>
          </a:xfrm>
          <a:prstGeom prst="rect">
            <a:avLst/>
          </a:prstGeom>
        </p:spPr>
      </p:pic>
      <p:sp>
        <p:nvSpPr>
          <p:cNvPr id="7" name="Заголовок 6"/>
          <p:cNvSpPr txBox="1"/>
          <p:nvPr/>
        </p:nvSpPr>
        <p:spPr>
          <a:xfrm>
            <a:off x="404208" y="476672"/>
            <a:ext cx="8525510" cy="1511935"/>
          </a:xfrm>
          <a:prstGeom prst="rect">
            <a:avLst/>
          </a:prstGeom>
        </p:spPr>
        <p:txBody>
          <a:bodyPr/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altLang="en-US" sz="2400" b="1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       Муниципальное бюджетное дошкольное учреждение     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altLang="en-US" sz="2400" b="1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                   «Детский сад №16 МО «Ахтубинский район»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altLang="en-US" sz="2400" b="1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Астраханская область, г. Ахтубинск, ул Октябрьская, 56 «а»,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altLang="en-US" sz="2400" b="1" i="0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                                                                        т. 8(85141)5-21-91</a:t>
            </a:r>
          </a:p>
        </p:txBody>
      </p:sp>
      <p:sp>
        <p:nvSpPr>
          <p:cNvPr id="8" name="Текст 7"/>
          <p:cNvSpPr txBox="1"/>
          <p:nvPr/>
        </p:nvSpPr>
        <p:spPr>
          <a:xfrm>
            <a:off x="214282" y="1428736"/>
            <a:ext cx="8715436" cy="507209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anose="05000000000000000000" pitchFamily="2" charset="2"/>
              <a:buChar char="v"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</a:p>
          <a:p>
            <a:pPr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anose="05000000000000000000" pitchFamily="2" charset="2"/>
              <a:buNone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                Отчёт о проведении акции </a:t>
            </a:r>
          </a:p>
          <a:p>
            <a:pPr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anose="05000000000000000000" pitchFamily="2" charset="2"/>
              <a:buNone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n-lt"/>
                <a:ea typeface="+mn-ea"/>
                <a:cs typeface="+mn-cs"/>
              </a:rPr>
              <a:t>                  «Покормите птиц зимой»</a:t>
            </a: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anose="05000000000000000000" pitchFamily="2" charset="2"/>
              <a:buChar char="v"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anose="05000000000000000000" pitchFamily="2" charset="2"/>
              <a:buChar char="v"/>
              <a:defRPr/>
            </a:pP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Участники акции: дети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подготовительной к школе 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группы детского сада «Лесная полянка»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(6-7 </a:t>
            </a: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лет)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anose="05000000000000000000" pitchFamily="2" charset="2"/>
              <a:buChar char="v"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Руководители проведения акции: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anose="05000000000000000000" pitchFamily="2" charset="2"/>
              <a:buChar char="v"/>
              <a:defRPr/>
            </a:pP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*Савицкая Светлана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Александровна, т. 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 Narrow" panose="020B0606020202030204" pitchFamily="34" charset="0"/>
              </a:rPr>
              <a:t>89171904894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anose="05000000000000000000" pitchFamily="2" charset="2"/>
              <a:buChar char="v"/>
              <a:defRPr/>
            </a:pPr>
            <a:r>
              <a:rPr kumimoji="0" lang="ru-RU" sz="26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*Степанова </a:t>
            </a:r>
            <a:r>
              <a:rPr lang="ru-RU" sz="2600" noProof="0" dirty="0">
                <a:ln>
                  <a:noFill/>
                </a:ln>
                <a:effectLst/>
                <a:uLnTx/>
                <a:uFillTx/>
                <a:sym typeface="+mn-ea"/>
              </a:rPr>
              <a:t>Светлана </a:t>
            </a:r>
            <a:r>
              <a:rPr lang="ru-RU" sz="2600" noProof="0" dirty="0" smtClean="0">
                <a:ln>
                  <a:noFill/>
                </a:ln>
                <a:effectLst/>
                <a:uLnTx/>
                <a:uFillTx/>
                <a:sym typeface="+mn-ea"/>
              </a:rPr>
              <a:t>Васильевна, т. </a:t>
            </a:r>
            <a:r>
              <a:rPr lang="ru-RU" sz="2600" noProof="0" dirty="0" smtClean="0">
                <a:ln>
                  <a:noFill/>
                </a:ln>
                <a:effectLst/>
                <a:uLnTx/>
                <a:uFillTx/>
                <a:latin typeface="Arial Narrow" panose="020B0606020202030204" pitchFamily="34" charset="0"/>
                <a:sym typeface="+mn-ea"/>
              </a:rPr>
              <a:t>89275721252</a:t>
            </a: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 Narrow" panose="020B0606020202030204" pitchFamily="34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anose="05000000000000000000" pitchFamily="2" charset="2"/>
              <a:buChar char="v"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379"/>
            <a:ext cx="9138242" cy="6858000"/>
          </a:xfrm>
          <a:prstGeom prst="rect">
            <a:avLst/>
          </a:prstGeom>
        </p:spPr>
      </p:pic>
      <p:sp>
        <p:nvSpPr>
          <p:cNvPr id="8" name="Текст 7"/>
          <p:cNvSpPr txBox="1"/>
          <p:nvPr/>
        </p:nvSpPr>
        <p:spPr>
          <a:xfrm>
            <a:off x="516629" y="850464"/>
            <a:ext cx="8104983" cy="5925185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algn="ctr"/>
            <a:r>
              <a:rPr lang="ru-RU" sz="2000" b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sym typeface="+mn-ea"/>
              </a:rPr>
              <a:t>     В повседневной деятельности во время проведения акции читали о птицах рассказы и энциклопедии, рассматривали картинки, собирали </a:t>
            </a:r>
            <a:r>
              <a:rPr lang="ru-RU" sz="2000" b="1" dirty="0" err="1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sym typeface="+mn-ea"/>
              </a:rPr>
              <a:t>пазлы</a:t>
            </a:r>
            <a:r>
              <a:rPr lang="ru-RU" sz="2000" b="1" dirty="0" smtClean="0"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</a:effectLst>
                <a:sym typeface="+mn-ea"/>
              </a:rPr>
              <a:t> и играли в настольные игры. Чтобы детям было легче запомнить названия птиц, изображения зимующих птиц были развешены на уровне их глаз. Ребята сами уже умеют читать и с удовольствием рассматривали и читали их названия.</a:t>
            </a:r>
          </a:p>
          <a:p>
            <a:pPr algn="ctr"/>
            <a:endParaRPr lang="ru-RU" sz="2000" b="1" dirty="0" smtClean="0"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ea typeface="Calibri" panose="020F0502020204030204" pitchFamily="34" charset="0"/>
              <a:cs typeface="Times New Roman" panose="02020603050405020304" pitchFamily="18" charset="0"/>
              <a:sym typeface="+mn-ea"/>
            </a:endParaRPr>
          </a:p>
          <a:p>
            <a:pPr algn="ctr"/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cs typeface="Arial" panose="020B0604020202020204" pitchFamily="34" charset="0"/>
            </a:endParaRPr>
          </a:p>
          <a:p>
            <a:pPr algn="ctr"/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pic>
        <p:nvPicPr>
          <p:cNvPr id="9218" name="Picture 2" descr="https://lh3.googleusercontent.com/QJxdsdt5h9QLCPn3EZle1fUg-wgpZHGxJNnkM563CDLzJhR2sxnerl-xZ6UzF29EgoIbdPs0DRknQjc25yIpFndMK54jCL92Klh4GYZf4N5FoEhg4OuTcXNbBo4eQq-I-4OXOJ9Bpf4XoHYuzXddizusC--o4O04K0J-tAJnnyhrZZM_sYW_nGm5p7naFYME9J4yWioBxsJEepV4zXOpW7YosIWP3_ihinAC_n2njNtMDXlPUIsfhDAAfoBpIzGvHNODE3YOOQ0GZZahNIOV1fJ-_ShLo7ltGjeCodcCZjLWK-nBtVCNDiKG9zbg8xVNUR1xZIwhU8q5gAZUVInAQzelVQUHdRUXjnJqUw3Pv-_Zibn7_dROwrR4SWmoINdGJqAHa8uP3cUcS5NTW6VGkyt0aUjEqxz5sIULPFmC5IColpS2pJVxGyaZoa17DHRcc09MECvr2WqWDA7tqFdRkQ4_SZY9s7fDtuqUd9i_qFMrSov2vi-cvg6WrYwl4ltN9V6fMYXrgkWY8klFQp-Nu8LbHTLuKIIS9KAKPKBZQ5KqBHSQtM3KlApMm_dRSVB383JybQRmZfn5GtBXoYJAW3n1CvprHREkOQkHQJzlu7kd7JI8xx1NwPvXJusL9e14MeONXFmA5WOFY1XZ8bNRuMSn07YXubdk_RTKN-Evxk_MRo0Q3A_Q8ltzMlG37F1ERA-AYk_nVr21j2BMid0VRKNH=w489-h652-no?authuser=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379" b="27080"/>
          <a:stretch/>
        </p:blipFill>
        <p:spPr bwMode="auto">
          <a:xfrm>
            <a:off x="3017527" y="3068960"/>
            <a:ext cx="3103188" cy="315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513278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2" y="-6896"/>
            <a:ext cx="9138242" cy="6858000"/>
          </a:xfrm>
          <a:prstGeom prst="rect">
            <a:avLst/>
          </a:prstGeom>
        </p:spPr>
      </p:pic>
      <p:sp>
        <p:nvSpPr>
          <p:cNvPr id="8" name="Текст 7"/>
          <p:cNvSpPr txBox="1"/>
          <p:nvPr/>
        </p:nvSpPr>
        <p:spPr>
          <a:xfrm>
            <a:off x="428625" y="828675"/>
            <a:ext cx="8715375" cy="5925185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3361690" algn="l"/>
            <a:r>
              <a:rPr lang="ru-RU" sz="2000" b="1" i="1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2000" b="1" i="1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sym typeface="+mn-ea"/>
              </a:rPr>
              <a:t>   </a:t>
            </a:r>
            <a:r>
              <a:rPr lang="ru-RU" sz="2400" b="1" i="1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sym typeface="+mn-ea"/>
              </a:rPr>
              <a:t>                                                  </a:t>
            </a:r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marL="2618740"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ea typeface="Calibri" panose="020F0502020204030204" pitchFamily="34" charset="0"/>
              <a:cs typeface="Times New Roman" panose="02020603050405020304" pitchFamily="18" charset="0"/>
              <a:sym typeface="+mn-ea"/>
            </a:endParaRPr>
          </a:p>
          <a:p>
            <a:pPr algn="ctr"/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cs typeface="Arial" panose="020B0604020202020204" pitchFamily="34" charset="0"/>
            </a:endParaRPr>
          </a:p>
          <a:p>
            <a:pPr algn="ctr"/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194" name="Picture 2" descr="https://lh3.googleusercontent.com/u9QScd-k848SQuvX5U1Ct63CdNf4jgKuKaxE4aFOExeYiD7dIe8jL23gEiC0xs1s4him18qVG1CBbtYrW8aSNC4t_cDL6yYKGgu306uMIdUuo4_lpf7q84kmAsmlUbZjSccn6qhLtMv9tMFawd1UcGLsWeYt6kJX5tbuJ8_h4bdew4H7xFPTMkurLi7S2z4aZ45qpKuQZjoL3eZO5vyO3Kc6aQ_Iq-4wX7WjWDkbh-TsqLwLG5xtT7JK2lX__H8_8GHd0wkNBQVWZHGVX_ierCJqrSLmbb-I3-L4l0VxtuP7ZJwoNZeQO_Migmq1zfiuc9vb8yrnEOgrYL2q2U9zdC8hJl_7Y92TrO4QfWJu19lBeGLmMOHkSgFXxu6W_Ft-9lePvGrtkZuZpoSB6JOnojhNuRXS293JT3YATrJZn6anYckf9fGZP19cZp9fDKdvLGk3g260JZ-y3OYBNcn4QlnPJe8n1EwMcrDyvd4NdeerwRvX78T523bQsuzZNbREkoj4RzBaoz-xiB9mEqMBSTe49IqP7fqYDU9tHa5Ka3VbhEdC2LuXoLStJjeAjP6p_9f1AVi2pcLU046kB66g8EEHaWv6saMX13DZMaDgQ0kQ9sQKeVAtdI66BZ_Vbwh7DofC0BK95c7pyeCtw4nt2s-C7D37t5-geIvaqwQ_Gzthb2pBrr8qylTaWGgkJHceFFEHd5kGgUcw14QGepIFVR6c=w870-h652-no?authuser=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3255" y="476672"/>
            <a:ext cx="3363327" cy="25205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s://lh3.googleusercontent.com/K-atG0vCfCsakFol7O8xfTA1jgRXhIYsRuCKc_xjiE3fp4cNr5df6PaJXBGwGGOt2zs5NiCTHBCKjk0rTrAzp-yt9tlswRNxsp3glMrhibbbNJAO16IkwOvHrn0iOLJED-xtXBG4izAoetRwHeVdidw7q5kmu2ToPIxhQ3hBt5e05q-nn2bj42c429md4wGOBtKj7GjYMJTQS411USUiJmR7d4H0W6guQMM_eM4F22vOL78u_qzVfV21R55naCdgmZ8BsmJalF4-CIh1BMWJS3s6ozvTIVrvN0YkvcquysnK7La1u-ruu0l6FKvfhLGGSfO4-uK0oPz3IG6u51ExcsyHpULEoZblEiNbXbVjJQ_5vb1qEKPS_PPamaiS-XHRoRqhaRzcgwIqJXEoAQp_6uYKAAKA0NUb5Dfz8nzq-zGh5mvU_6es-qX1IcbkvUgh5g7zKcOAaJQqQUPmrO1d3MGp7Z2oB_KD4niigfeGqftfahcF1xWbgHBV_jYDbyXFZMLcbQO4pt8qh6eWKQrTuv5gnOfuoODJQOt1FXlGaWJFdDYd11sSFJbM-7AIwz2Oa5GUvR_0bRcFGXd5u23vuc6r_fxaAzZP57Wl6uCh7VSmyXLITKhR9GnqZRe_LH3lJAF35anLtsgixYzdFJSFzeh1okBZz4Vujo0wG7VvN_vq0T7gIlyMU1-JG8SMvDIQ1Z_k-tCp-l9CeOivXt0VkH8a=w870-h652-no?authuser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6312" y="3309686"/>
            <a:ext cx="3717127" cy="278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s://lh3.googleusercontent.com/Kp00AwXOIQfWgo7ngf7Q0nQkWmc6TcovOSRQtqQ079S6dHWIsHKe7p0DOyWjPJ6FcZ34fWxVcPdt984OWZE6Jy-o5K0kgLZU_qqyFDN1FemWCxByYtb3_HWJiUR6I5VA81-QoybdceuCXE-0hPYplDwhc3hFhNcUr4-8G0jfzwt9W_cgYIF2Ql-5CV-p_Ng9jDuoHlfhaH9A9pvpBvxM5bg2lPJcIt2X-rPRprFsZSlbecroCEL9NUzRYG0zX9R0dS0Vu_j0ZAmihzsNus4Lg-YYixrkK8NHPxg7Urs_qnaxn8Y4Q2u1zOLS3GLi6bcG1iI7r7Sdo3Wg8hj_WcjRzDpogC5mlf-1wnccPfGCCcevYljWINVFpPImmoyyrnr_-RFO_BXtPUgJ9zmuTDCW3tZR0dMXXnR7909j4I7Uun4gNqc4JvjPa5uRlQlKBAcu2IB_dJyUtk9YSSgzOdhhDC4sehWwarrOPQZLX3xGP0UyO_RMa_uozIZQJ03hI8WsIFHGIoou8jssWDYFizGiKX-yKhnKHiwHTlHLdrEjgjk2oAGhtI2DHNU6qaSHFPC7ZvwndbsJ5eJCPNKZGXipgjfK-y-wlmcpSOa2dUsyBtTN_vE2PAVaDzFkbLrXlNu67-Db_7oEET0CtOmxSz_qZ5J--R0jkuzfxiBxvG2OWG28vjg1kKWxdDscrEJauwZq1xkAU4J3VgMVSXK2_5tMKScn=w870-h652-no?authuser=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5814" y="476672"/>
            <a:ext cx="3418121" cy="2561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https://lh3.googleusercontent.com/KK6u85zKHhYyBZ8ew1nPDZqjBEtJYxxelHDksAlQMWWAqt21GKUyTOnZLUE8vlJ0J5fnNx_hXlcUV9yP3FVffLqCXbvVioqlZdBa4GU9oKfwMY3hPGVyxgCjtKB8h82DxYTJ4aFsUFYH38KAwNPS758B8fT83UV3x1y5uRxSWYzoBYAUsFx4xUAzkH2BWC8OtVnBI971y0iw2QnYdxg3CZ13RxIstUdenU6jycp1IQbQnop-tzCIoz6vvW3_aL9f-lURFM9Zb9BrwPFbOinVirEjdMXYRCzjxzq4bzsYpvtJXyxvMQkqbcYvLg9d4UjtKwcp-d3m29tn54MaOUwhqcU8uWWvLKgLk29QAXWTQSX99albghN2gU4lWqxHkM34XHqg-JxqG4pqNr2KjUzyS23dL41iaAjNh7xlSW2eP2vuaDq8KuBqj4ovUEn4suJi0ROpWfpFUImjtdSR0yMShmM_8NpczbCQ_VeSnk2O2fdNi4GntbP0x4qqwc3P-JnyRcPRD5j31Mb3rtFs5XGw11nXRhUeNikHQxMzeyuHFfFCZ3mDDyLolifQwFHWK7U6bZszUxG6-IvNORs7to-YXreTS5zg_23j7B7f4Eo-gfO3QEqiE71UGa_12V0fC65g-tFdmkz7osiBMye_clKEkym9LN_iEb_y8RdSHFZ4kM8lV6ICyGPhlUReDNnl2jLPQjF7RunwPDueRdq-2J0VVxrX=w870-h652-no?authuser=0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7314" y="3422103"/>
            <a:ext cx="3567121" cy="2673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62" y="-6896"/>
            <a:ext cx="9138242" cy="6858000"/>
          </a:xfrm>
          <a:prstGeom prst="rect">
            <a:avLst/>
          </a:prstGeom>
        </p:spPr>
      </p:pic>
      <p:sp>
        <p:nvSpPr>
          <p:cNvPr id="7" name="Заголовок 6"/>
          <p:cNvSpPr txBox="1"/>
          <p:nvPr/>
        </p:nvSpPr>
        <p:spPr>
          <a:xfrm>
            <a:off x="428625" y="2862573"/>
            <a:ext cx="7772400" cy="9286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40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       СПАСИБО ЗА ВНИМАНИЕ</a:t>
            </a:r>
            <a:endParaRPr kumimoji="0" lang="ru-RU" sz="40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Текст 7"/>
          <p:cNvSpPr txBox="1"/>
          <p:nvPr/>
        </p:nvSpPr>
        <p:spPr>
          <a:xfrm>
            <a:off x="428625" y="828675"/>
            <a:ext cx="8715375" cy="5925185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3361690" algn="l"/>
            <a:r>
              <a:rPr lang="ru-RU" sz="2000" b="1" i="1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  <a:r>
              <a:rPr lang="ru-RU" sz="2000" b="1" i="1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sym typeface="+mn-ea"/>
              </a:rPr>
              <a:t>   </a:t>
            </a:r>
            <a:r>
              <a:rPr lang="ru-RU" sz="2400" b="1" i="1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sym typeface="+mn-ea"/>
              </a:rPr>
              <a:t>                                                  </a:t>
            </a:r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marL="2618740"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ea typeface="Calibri" panose="020F0502020204030204" pitchFamily="34" charset="0"/>
              <a:cs typeface="Times New Roman" panose="02020603050405020304" pitchFamily="18" charset="0"/>
              <a:sym typeface="+mn-ea"/>
            </a:endParaRPr>
          </a:p>
          <a:p>
            <a:pPr algn="ctr"/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cs typeface="Arial" panose="020B0604020202020204" pitchFamily="34" charset="0"/>
            </a:endParaRPr>
          </a:p>
          <a:p>
            <a:pPr algn="ctr"/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0480223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" y="0"/>
            <a:ext cx="9138242" cy="6858000"/>
          </a:xfrm>
          <a:prstGeom prst="rect">
            <a:avLst/>
          </a:prstGeom>
        </p:spPr>
      </p:pic>
      <p:sp>
        <p:nvSpPr>
          <p:cNvPr id="7" name="Заголовок 6"/>
          <p:cNvSpPr txBox="1"/>
          <p:nvPr/>
        </p:nvSpPr>
        <p:spPr>
          <a:xfrm>
            <a:off x="543052" y="301924"/>
            <a:ext cx="7772400" cy="9286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40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Текст 7"/>
          <p:cNvSpPr txBox="1"/>
          <p:nvPr/>
        </p:nvSpPr>
        <p:spPr>
          <a:xfrm>
            <a:off x="5228064" y="2371075"/>
            <a:ext cx="4346575" cy="3935095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algn="l"/>
            <a:r>
              <a:rPr lang="ru-RU" sz="2400" b="1" i="1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sym typeface="+mn-ea"/>
              </a:rPr>
              <a:t>                                                              </a:t>
            </a:r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l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l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l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l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</a:t>
            </a:r>
          </a:p>
          <a:p>
            <a:pPr algn="l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Сколько гибнет их — не счесть, 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Видеть тяжело. 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А ведь в нашем сердце есть 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И для птиц тепло. 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Разве </a:t>
            </a:r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можно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забывать: 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Улететь могли, 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А остались зимовать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Заодно с людьми. 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 Приучите птиц в мороз 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К своему окну, 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Чтоб без песен не пришлось 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+mn-ea"/>
              </a:rPr>
              <a:t>Нам встречать весну.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dirty="0" smtClean="0"/>
          </a:p>
          <a:p>
            <a:pPr algn="l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l"/>
            <a:endParaRPr lang="ru-RU" b="1" dirty="0" smtClean="0"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ea typeface="Calibri" panose="020F0502020204030204" pitchFamily="34" charset="0"/>
              <a:cs typeface="Times New Roman" panose="02020603050405020304" pitchFamily="18" charset="0"/>
              <a:sym typeface="+mn-ea"/>
            </a:endParaRPr>
          </a:p>
          <a:p>
            <a:pPr algn="l"/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cs typeface="Arial" panose="020B0604020202020204" pitchFamily="34" charset="0"/>
            </a:endParaRPr>
          </a:p>
          <a:p>
            <a:pPr algn="l"/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15616" y="331769"/>
            <a:ext cx="4537710" cy="3538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Покормите птиц зимой. </a:t>
            </a:r>
          </a:p>
          <a:p>
            <a:pPr algn="l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со всех концов </a:t>
            </a:r>
          </a:p>
          <a:p>
            <a:pPr algn="l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вам слетятся, как домой, </a:t>
            </a:r>
          </a:p>
          <a:p>
            <a:pPr algn="l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Стайки на крыльцо. </a:t>
            </a:r>
          </a:p>
          <a:p>
            <a:pPr algn="l"/>
            <a:endParaRPr lang="ru-RU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Не богаты их корма. </a:t>
            </a:r>
          </a:p>
          <a:p>
            <a:pPr algn="l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Горсть зерна нужна, </a:t>
            </a:r>
          </a:p>
          <a:p>
            <a:pPr algn="l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Горсть одна — </a:t>
            </a:r>
          </a:p>
          <a:p>
            <a:pPr algn="l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не страшна </a:t>
            </a:r>
          </a:p>
          <a:p>
            <a:pPr algn="l"/>
            <a:r>
              <a:rPr lang="ru-RU" sz="16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Будет им зима. </a:t>
            </a:r>
          </a:p>
          <a:p>
            <a:pPr algn="l"/>
            <a:endParaRPr lang="ru-RU" sz="16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Asus-pk\Desktop\акция птицы\IMG-20210119-WA00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00726" y="670574"/>
            <a:ext cx="4007768" cy="2254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Asus-pk\Desktop\акция птицы\IMG-20201201-WA000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28999"/>
            <a:ext cx="4332395" cy="24369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" y="0"/>
            <a:ext cx="9138242" cy="6858000"/>
          </a:xfrm>
          <a:prstGeom prst="rect">
            <a:avLst/>
          </a:prstGeom>
        </p:spPr>
      </p:pic>
      <p:sp>
        <p:nvSpPr>
          <p:cNvPr id="7" name="Заголовок 6"/>
          <p:cNvSpPr txBox="1"/>
          <p:nvPr/>
        </p:nvSpPr>
        <p:spPr>
          <a:xfrm>
            <a:off x="685292" y="301924"/>
            <a:ext cx="7772400" cy="9286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40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Текст 7"/>
          <p:cNvSpPr txBox="1"/>
          <p:nvPr/>
        </p:nvSpPr>
        <p:spPr>
          <a:xfrm>
            <a:off x="213995" y="1058545"/>
            <a:ext cx="8715375" cy="544258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469130"/>
            <a:r>
              <a:rPr lang="ru-RU" sz="2400" b="1" i="1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sym typeface="+mn-ea"/>
              </a:rPr>
              <a:t>Для подкормки птиц ребята вместе с родителями обновили прошлогодние кормушки и смастерили новые.</a:t>
            </a:r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ea typeface="Calibri" panose="020F0502020204030204" pitchFamily="34" charset="0"/>
              <a:cs typeface="Times New Roman" panose="02020603050405020304" pitchFamily="18" charset="0"/>
              <a:sym typeface="+mn-ea"/>
            </a:endParaRPr>
          </a:p>
          <a:p>
            <a:pPr algn="ctr"/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Asus-pk\Desktop\акция птицы\IMG-20210219-WA00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061" y="1230618"/>
            <a:ext cx="2045723" cy="3636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Asus-pk\Desktop\акция птицы\IMG-20210219-WA00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6143" y="2420888"/>
            <a:ext cx="2160075" cy="3840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" y="0"/>
            <a:ext cx="9138242" cy="6858000"/>
          </a:xfrm>
          <a:prstGeom prst="rect">
            <a:avLst/>
          </a:prstGeom>
        </p:spPr>
      </p:pic>
      <p:sp>
        <p:nvSpPr>
          <p:cNvPr id="7" name="Заголовок 6"/>
          <p:cNvSpPr txBox="1"/>
          <p:nvPr/>
        </p:nvSpPr>
        <p:spPr>
          <a:xfrm>
            <a:off x="542925" y="301625"/>
            <a:ext cx="8387080" cy="92900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3100" b="1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31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Кормушки были развешены на деревьях нашего участка совместно с детьми.</a:t>
            </a:r>
            <a:endParaRPr kumimoji="0" lang="ru-RU" sz="31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Текст 7"/>
          <p:cNvSpPr txBox="1"/>
          <p:nvPr/>
        </p:nvSpPr>
        <p:spPr>
          <a:xfrm>
            <a:off x="213995" y="1058545"/>
            <a:ext cx="8715375" cy="544258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sym typeface="+mn-ea"/>
              </a:rPr>
              <a:t>                                                           </a:t>
            </a:r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ea typeface="Calibri" panose="020F0502020204030204" pitchFamily="34" charset="0"/>
              <a:cs typeface="Times New Roman" panose="02020603050405020304" pitchFamily="18" charset="0"/>
              <a:sym typeface="+mn-ea"/>
            </a:endParaRPr>
          </a:p>
          <a:p>
            <a:pPr algn="ctr"/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2" descr="C:\Users\Asus-pk\Desktop\акция птицы\IMG-20210128-WA00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165" y="1916832"/>
            <a:ext cx="5400600" cy="40504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58" y="0"/>
            <a:ext cx="9138242" cy="6858000"/>
          </a:xfrm>
          <a:prstGeom prst="rect">
            <a:avLst/>
          </a:prstGeom>
        </p:spPr>
      </p:pic>
      <p:sp>
        <p:nvSpPr>
          <p:cNvPr id="3" name="Заголовок 6"/>
          <p:cNvSpPr txBox="1"/>
          <p:nvPr/>
        </p:nvSpPr>
        <p:spPr>
          <a:xfrm>
            <a:off x="542925" y="301625"/>
            <a:ext cx="8387080" cy="929005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3100" b="1" i="0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3100" b="1" dirty="0" smtClean="0">
                <a:effectLst>
                  <a:glow rad="101600">
                    <a:schemeClr val="bg1">
                      <a:alpha val="60000"/>
                    </a:schemeClr>
                  </a:glow>
                </a:effectLst>
                <a:latin typeface="+mj-lt"/>
                <a:ea typeface="+mj-ea"/>
                <a:cs typeface="+mj-cs"/>
              </a:rPr>
              <a:t>Ежедневно ребята</a:t>
            </a:r>
            <a:r>
              <a:rPr kumimoji="0" lang="ru-RU" sz="31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 заготавливали корм для птичек из остатков хлеба.</a:t>
            </a:r>
            <a:r>
              <a:rPr kumimoji="0" lang="ru-RU" sz="3100" b="1" i="0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 А из дома приносили зёрна овса, семечек, пшена</a:t>
            </a:r>
            <a:r>
              <a:rPr kumimoji="0" lang="ru-RU" sz="31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31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54" y="2474600"/>
            <a:ext cx="4399090" cy="2474488"/>
          </a:xfrm>
          <a:prstGeom prst="rect">
            <a:avLst/>
          </a:prstGeom>
        </p:spPr>
      </p:pic>
      <p:pic>
        <p:nvPicPr>
          <p:cNvPr id="6146" name="Picture 2" descr="https://lh3.googleusercontent.com/dJ82Tr1XJfN8Dgw8Q4Wzey0vdcSTWrbR5_pGQk3IKUN-kmNyaCg8iM6wnZasskWRgTgOhBy81JF7frY2PNeWnF-WtLw19B8A_7le-vTNSjq-fSVEN8keZVCCDw8KBA4X-SliWiAZteNqfj2nbLzPiPoq-0cNdWHYR4fSkyNZZlIHabe7UyxjjITKGhvsxHUQGZuZ0MsJH4b4pWWUGqkxcSO11YHEekoX5AH0rc7bu5bT0ODEsi38guzfyLrIL96oYAwAX9AlM6RzCgAiAunxBPQebqSqleRUsw5PJ145gc4lGJ5wZpICrFocrnNFvAYv9WhaHut7lxn35_It907xCoQjritEunCB1hOLJzcqNWq6RdiCktXhtTxcXSW2WRdRqVD499sQaNbJ8YMuzoj8Vo9UfXX4wtQz8SVHyc60Ew4DCnKlp3AoAeUq584n21LrkomBFLlsqOzdhPEU24Y5QN0VYoHAxxBHyll18XqMwtKuRD9xHLB5GFF2tcyYMd_dlY1YfOL181cykXPa1rrZHG2rQZSgtwvKbOYkpdrq5EOkAJ53KsaDXnaf3Jp52N7MMWF-cZ3a70Hqx9dZwNegYKjv_GFCuTSLf7axurzQNWnUjXbHQixmvBhuXfnDlRmOfTcFoCXfRpOMlE_JPEIg-Viz4ZnYcg6LfZequ0KMEj4nYjzLZVmMu3X2xNz8h7D_a-KeZiZIedTvT4FCErCGW6_i=w489-h652-no?authuser=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492896"/>
            <a:ext cx="2718321" cy="362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49010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" y="0"/>
            <a:ext cx="9138242" cy="6858000"/>
          </a:xfrm>
          <a:prstGeom prst="rect">
            <a:avLst/>
          </a:prstGeom>
        </p:spPr>
      </p:pic>
      <p:sp>
        <p:nvSpPr>
          <p:cNvPr id="7" name="Заголовок 6"/>
          <p:cNvSpPr txBox="1"/>
          <p:nvPr/>
        </p:nvSpPr>
        <p:spPr>
          <a:xfrm>
            <a:off x="543052" y="301924"/>
            <a:ext cx="7772400" cy="9286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40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Текст 7"/>
          <p:cNvSpPr txBox="1"/>
          <p:nvPr/>
        </p:nvSpPr>
        <p:spPr>
          <a:xfrm>
            <a:off x="354598" y="997585"/>
            <a:ext cx="8715375" cy="5442585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4469130" algn="l"/>
            <a:endParaRPr lang="ru-RU" sz="2400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marL="4469130" algn="l"/>
            <a:endParaRPr lang="ru-RU" sz="2400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marL="4469130" algn="l"/>
            <a:endParaRPr lang="ru-RU" sz="2400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marL="4469130" algn="l"/>
            <a:endParaRPr lang="ru-RU" sz="2400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marL="4469130" algn="l"/>
            <a:endParaRPr lang="ru-RU" sz="2400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marL="272415" algn="l"/>
            <a:endParaRPr lang="ru-RU" sz="2400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marL="272415" algn="l"/>
            <a:endParaRPr lang="ru-RU" sz="2400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marL="272415" algn="l"/>
            <a:endParaRPr lang="ru-RU" sz="2400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marL="272415" algn="l"/>
            <a:endParaRPr lang="ru-RU" sz="2400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marL="58420" algn="l"/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8420" algn="l"/>
            <a:endParaRPr lang="ru-RU" sz="2000" dirty="0"/>
          </a:p>
          <a:p>
            <a:pPr marL="58420" algn="l"/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58420" algn="l"/>
            <a:endParaRPr lang="ru-RU" sz="2000" dirty="0"/>
          </a:p>
          <a:p>
            <a:pPr marL="58420" algn="ctr"/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каждую кормушку ребята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насыпали корм и</a:t>
            </a:r>
          </a:p>
          <a:p>
            <a:pPr marL="58420" algn="ctr"/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каждый день проверяли: ни закончился ли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корм у птиц. Ведь</a:t>
            </a:r>
          </a:p>
          <a:p>
            <a:pPr marL="58420" algn="ctr"/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очень важно: если повесил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кормушку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начал подкармливать</a:t>
            </a:r>
          </a:p>
          <a:p>
            <a:pPr marL="58420" algn="ctr"/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птиц - бросать нельзя. Птицы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будут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прилетать </a:t>
            </a:r>
            <a:r>
              <a:rPr lang="ru-RU" sz="2000" dirty="0"/>
              <a:t>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каждый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раз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</a:t>
            </a: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поисках пищи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58420" algn="ctr"/>
            <a:r>
              <a:rPr lang="ru-RU" sz="2000" dirty="0" smtClean="0"/>
              <a:t>Кроме подкормки в кормушках ребята кормили постоянных гостей - голубей, разбрасывая прямо на участке в отведенном месте крошки хлеба. </a:t>
            </a:r>
          </a:p>
          <a:p>
            <a:pPr marL="58420" algn="ctr"/>
            <a:r>
              <a:rPr lang="ru-RU" sz="2000" dirty="0" smtClean="0"/>
              <a:t> А птицы с благодарностью ворковали и клевали лакомые крошки.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076" name="Picture 4" descr="C:\Users\Asus-pk\Desktop\акция птицы\IMG-20210122-WA00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708" y="1961238"/>
            <a:ext cx="1497580" cy="2662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Asus-pk\Desktop\акция птицы\IMG-20210122-WA000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56896"/>
            <a:ext cx="1651232" cy="293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Asus-pk\Desktop\акция птицы\IMG-20210122-WA000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4020" y="587243"/>
            <a:ext cx="3771871" cy="2121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C:\Users\Asus-pk\Desktop\акция птицы\IMG-20210122-WA000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4920" y="1590971"/>
            <a:ext cx="1570483" cy="2791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" y="0"/>
            <a:ext cx="9138242" cy="6858000"/>
          </a:xfrm>
          <a:prstGeom prst="rect">
            <a:avLst/>
          </a:prstGeom>
        </p:spPr>
      </p:pic>
      <p:sp>
        <p:nvSpPr>
          <p:cNvPr id="7" name="Заголовок 6"/>
          <p:cNvSpPr txBox="1"/>
          <p:nvPr/>
        </p:nvSpPr>
        <p:spPr>
          <a:xfrm>
            <a:off x="1865040" y="332656"/>
            <a:ext cx="7772400" cy="9286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ru-RU" sz="4000" b="1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«Хороший аппетит»</a:t>
            </a:r>
            <a:endParaRPr kumimoji="0" lang="ru-RU" sz="40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Текст 7"/>
          <p:cNvSpPr txBox="1"/>
          <p:nvPr/>
        </p:nvSpPr>
        <p:spPr>
          <a:xfrm>
            <a:off x="416227" y="869011"/>
            <a:ext cx="8260230" cy="5139030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sym typeface="+mn-ea"/>
              </a:rPr>
              <a:t>Однажды мы наблюдали за подкормкой стаи голубей на территории детского сада. Как обычно, выйдя на прогулку, мальчики нашей группы насыпали в наземную кормушку крошки хлеба и пшено. Сразу же прилетела стая голубей. Их было очень много, но на всех мы заранее засушивали кусочки хлеба и потом крошили их, чтобы смогла поесть каждая птичка. </a:t>
            </a:r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ea typeface="Calibri" panose="020F0502020204030204" pitchFamily="34" charset="0"/>
              <a:cs typeface="Times New Roman" panose="02020603050405020304" pitchFamily="18" charset="0"/>
              <a:sym typeface="+mn-ea"/>
            </a:endParaRPr>
          </a:p>
          <a:p>
            <a:pPr algn="ctr"/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cs typeface="Arial" panose="020B0604020202020204" pitchFamily="34" charset="0"/>
            </a:endParaRPr>
          </a:p>
          <a:p>
            <a:pPr algn="ctr"/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pic>
        <p:nvPicPr>
          <p:cNvPr id="5122" name="Picture 2" descr="C:\Users\Asus-pk\Desktop\акция птицы\IMG2020120411041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636910"/>
            <a:ext cx="2664296" cy="355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Asus-pk\Desktop\акция птицы\IMG2020120411052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020310"/>
            <a:ext cx="3714126" cy="2785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" y="0"/>
            <a:ext cx="9138242" cy="6858000"/>
          </a:xfrm>
          <a:prstGeom prst="rect">
            <a:avLst/>
          </a:prstGeom>
        </p:spPr>
      </p:pic>
      <p:sp>
        <p:nvSpPr>
          <p:cNvPr id="7" name="Заголовок 6"/>
          <p:cNvSpPr txBox="1"/>
          <p:nvPr/>
        </p:nvSpPr>
        <p:spPr>
          <a:xfrm>
            <a:off x="543052" y="301924"/>
            <a:ext cx="7772400" cy="9286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40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Текст 7"/>
          <p:cNvSpPr txBox="1"/>
          <p:nvPr/>
        </p:nvSpPr>
        <p:spPr>
          <a:xfrm>
            <a:off x="213995" y="973455"/>
            <a:ext cx="8715375" cy="5442585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/>
            <a:r>
              <a:rPr lang="ru-RU" sz="2400" b="1" i="1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sym typeface="+mn-ea"/>
              </a:rPr>
              <a:t>                                                              </a:t>
            </a:r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ea typeface="Calibri" panose="020F0502020204030204" pitchFamily="34" charset="0"/>
              <a:cs typeface="Times New Roman" panose="02020603050405020304" pitchFamily="18" charset="0"/>
              <a:sym typeface="+mn-ea"/>
            </a:endParaRPr>
          </a:p>
          <a:p>
            <a:pPr algn="ctr"/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cs typeface="Arial" panose="020B0604020202020204" pitchFamily="34" charset="0"/>
            </a:endParaRPr>
          </a:p>
          <a:p>
            <a:pPr algn="ctr"/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526284" y="3130515"/>
            <a:ext cx="8133404" cy="341632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vert="horz" wrap="square" lIns="91440" tIns="45720" rIns="91440" bIns="45720" numCol="1" anchor="ctr" anchorCtr="0" compatLnSpc="1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Постепенно все голуби начали разлетаться, насытившись обедом. Но один долго не улетал. Видимо ему очень понравились на вкус хлебные крошки.</a:t>
            </a:r>
            <a:r>
              <a:rPr lang="ru-RU" sz="2400" dirty="0">
                <a:ea typeface="Calibri" panose="020F0502020204030204" pitchFamily="34" charset="0"/>
                <a:cs typeface="Times New Roman" panose="02020603050405020304" pitchFamily="18" charset="0"/>
              </a:rPr>
              <a:t> Дети отметили, что у этого голубя очень хороший аппетит, которому можно даже позавидовать. Покормив голубей от радостного настроения и самим ребятам хотелось превратиться в маленьких птиц и полететь.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00" name="Picture 4" descr="C:\Users\Asus-pk\Desktop\акция птицы\IMG2020120411233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21" r="20672" b="30058"/>
          <a:stretch/>
        </p:blipFill>
        <p:spPr bwMode="auto">
          <a:xfrm>
            <a:off x="2596326" y="662290"/>
            <a:ext cx="3665852" cy="2663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9" y="0"/>
            <a:ext cx="9138242" cy="6858000"/>
          </a:xfrm>
          <a:prstGeom prst="rect">
            <a:avLst/>
          </a:prstGeom>
        </p:spPr>
      </p:pic>
      <p:sp>
        <p:nvSpPr>
          <p:cNvPr id="7" name="Заголовок 6"/>
          <p:cNvSpPr txBox="1"/>
          <p:nvPr/>
        </p:nvSpPr>
        <p:spPr>
          <a:xfrm>
            <a:off x="543052" y="301924"/>
            <a:ext cx="7772400" cy="92869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ru-RU" sz="4000" b="1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Текст 7"/>
          <p:cNvSpPr txBox="1"/>
          <p:nvPr/>
        </p:nvSpPr>
        <p:spPr>
          <a:xfrm>
            <a:off x="213995" y="135890"/>
            <a:ext cx="8715375" cy="644525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4345305" algn="l"/>
            <a:endParaRPr lang="ru-RU" sz="2400" b="1" i="1" dirty="0" smtClean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marL="4345305" algn="l"/>
            <a:r>
              <a:rPr lang="ru-RU" sz="2400" b="1" i="1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sym typeface="+mn-ea"/>
              </a:rPr>
              <a:t>Во время проведения акции было организовано открытое мероприятие, в котором принимали участие дети не только нашей группы, но также и из подготовительной к школе группы. </a:t>
            </a:r>
          </a:p>
          <a:p>
            <a:pPr marL="405765" algn="l"/>
            <a:endParaRPr lang="ru-RU" sz="2400" b="1" i="1" dirty="0" smtClean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marL="405765" algn="l"/>
            <a:endParaRPr lang="ru-RU" sz="2400" b="1" i="1" dirty="0" smtClean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marL="405765" algn="l"/>
            <a:endParaRPr lang="ru-RU" sz="2400" b="1" i="1" dirty="0" smtClean="0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marL="405765" algn="l"/>
            <a:r>
              <a:rPr lang="ru-RU" sz="2400" b="1" i="1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sym typeface="+mn-ea"/>
              </a:rPr>
              <a:t>Гостем этого мероприятия </a:t>
            </a:r>
          </a:p>
          <a:p>
            <a:pPr marL="405765" algn="l"/>
            <a:r>
              <a:rPr lang="ru-RU" sz="2400" b="1" i="1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sym typeface="+mn-ea"/>
              </a:rPr>
              <a:t>был старичок Лесовичок, </a:t>
            </a:r>
          </a:p>
          <a:p>
            <a:pPr marL="405765" algn="l"/>
            <a:r>
              <a:rPr lang="ru-RU" sz="2400" b="1" i="1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sym typeface="+mn-ea"/>
              </a:rPr>
              <a:t>который помогал детям </a:t>
            </a:r>
          </a:p>
          <a:p>
            <a:pPr marL="405765" algn="l"/>
            <a:r>
              <a:rPr lang="ru-RU" sz="2400" b="1" i="1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sym typeface="+mn-ea"/>
              </a:rPr>
              <a:t>сортировать птиц на </a:t>
            </a:r>
          </a:p>
          <a:p>
            <a:pPr marL="405765" algn="l"/>
            <a:r>
              <a:rPr lang="ru-RU" sz="2400" b="1" i="1" dirty="0" smtClean="0"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sym typeface="+mn-ea"/>
              </a:rPr>
              <a:t>зимующих и перелётных.                                                              </a:t>
            </a:r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sym typeface="+mn-ea"/>
            </a:endParaRPr>
          </a:p>
          <a:p>
            <a:pPr algn="ctr"/>
            <a:endParaRPr lang="ru-RU" b="1" dirty="0" smtClean="0">
              <a:ln>
                <a:noFill/>
              </a:ln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ea typeface="Calibri" panose="020F0502020204030204" pitchFamily="34" charset="0"/>
              <a:cs typeface="Times New Roman" panose="02020603050405020304" pitchFamily="18" charset="0"/>
              <a:sym typeface="+mn-ea"/>
            </a:endParaRPr>
          </a:p>
          <a:p>
            <a:pPr algn="ctr"/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</a:effectLst>
              <a:cs typeface="Arial" panose="020B0604020202020204" pitchFamily="34" charset="0"/>
            </a:endParaRPr>
          </a:p>
          <a:p>
            <a:pPr algn="ctr"/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" name="Изображение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240" y="593581"/>
            <a:ext cx="2476185" cy="3339475"/>
          </a:xfrm>
          <a:prstGeom prst="rect">
            <a:avLst/>
          </a:prstGeom>
        </p:spPr>
      </p:pic>
      <p:pic>
        <p:nvPicPr>
          <p:cNvPr id="3" name="Изображение 2" descr="IMG-20191115-WA002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48064" y="3068960"/>
            <a:ext cx="2376264" cy="3204836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149</TotalTime>
  <Words>475</Words>
  <Application>Microsoft Office PowerPoint</Application>
  <PresentationFormat>Экран (4:3)</PresentationFormat>
  <Paragraphs>121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20" baseType="lpstr">
      <vt:lpstr>Arial</vt:lpstr>
      <vt:lpstr>Arial Narrow</vt:lpstr>
      <vt:lpstr>Calibri</vt:lpstr>
      <vt:lpstr>Constantia</vt:lpstr>
      <vt:lpstr>Times New Roman</vt:lpstr>
      <vt:lpstr>Wingdings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«Каждой пичужке – наша кормушка»</dc:title>
  <dc:creator>User</dc:creator>
  <cp:lastModifiedBy>Svetik</cp:lastModifiedBy>
  <cp:revision>121</cp:revision>
  <dcterms:created xsi:type="dcterms:W3CDTF">2014-02-19T18:23:00Z</dcterms:created>
  <dcterms:modified xsi:type="dcterms:W3CDTF">2021-04-09T15:11:33Z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1064466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  <property fmtid="{D5CDD505-2E9C-101B-9397-08002B2CF9AE}" pid="5" name="KSOProductBuildVer">
    <vt:lpwstr>1049-11.2.0.9169</vt:lpwstr>
  </property>
</Properties>
</file>