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7.jpeg" ContentType="image/jpeg"/>
  <Override PartName="/ppt/media/image1.png" ContentType="image/png"/>
  <Override PartName="/ppt/media/image2.png" ContentType="image/png"/>
  <Override PartName="/ppt/media/image3.jpeg" ContentType="image/jpeg"/>
  <Override PartName="/ppt/media/image21.png" ContentType="image/png"/>
  <Override PartName="/ppt/media/image6.jpeg" ContentType="image/jpeg"/>
  <Override PartName="/ppt/media/image4.png" ContentType="image/png"/>
  <Override PartName="/ppt/media/image11.png" ContentType="image/png"/>
  <Override PartName="/ppt/media/image5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2.jpeg" ContentType="image/jpeg"/>
  <Override PartName="/ppt/media/image19.png" ContentType="image/png"/>
  <Override PartName="/ppt/media/image13.jpeg" ContentType="image/jpeg"/>
  <Override PartName="/ppt/media/image14.jpeg" ContentType="image/jpeg"/>
  <Override PartName="/ppt/media/image15.jpeg" ContentType="image/jpeg"/>
  <Override PartName="/ppt/media/image16.png" ContentType="image/png"/>
  <Override PartName="/ppt/media/image17.png" ContentType="image/png"/>
  <Override PartName="/ppt/media/image18.jpeg" ContentType="image/jpeg"/>
  <Override PartName="/ppt/media/image20.png" ContentType="image/png"/>
  <Override PartName="/ppt/media/image22.png" ContentType="image/png"/>
  <Override PartName="/ppt/media/image23.jpeg" ContentType="image/jpeg"/>
  <Override PartName="/ppt/media/image24.png" ContentType="image/png"/>
  <Override PartName="/ppt/media/image25.jpeg" ContentType="image/jpeg"/>
  <Override PartName="/ppt/media/image26.jpeg" ContentType="image/jpeg"/>
  <Override PartName="/ppt/media/image27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8457840" y="6499440"/>
            <a:ext cx="84240" cy="842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569160" y="6499440"/>
            <a:ext cx="84240" cy="842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363360" y="6356520"/>
            <a:ext cx="2085480" cy="364680"/>
          </a:xfrm>
          <a:prstGeom prst="rect">
            <a:avLst/>
          </a:prstGeom>
        </p:spPr>
        <p:txBody>
          <a:bodyPr rIns="45720" anchor="ctr"/>
          <a:p>
            <a:pPr algn="r">
              <a:lnSpc>
                <a:spcPct val="100000"/>
              </a:lnSpc>
            </a:pPr>
            <a:r>
              <a:rPr b="0" lang="ru-RU" sz="1200" spc="-1" strike="noStrike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28.3.21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nos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659160" y="6356520"/>
            <a:ext cx="2847600" cy="364680"/>
          </a:xfrm>
          <a:prstGeom prst="rect">
            <a:avLst/>
          </a:prstGeom>
        </p:spPr>
        <p:txBody>
          <a:bodyPr lIns="45720"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nos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543160" y="6356520"/>
            <a:ext cx="561600" cy="364680"/>
          </a:xfrm>
          <a:prstGeom prst="rect">
            <a:avLst/>
          </a:prstGeom>
        </p:spPr>
        <p:txBody>
          <a:bodyPr lIns="27360" rIns="45720" anchor="ctr"/>
          <a:p>
            <a:pPr>
              <a:lnSpc>
                <a:spcPct val="100000"/>
              </a:lnSpc>
            </a:pPr>
            <a:fld id="{85012C05-F9C3-441D-82EC-ED02BBD07F11}" type="slidenum">
              <a:rPr b="0" lang="ru-RU" sz="1200" spc="-1" strike="noStrike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nos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Palatino Linotype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Для правки структуры щёлкните мышью</a:t>
            </a:r>
            <a:endParaRPr b="0" lang="ru-RU" sz="24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Второй уровень структуры</a:t>
            </a:r>
            <a:endParaRPr b="0" lang="ru-RU" sz="16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Третий уровень структуры</a:t>
            </a:r>
            <a:endParaRPr b="0" lang="ru-RU" sz="16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6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Четвёртый уровень структуры</a:t>
            </a:r>
            <a:endParaRPr b="0" lang="ru-RU" sz="16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Пятый уровень структуры</a:t>
            </a:r>
            <a:endParaRPr b="0" lang="ru-RU" sz="20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Шестой уровень структуры</a:t>
            </a:r>
            <a:endParaRPr b="0" lang="ru-RU" sz="20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Седьмой уровень структуры</a:t>
            </a:r>
            <a:endParaRPr b="0" lang="ru-RU" sz="2000" spc="-1" strike="noStrike">
              <a:solidFill>
                <a:srgbClr val="80808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png"/><Relationship Id="rId3" Type="http://schemas.openxmlformats.org/officeDocument/2006/relationships/image" Target="../media/image25.jpeg"/><Relationship Id="rId4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971640" y="1268640"/>
            <a:ext cx="61203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395640" y="534240"/>
            <a:ext cx="8424720" cy="4236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23427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                              </a:t>
            </a:r>
            <a:r>
              <a:rPr b="1" lang="ru-RU" sz="32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ЗАГАДКИ</a:t>
            </a:r>
            <a:r>
              <a:rPr b="1" lang="ru-RU" sz="2400" spc="-1" strike="noStrike">
                <a:solidFill>
                  <a:srgbClr val="234271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
</a:t>
            </a: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1. </a:t>
            </a: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Calibri"/>
              </a:rPr>
              <a:t>В беленькой комнатке желтая барыня сидит.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Calibri"/>
              </a:rPr>
              <a:t>2.  На столе — бело, упало со стола — желто.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Calibri"/>
              </a:rPr>
              <a:t>3.  В доме еда, а дверь заперта.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Calibri"/>
              </a:rPr>
              <a:t>4.  Может и разбиться, может и свариться,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Calibri"/>
              </a:rPr>
              <a:t>Если хочешь - в птицу может превратиться.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234271"/>
                </a:solidFill>
                <a:uFill>
                  <a:solidFill>
                    <a:srgbClr val="ffffff"/>
                  </a:solidFill>
                </a:uFill>
                <a:latin typeface="Palatino Linotype"/>
                <a:ea typeface="Calibri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1"/>
          <p:cNvGraphicFramePr/>
          <p:nvPr/>
        </p:nvGraphicFramePr>
        <p:xfrm>
          <a:off x="611640" y="764640"/>
          <a:ext cx="7848360" cy="3960000"/>
        </p:xfrm>
        <a:graphic>
          <a:graphicData uri="http://schemas.openxmlformats.org/drawingml/2006/table">
            <a:tbl>
              <a:tblPr/>
              <a:tblGrid>
                <a:gridCol w="3179520"/>
                <a:gridCol w="4669200"/>
              </a:tblGrid>
              <a:tr h="632160">
                <a:tc>
                  <a:txBody>
                    <a:bodyPr lIns="68400" rIns="68400" tIns="0" bIns="0"/>
                    <a:p>
                      <a:pPr marL="540360"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Качество яйца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  <a:tc>
                  <a:txBody>
                    <a:bodyPr lIns="68400" rIns="68400" tIns="0" bIns="0"/>
                    <a:p>
                      <a:pPr marL="540360"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Положение яйца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</a:tr>
              <a:tr h="798840">
                <a:tc>
                  <a:txBody>
                    <a:bodyPr lIns="68400" rIns="68400" tIns="0" bIns="0"/>
                    <a:p>
                      <a:pPr marL="540360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Яйцо свежее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  <a:tc>
                  <a:txBody>
                    <a:bodyPr lIns="68400" rIns="68400" tIns="0" bIns="0"/>
                    <a:p>
                      <a:pPr marL="540360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Опустилось на дно стакана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</a:tr>
              <a:tr h="1264680">
                <a:tc>
                  <a:txBody>
                    <a:bodyPr lIns="68400" rIns="68400" tIns="0" bIns="0"/>
                    <a:p>
                      <a:pPr marL="540360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Недостаточно свежее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  <a:tc>
                  <a:txBody>
                    <a:bodyPr lIns="68400" rIns="68400" tIns="0" bIns="0"/>
                    <a:p>
                      <a:pPr marL="540360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Плавает чуть выше дна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</a:tr>
              <a:tr h="1264320">
                <a:tc>
                  <a:txBody>
                    <a:bodyPr lIns="68400" rIns="68400" tIns="0" bIns="0"/>
                    <a:p>
                      <a:pPr marL="540360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Недоброкачественное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  <a:tc>
                  <a:txBody>
                    <a:bodyPr lIns="68400" rIns="68400" tIns="0" bIns="0"/>
                    <a:p>
                      <a:pPr marL="540360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  <a:ea typeface="Times New Roman"/>
                        </a:rPr>
                        <a:t>Находится на поверхности жидкости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eaebf2"/>
                    </a:solidFill>
                  </a:tcPr>
                </a:tc>
              </a:tr>
            </a:tbl>
          </a:graphicData>
        </a:graphic>
      </p:graphicFrame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539640" y="404640"/>
            <a:ext cx="7992360" cy="191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	</a:t>
            </a:r>
            <a:r>
              <a:rPr b="1" lang="ru-RU" sz="2400" spc="-1" strike="noStrike">
                <a:solidFill>
                  <a:srgbClr val="6076b4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Какие блюда можно приготовить из яиц?</a:t>
            </a: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
</a:t>
            </a: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Яйца используются в кулинарии очень широко (для приготовления десертов, изделий из теста, в начинках, при украшении, в салатах и в сыром, жареном и вареном виде)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69" name="Picture 14" descr=""/>
          <p:cNvPicPr/>
          <p:nvPr/>
        </p:nvPicPr>
        <p:blipFill>
          <a:blip r:embed="rId1"/>
          <a:stretch/>
        </p:blipFill>
        <p:spPr>
          <a:xfrm>
            <a:off x="683640" y="2853000"/>
            <a:ext cx="2088000" cy="1380240"/>
          </a:xfrm>
          <a:prstGeom prst="rect">
            <a:avLst/>
          </a:prstGeom>
          <a:ln>
            <a:noFill/>
          </a:ln>
        </p:spPr>
      </p:pic>
      <p:pic>
        <p:nvPicPr>
          <p:cNvPr id="70" name="Picture 6" descr=""/>
          <p:cNvPicPr/>
          <p:nvPr/>
        </p:nvPicPr>
        <p:blipFill>
          <a:blip r:embed="rId2"/>
          <a:srcRect l="17235" t="9988" r="12756" b="17028"/>
          <a:stretch/>
        </p:blipFill>
        <p:spPr>
          <a:xfrm>
            <a:off x="3564000" y="3318480"/>
            <a:ext cx="2711160" cy="2236680"/>
          </a:xfrm>
          <a:prstGeom prst="rect">
            <a:avLst/>
          </a:prstGeom>
          <a:ln>
            <a:noFill/>
          </a:ln>
        </p:spPr>
      </p:pic>
      <p:pic>
        <p:nvPicPr>
          <p:cNvPr id="71" name="Picture 28" descr=""/>
          <p:cNvPicPr/>
          <p:nvPr/>
        </p:nvPicPr>
        <p:blipFill>
          <a:blip r:embed="rId3"/>
          <a:srcRect l="3780" t="2746" r="8731" b="4627"/>
          <a:stretch/>
        </p:blipFill>
        <p:spPr>
          <a:xfrm>
            <a:off x="6012360" y="4312080"/>
            <a:ext cx="2303280" cy="2128320"/>
          </a:xfrm>
          <a:prstGeom prst="rect">
            <a:avLst/>
          </a:prstGeom>
          <a:ln>
            <a:noFill/>
          </a:ln>
        </p:spPr>
      </p:pic>
      <p:pic>
        <p:nvPicPr>
          <p:cNvPr id="72" name="Picture 4" descr=""/>
          <p:cNvPicPr/>
          <p:nvPr/>
        </p:nvPicPr>
        <p:blipFill>
          <a:blip r:embed="rId4"/>
          <a:stretch/>
        </p:blipFill>
        <p:spPr>
          <a:xfrm>
            <a:off x="6156000" y="1939680"/>
            <a:ext cx="2159280" cy="2159280"/>
          </a:xfrm>
          <a:prstGeom prst="rect">
            <a:avLst/>
          </a:prstGeom>
          <a:ln>
            <a:noFill/>
          </a:ln>
        </p:spPr>
      </p:pic>
      <p:pic>
        <p:nvPicPr>
          <p:cNvPr id="73" name="Picture 24" descr=""/>
          <p:cNvPicPr/>
          <p:nvPr/>
        </p:nvPicPr>
        <p:blipFill>
          <a:blip r:embed="rId5"/>
          <a:srcRect l="11686" t="0" r="7791" b="0"/>
          <a:stretch/>
        </p:blipFill>
        <p:spPr>
          <a:xfrm>
            <a:off x="668880" y="4437000"/>
            <a:ext cx="2592000" cy="2138040"/>
          </a:xfrm>
          <a:prstGeom prst="rect">
            <a:avLst/>
          </a:prstGeom>
          <a:ln>
            <a:noFill/>
          </a:ln>
        </p:spPr>
      </p:pic>
      <p:sp>
        <p:nvSpPr>
          <p:cNvPr id="74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3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3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395640" y="260640"/>
            <a:ext cx="81295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Как же правильно варить яйца?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graphicFrame>
        <p:nvGraphicFramePr>
          <p:cNvPr id="78" name="Table 2"/>
          <p:cNvGraphicFramePr/>
          <p:nvPr/>
        </p:nvGraphicFramePr>
        <p:xfrm>
          <a:off x="323640" y="995760"/>
          <a:ext cx="8496720" cy="4766400"/>
        </p:xfrm>
        <a:graphic>
          <a:graphicData uri="http://schemas.openxmlformats.org/drawingml/2006/table">
            <a:tbl>
              <a:tblPr/>
              <a:tblGrid>
                <a:gridCol w="2068560"/>
                <a:gridCol w="2887560"/>
                <a:gridCol w="3540600"/>
              </a:tblGrid>
              <a:tr h="1231920"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Способ приготовления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solidFill>
                      <a:srgbClr val="6076b4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Время приготовления, мин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solidFill>
                      <a:srgbClr val="6076b4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Готовность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solidFill>
                      <a:srgbClr val="6076b4"/>
                    </a:solidFill>
                  </a:tcPr>
                </a:tc>
              </a:tr>
              <a:tr h="1661760"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Всмятку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2-3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Белок свернулся наполовину, желток не свернулся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</a:tr>
              <a:tr h="1051560"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«В мешочек»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4 - 5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Белок свернулся, желток не свернулся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9360">
                      <a:solidFill>
                        <a:srgbClr val="5b72b2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</a:tr>
              <a:tr h="821160"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Вкрутую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50400">
                      <a:solidFill>
                        <a:srgbClr val="6076b4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7 - 10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50400">
                      <a:solidFill>
                        <a:srgbClr val="6076b4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Palatino Linotype"/>
                        </a:rPr>
                        <a:t>Желток и белок свернулся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XO Oriel"/>
                      </a:endParaRPr>
                    </a:p>
                  </a:txBody>
                  <a:tcPr marL="68400" marR="68400">
                    <a:lnL w="9360">
                      <a:solidFill>
                        <a:srgbClr val="5b72b2"/>
                      </a:solidFill>
                    </a:lnL>
                    <a:lnR w="9360">
                      <a:solidFill>
                        <a:srgbClr val="5b72b2"/>
                      </a:solidFill>
                    </a:lnR>
                    <a:lnT w="50400">
                      <a:solidFill>
                        <a:srgbClr val="6076b4"/>
                      </a:solidFill>
                    </a:lnT>
                    <a:lnB w="9360">
                      <a:solidFill>
                        <a:srgbClr val="5b72b2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32" descr=""/>
          <p:cNvPicPr/>
          <p:nvPr/>
        </p:nvPicPr>
        <p:blipFill>
          <a:blip r:embed="rId1"/>
          <a:stretch/>
        </p:blipFill>
        <p:spPr>
          <a:xfrm>
            <a:off x="648360" y="332640"/>
            <a:ext cx="1834920" cy="239400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655560" y="2711520"/>
            <a:ext cx="189108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Всмятку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81" name="Picture 18" descr=""/>
          <p:cNvPicPr/>
          <p:nvPr/>
        </p:nvPicPr>
        <p:blipFill>
          <a:blip r:embed="rId2"/>
          <a:stretch/>
        </p:blipFill>
        <p:spPr>
          <a:xfrm>
            <a:off x="4860000" y="476640"/>
            <a:ext cx="3240000" cy="2085840"/>
          </a:xfrm>
          <a:prstGeom prst="rect">
            <a:avLst/>
          </a:prstGeom>
          <a:ln>
            <a:noFill/>
          </a:ln>
        </p:spPr>
      </p:pic>
      <p:sp>
        <p:nvSpPr>
          <p:cNvPr id="82" name="CustomShape 2"/>
          <p:cNvSpPr/>
          <p:nvPr/>
        </p:nvSpPr>
        <p:spPr>
          <a:xfrm>
            <a:off x="4959720" y="2562840"/>
            <a:ext cx="314676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«В мешочек»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83" name="Picture 17" descr=""/>
          <p:cNvPicPr/>
          <p:nvPr/>
        </p:nvPicPr>
        <p:blipFill>
          <a:blip r:embed="rId3"/>
          <a:srcRect l="0" t="3520" r="-472" b="10749"/>
          <a:stretch/>
        </p:blipFill>
        <p:spPr>
          <a:xfrm>
            <a:off x="2771640" y="3357000"/>
            <a:ext cx="2691720" cy="1914840"/>
          </a:xfrm>
          <a:prstGeom prst="rect">
            <a:avLst/>
          </a:prstGeom>
          <a:ln>
            <a:noFill/>
          </a:ln>
        </p:spPr>
      </p:pic>
      <p:sp>
        <p:nvSpPr>
          <p:cNvPr id="84" name="CustomShape 3"/>
          <p:cNvSpPr/>
          <p:nvPr/>
        </p:nvSpPr>
        <p:spPr>
          <a:xfrm>
            <a:off x="903600" y="5589360"/>
            <a:ext cx="473328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                      </a:t>
            </a:r>
            <a:r>
              <a:rPr b="1" lang="ru-RU" sz="36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Вкрутую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85" name="CustomShape 4"/>
          <p:cNvSpPr/>
          <p:nvPr/>
        </p:nvSpPr>
        <p:spPr>
          <a:xfrm>
            <a:off x="4430160" y="5778000"/>
            <a:ext cx="2696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783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4" dur="indefinite" restart="never" nodeType="tmRoot">
          <p:childTnLst>
            <p:seq>
              <p:cTn id="4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6" dur="indefinite" restart="never" nodeType="tmRoot">
          <p:childTnLst>
            <p:seq>
              <p:cTn id="4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2051640" y="2133000"/>
            <a:ext cx="4680000" cy="100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Спасибо!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timing>
    <p:tnLst>
      <p:par>
        <p:cTn id="48" dur="indefinite" restart="never" nodeType="tmRoot">
          <p:childTnLst>
            <p:seq>
              <p:cTn id="4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1043640" y="548640"/>
            <a:ext cx="78483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Тема:  Блюда из яиц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4" name="Picture 2" descr=""/>
          <p:cNvPicPr/>
          <p:nvPr/>
        </p:nvPicPr>
        <p:blipFill>
          <a:blip r:embed="rId1"/>
          <a:stretch/>
        </p:blipFill>
        <p:spPr>
          <a:xfrm>
            <a:off x="611640" y="3861000"/>
            <a:ext cx="3264480" cy="2231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6" descr=""/>
          <p:cNvPicPr/>
          <p:nvPr/>
        </p:nvPicPr>
        <p:blipFill>
          <a:blip r:embed="rId1"/>
          <a:srcRect l="5994" t="22935" r="7033" b="20086"/>
          <a:stretch/>
        </p:blipFill>
        <p:spPr>
          <a:xfrm>
            <a:off x="4284000" y="332640"/>
            <a:ext cx="4835520" cy="3168000"/>
          </a:xfrm>
          <a:prstGeom prst="rect">
            <a:avLst/>
          </a:prstGeom>
          <a:ln>
            <a:noFill/>
          </a:ln>
        </p:spPr>
      </p:pic>
      <p:pic>
        <p:nvPicPr>
          <p:cNvPr id="46" name="Picture 2" descr=""/>
          <p:cNvPicPr/>
          <p:nvPr/>
        </p:nvPicPr>
        <p:blipFill>
          <a:blip r:embed="rId2"/>
          <a:srcRect l="0" t="0" r="14508" b="1361"/>
          <a:stretch/>
        </p:blipFill>
        <p:spPr>
          <a:xfrm>
            <a:off x="251640" y="260640"/>
            <a:ext cx="3910320" cy="33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" name="CustomShape 1"/>
          <p:cNvSpPr/>
          <p:nvPr/>
        </p:nvSpPr>
        <p:spPr>
          <a:xfrm>
            <a:off x="332640" y="332640"/>
            <a:ext cx="18558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Гусиное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7173720" y="404640"/>
            <a:ext cx="168696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Утиное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49" name="Picture 4" descr=""/>
          <p:cNvPicPr/>
          <p:nvPr/>
        </p:nvPicPr>
        <p:blipFill>
          <a:blip r:embed="rId3"/>
          <a:stretch/>
        </p:blipFill>
        <p:spPr>
          <a:xfrm>
            <a:off x="251640" y="3645000"/>
            <a:ext cx="3960000" cy="2804400"/>
          </a:xfrm>
          <a:prstGeom prst="rect">
            <a:avLst/>
          </a:prstGeom>
          <a:ln>
            <a:noFill/>
          </a:ln>
        </p:spPr>
      </p:pic>
      <p:sp>
        <p:nvSpPr>
          <p:cNvPr id="50" name="CustomShape 3"/>
          <p:cNvSpPr/>
          <p:nvPr/>
        </p:nvSpPr>
        <p:spPr>
          <a:xfrm>
            <a:off x="14760" y="6273360"/>
            <a:ext cx="276120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Индюшиное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51" name="Picture 8" descr=""/>
          <p:cNvPicPr/>
          <p:nvPr/>
        </p:nvPicPr>
        <p:blipFill>
          <a:blip r:embed="rId4"/>
          <a:stretch/>
        </p:blipFill>
        <p:spPr>
          <a:xfrm>
            <a:off x="4500000" y="3459240"/>
            <a:ext cx="4248000" cy="3398400"/>
          </a:xfrm>
          <a:prstGeom prst="rect">
            <a:avLst/>
          </a:prstGeom>
          <a:ln>
            <a:noFill/>
          </a:ln>
        </p:spPr>
      </p:pic>
      <p:sp>
        <p:nvSpPr>
          <p:cNvPr id="52" name="CustomShape 4"/>
          <p:cNvSpPr/>
          <p:nvPr/>
        </p:nvSpPr>
        <p:spPr>
          <a:xfrm>
            <a:off x="4804920" y="6273360"/>
            <a:ext cx="2944080" cy="577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Перепелиное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 descr=""/>
          <p:cNvPicPr/>
          <p:nvPr/>
        </p:nvPicPr>
        <p:blipFill>
          <a:blip r:embed="rId1"/>
          <a:stretch/>
        </p:blipFill>
        <p:spPr>
          <a:xfrm>
            <a:off x="28440" y="0"/>
            <a:ext cx="9115200" cy="6836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4" descr=""/>
          <p:cNvPicPr/>
          <p:nvPr/>
        </p:nvPicPr>
        <p:blipFill>
          <a:blip r:embed="rId1"/>
          <a:srcRect l="0" t="0" r="2705" b="598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5" name="CustomShape 1"/>
          <p:cNvSpPr/>
          <p:nvPr/>
        </p:nvSpPr>
        <p:spPr>
          <a:xfrm>
            <a:off x="1056960" y="2565000"/>
            <a:ext cx="7560360" cy="20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	</a:t>
            </a:r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В состав яиц входят жизненно необходимые человеку вещества: белки, жиры, минеральные соли, витамины: А, D, Е и В.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2" descr=""/>
          <p:cNvPicPr/>
          <p:nvPr/>
        </p:nvPicPr>
        <p:blipFill>
          <a:blip r:embed="rId1"/>
          <a:stretch/>
        </p:blipFill>
        <p:spPr>
          <a:xfrm>
            <a:off x="3348000" y="3133080"/>
            <a:ext cx="4896360" cy="3432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7" name="CustomShape 1"/>
          <p:cNvSpPr/>
          <p:nvPr/>
        </p:nvSpPr>
        <p:spPr>
          <a:xfrm>
            <a:off x="323640" y="476640"/>
            <a:ext cx="8424720" cy="20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	</a:t>
            </a: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Маркированные яйца с указанной датой называются </a:t>
            </a:r>
            <a:r>
              <a:rPr b="1" i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диетическими.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just">
              <a:lnSpc>
                <a:spcPct val="100000"/>
              </a:lnSpc>
            </a:pP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	</a:t>
            </a: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По истечении 7 суток они становятся </a:t>
            </a:r>
            <a:r>
              <a:rPr b="1" i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столовыми</a:t>
            </a: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3563640" cy="3563640"/>
          </a:xfrm>
          <a:prstGeom prst="rect">
            <a:avLst/>
          </a:prstGeom>
          <a:ln>
            <a:noFill/>
          </a:ln>
        </p:spPr>
      </p:pic>
      <p:sp>
        <p:nvSpPr>
          <p:cNvPr id="59" name="CustomShape 1"/>
          <p:cNvSpPr/>
          <p:nvPr/>
        </p:nvSpPr>
        <p:spPr>
          <a:xfrm>
            <a:off x="3547080" y="548640"/>
            <a:ext cx="5328360" cy="20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Овоскоп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 — прибор для определения качества яиц путём их просвечивания. </a:t>
            </a: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60" name="Picture 8" descr=""/>
          <p:cNvPicPr/>
          <p:nvPr/>
        </p:nvPicPr>
        <p:blipFill>
          <a:blip r:embed="rId2"/>
          <a:srcRect l="10581" t="0" r="3240" b="0"/>
          <a:stretch/>
        </p:blipFill>
        <p:spPr>
          <a:xfrm>
            <a:off x="3060000" y="3213000"/>
            <a:ext cx="4896360" cy="3255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"/>
          <p:cNvPicPr/>
          <p:nvPr/>
        </p:nvPicPr>
        <p:blipFill>
          <a:blip r:embed="rId1"/>
          <a:stretch/>
        </p:blipFill>
        <p:spPr>
          <a:xfrm>
            <a:off x="0" y="476640"/>
            <a:ext cx="9156240" cy="573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395640" y="0"/>
            <a:ext cx="8352720" cy="3502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Проведём опыт и определим качество яиц в подсоленной воде. </a:t>
            </a:r>
            <a:r>
              <a:rPr b="1" lang="ru-RU" sz="3200" spc="-1" strike="noStrike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
</a:t>
            </a:r>
            <a:r>
              <a:rPr b="1" lang="ru-RU" sz="3200" spc="-1" strike="noStrike" u="sng">
                <a:solidFill>
                  <a:srgbClr val="c4ccf1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Ход работы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 marL="514440" indent="-51408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В стакане с водой разведём столовую ложку соли.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63" name="Picture 2" descr=""/>
          <p:cNvPicPr/>
          <p:nvPr/>
        </p:nvPicPr>
        <p:blipFill>
          <a:blip r:embed="rId1"/>
          <a:stretch/>
        </p:blipFill>
        <p:spPr>
          <a:xfrm>
            <a:off x="3492000" y="2493000"/>
            <a:ext cx="1079640" cy="521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4" name="CustomShape 2"/>
          <p:cNvSpPr/>
          <p:nvPr/>
        </p:nvSpPr>
        <p:spPr>
          <a:xfrm>
            <a:off x="539640" y="2997000"/>
            <a:ext cx="7920360" cy="1370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Palatino Linotype"/>
              </a:rPr>
              <a:t>2. Опустим в стакан яйцо и определим его качество в соответствии с рисунком  на слайде.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XO Oriel"/>
            </a:endParaRPr>
          </a:p>
        </p:txBody>
      </p:sp>
      <p:pic>
        <p:nvPicPr>
          <p:cNvPr id="65" name="Picture 2" descr=""/>
          <p:cNvPicPr/>
          <p:nvPr/>
        </p:nvPicPr>
        <p:blipFill>
          <a:blip r:embed="rId2"/>
          <a:stretch/>
        </p:blipFill>
        <p:spPr>
          <a:xfrm>
            <a:off x="4716000" y="3834000"/>
            <a:ext cx="2448360" cy="278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" name="Picture 6" descr=""/>
          <p:cNvPicPr/>
          <p:nvPr/>
        </p:nvPicPr>
        <p:blipFill>
          <a:blip r:embed="rId3"/>
          <a:stretch/>
        </p:blipFill>
        <p:spPr>
          <a:xfrm>
            <a:off x="3996000" y="5074200"/>
            <a:ext cx="766800" cy="10908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1371</TotalTime>
  <Application>Presentation_Editor/1.5.1.9$Windows_x86 LibreOffice_project/50$Build-9</Application>
  <Words>114</Words>
  <Paragraphs>49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2016-10-02T14:22:41Z</dcterms:created>
  <dc:creator>Люба</dc:creator>
  <dc:description/>
  <dc:language>ru-RU</dc:language>
  <cp:lastModifiedBy/>
  <dcterms:modified xsi:type="dcterms:W3CDTF">2021-03-28T12:58:54Z</dcterms:modified>
  <cp:revision>81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